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8" r:id="rId6"/>
    <p:sldId id="264" r:id="rId7"/>
    <p:sldId id="263" r:id="rId8"/>
    <p:sldId id="269" r:id="rId9"/>
    <p:sldId id="271" r:id="rId10"/>
    <p:sldId id="267" r:id="rId11"/>
    <p:sldId id="272" r:id="rId12"/>
    <p:sldId id="270" r:id="rId13"/>
    <p:sldId id="265" r:id="rId14"/>
    <p:sldId id="260" r:id="rId15"/>
    <p:sldId id="266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5" r:id="rId28"/>
    <p:sldId id="284" r:id="rId29"/>
    <p:sldId id="258" r:id="rId3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30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9970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3092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2135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57277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0973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3456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060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257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472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671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854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7138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771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2735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306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943F7-FEFA-43C5-98B1-CA3F0DBBF884}" type="datetimeFigureOut">
              <a:rPr lang="es-MX" smtClean="0"/>
              <a:t>17/02/2019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21121B8-CDDD-4AA2-BE6B-EDF169AE9DB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5990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m.gob.mx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auditoriasuperiormich@asm.gob.m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9154" y="3261489"/>
            <a:ext cx="1977779" cy="98616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431" y="4724070"/>
            <a:ext cx="6047503" cy="1638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65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>
            <a:off x="5222429" y="1980670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5" name="4 Flecha abajo"/>
          <p:cNvSpPr/>
          <p:nvPr/>
        </p:nvSpPr>
        <p:spPr>
          <a:xfrm rot="10800000">
            <a:off x="5222430" y="4356934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6" name="6 Flecha abajo"/>
          <p:cNvSpPr/>
          <p:nvPr/>
        </p:nvSpPr>
        <p:spPr>
          <a:xfrm rot="16200000">
            <a:off x="7238653" y="3204806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pic>
        <p:nvPicPr>
          <p:cNvPr id="7" name="Picture 2" descr="Logo Asm Largo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9294" y="3492319"/>
            <a:ext cx="177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8 CuadroTexto"/>
          <p:cNvSpPr txBox="1">
            <a:spLocks noChangeArrowheads="1"/>
          </p:cNvSpPr>
          <p:nvPr/>
        </p:nvSpPr>
        <p:spPr bwMode="auto">
          <a:xfrm>
            <a:off x="1700063" y="4626897"/>
            <a:ext cx="28797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b="1" dirty="0" smtClean="0">
                <a:latin typeface="+mn-lt"/>
              </a:rPr>
              <a:t>TOMO II. ENTIDADES </a:t>
            </a:r>
            <a:r>
              <a:rPr lang="es-MX" altLang="es-MX" b="1" dirty="0">
                <a:latin typeface="+mn-lt"/>
              </a:rPr>
              <a:t>PARAMUNICIPALES</a:t>
            </a:r>
          </a:p>
          <a:p>
            <a:pPr algn="ctr" eaLnBrk="1" hangingPunct="1"/>
            <a:endParaRPr lang="es-MX" altLang="es-MX" b="1" dirty="0">
              <a:latin typeface="+mn-lt"/>
            </a:endParaRPr>
          </a:p>
        </p:txBody>
      </p:sp>
      <p:sp>
        <p:nvSpPr>
          <p:cNvPr id="9" name="12 CuadroTexto"/>
          <p:cNvSpPr txBox="1"/>
          <p:nvPr/>
        </p:nvSpPr>
        <p:spPr>
          <a:xfrm>
            <a:off x="5078413" y="3348822"/>
            <a:ext cx="2088232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CUENTA PÚBLICA</a:t>
            </a:r>
          </a:p>
        </p:txBody>
      </p:sp>
      <p:sp>
        <p:nvSpPr>
          <p:cNvPr id="10" name="13 CuadroTexto"/>
          <p:cNvSpPr txBox="1">
            <a:spLocks noChangeArrowheads="1"/>
          </p:cNvSpPr>
          <p:nvPr/>
        </p:nvSpPr>
        <p:spPr bwMode="auto">
          <a:xfrm>
            <a:off x="3590676" y="342057"/>
            <a:ext cx="506370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i="1" dirty="0" smtClean="0">
                <a:latin typeface="+mn-lt"/>
              </a:rPr>
              <a:t>APRUEBA:</a:t>
            </a:r>
            <a:r>
              <a:rPr lang="es-MX" altLang="es-MX" sz="1400" dirty="0" smtClean="0">
                <a:latin typeface="+mn-lt"/>
              </a:rPr>
              <a:t> AYUNTAMIENTO</a:t>
            </a:r>
          </a:p>
          <a:p>
            <a:pPr algn="ctr" eaLnBrk="1" hangingPunct="1"/>
            <a:r>
              <a:rPr lang="es-MX" altLang="es-MX" sz="1400" i="1" dirty="0" smtClean="0">
                <a:latin typeface="+mn-lt"/>
              </a:rPr>
              <a:t>SERVIDORES PÚBLICOS INVOLUCARDOS:</a:t>
            </a:r>
          </a:p>
          <a:p>
            <a:pPr algn="ctr" eaLnBrk="1" hangingPunct="1"/>
            <a:r>
              <a:rPr lang="es-MX" altLang="es-MX" sz="1400" dirty="0" smtClean="0">
                <a:latin typeface="+mn-lt"/>
              </a:rPr>
              <a:t>PRESIDENTE</a:t>
            </a:r>
            <a:endParaRPr lang="es-MX" altLang="es-MX" sz="1400" dirty="0">
              <a:latin typeface="+mn-lt"/>
            </a:endParaRPr>
          </a:p>
          <a:p>
            <a:pPr algn="ctr" eaLnBrk="1" hangingPunct="1"/>
            <a:r>
              <a:rPr lang="es-MX" altLang="es-MX" sz="1400" dirty="0">
                <a:latin typeface="+mn-lt"/>
              </a:rPr>
              <a:t>SÍNDICO</a:t>
            </a:r>
          </a:p>
          <a:p>
            <a:pPr algn="ctr" eaLnBrk="1" hangingPunct="1"/>
            <a:r>
              <a:rPr lang="es-MX" altLang="es-MX" sz="1400" dirty="0">
                <a:latin typeface="+mn-lt"/>
              </a:rPr>
              <a:t>TESORERO</a:t>
            </a:r>
          </a:p>
          <a:p>
            <a:pPr algn="ctr" eaLnBrk="1" hangingPunct="1"/>
            <a:r>
              <a:rPr lang="es-MX" altLang="es-MX" sz="1400" dirty="0">
                <a:latin typeface="+mn-lt"/>
              </a:rPr>
              <a:t>CONTRALOR</a:t>
            </a:r>
          </a:p>
          <a:p>
            <a:pPr algn="ctr" eaLnBrk="1" hangingPunct="1"/>
            <a:r>
              <a:rPr lang="es-MX" altLang="es-MX" sz="1400" dirty="0">
                <a:latin typeface="+mn-lt"/>
              </a:rPr>
              <a:t>DIRECTOR DE OBRAS</a:t>
            </a:r>
          </a:p>
          <a:p>
            <a:pPr algn="ctr" eaLnBrk="1" hangingPunct="1"/>
            <a:endParaRPr lang="es-MX" altLang="es-MX" sz="1400" dirty="0">
              <a:latin typeface="+mn-lt"/>
            </a:endParaRPr>
          </a:p>
        </p:txBody>
      </p:sp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3710856" y="5632537"/>
            <a:ext cx="49672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400" i="1" dirty="0" smtClean="0">
                <a:latin typeface="+mn-lt"/>
              </a:rPr>
              <a:t>APRUEBA: </a:t>
            </a:r>
            <a:r>
              <a:rPr lang="es-MX" altLang="es-MX" sz="1400" dirty="0" smtClean="0">
                <a:latin typeface="+mn-lt"/>
              </a:rPr>
              <a:t>ÓRGANO </a:t>
            </a:r>
            <a:r>
              <a:rPr lang="es-MX" altLang="es-MX" sz="1400" dirty="0">
                <a:latin typeface="+mn-lt"/>
              </a:rPr>
              <a:t>DE GOBIERNO</a:t>
            </a:r>
          </a:p>
          <a:p>
            <a:pPr algn="ctr" eaLnBrk="1" hangingPunct="1"/>
            <a:r>
              <a:rPr lang="es-MX" altLang="es-MX" sz="1400" i="1" dirty="0">
                <a:latin typeface="+mn-lt"/>
              </a:rPr>
              <a:t>SERVIDORES PÚBLICOS INVOLUCARDOS:</a:t>
            </a:r>
          </a:p>
          <a:p>
            <a:pPr algn="ctr" eaLnBrk="1" hangingPunct="1"/>
            <a:r>
              <a:rPr lang="es-MX" altLang="es-MX" sz="1400" dirty="0" smtClean="0">
                <a:latin typeface="+mn-lt"/>
              </a:rPr>
              <a:t>TITULAR, DIRECTOR</a:t>
            </a:r>
            <a:endParaRPr lang="es-MX" altLang="es-MX" sz="1400" dirty="0">
              <a:latin typeface="+mn-lt"/>
            </a:endParaRPr>
          </a:p>
          <a:p>
            <a:pPr algn="ctr" eaLnBrk="1" hangingPunct="1"/>
            <a:r>
              <a:rPr lang="es-MX" altLang="es-MX" sz="1400" dirty="0">
                <a:latin typeface="+mn-lt"/>
              </a:rPr>
              <a:t>COMISARIO</a:t>
            </a:r>
          </a:p>
        </p:txBody>
      </p:sp>
      <p:sp>
        <p:nvSpPr>
          <p:cNvPr id="12" name="15 CuadroTexto"/>
          <p:cNvSpPr txBox="1">
            <a:spLocks noChangeArrowheads="1"/>
          </p:cNvSpPr>
          <p:nvPr/>
        </p:nvSpPr>
        <p:spPr bwMode="auto">
          <a:xfrm>
            <a:off x="1649802" y="2197066"/>
            <a:ext cx="28813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b="1" dirty="0" smtClean="0">
                <a:latin typeface="+mn-lt"/>
              </a:rPr>
              <a:t>TOMO I. MUNICIPIO</a:t>
            </a:r>
            <a:endParaRPr lang="es-MX" altLang="es-MX" b="1" dirty="0">
              <a:latin typeface="+mn-lt"/>
            </a:endParaRPr>
          </a:p>
          <a:p>
            <a:pPr algn="ctr" eaLnBrk="1" hangingPunct="1"/>
            <a:endParaRPr lang="es-MX" altLang="es-MX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176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324743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CONTENIDO DE LA CUENTA PÚBLICA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944651"/>
            <a:ext cx="8787595" cy="49903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600" dirty="0"/>
              <a:t>Los </a:t>
            </a:r>
            <a:r>
              <a:rPr lang="es-MX" sz="2600" b="1" dirty="0"/>
              <a:t>estados financieros</a:t>
            </a:r>
            <a:r>
              <a:rPr lang="es-MX" sz="2600" dirty="0"/>
              <a:t> y demás </a:t>
            </a:r>
            <a:r>
              <a:rPr lang="es-MX" sz="2600" b="1" dirty="0"/>
              <a:t>información presupuestaria, programática y contable </a:t>
            </a:r>
            <a:r>
              <a:rPr lang="es-MX" sz="2600" dirty="0"/>
              <a:t>que emanen de los registros de los entes públicos, serán la base para la emisión de informes periódicos y para la formulación de la cuenta pública anual. </a:t>
            </a:r>
          </a:p>
          <a:p>
            <a:r>
              <a:rPr lang="es-MX" sz="2600" dirty="0"/>
              <a:t>Los entes públicos deberán elaborar los estados de conformidad con las disposiciones normativas y técnicas que emanen de esta Ley o que emita el consejo. </a:t>
            </a:r>
            <a:endParaRPr lang="es-MX" altLang="es-MX" sz="2600" b="1" i="1" dirty="0" smtClean="0"/>
          </a:p>
          <a:p>
            <a:pPr algn="r"/>
            <a:r>
              <a:rPr lang="es-MX" altLang="es-MX" sz="2600" i="1" dirty="0"/>
              <a:t>Artículo </a:t>
            </a:r>
            <a:r>
              <a:rPr lang="es-MX" altLang="es-MX" sz="2600" i="1" dirty="0" smtClean="0"/>
              <a:t>52 </a:t>
            </a:r>
            <a:r>
              <a:rPr lang="es-MX" altLang="es-MX" sz="2600" i="1" dirty="0"/>
              <a:t>de la </a:t>
            </a:r>
            <a:r>
              <a:rPr lang="es-MX" altLang="es-MX" sz="2600" i="1" dirty="0" smtClean="0"/>
              <a:t>LGCG</a:t>
            </a:r>
            <a:endParaRPr lang="es-ES" altLang="es-MX" sz="2600" i="1" dirty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2610208" y="4481478"/>
            <a:ext cx="8787595" cy="23851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altLang="es-MX" sz="2200" i="1" dirty="0"/>
          </a:p>
        </p:txBody>
      </p:sp>
    </p:spTree>
    <p:extLst>
      <p:ext uri="{BB962C8B-B14F-4D97-AF65-F5344CB8AC3E}">
        <p14:creationId xmlns:p14="http://schemas.microsoft.com/office/powerpoint/2010/main" val="1732263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324743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CONTENIDO DE LA CUENTA PÚBLICA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901519"/>
            <a:ext cx="8787595" cy="5653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800" dirty="0"/>
              <a:t>Las cuentas públicas de los ayuntamientos de los municipios deberán contener la información contable y presupuestaria a que se refiere el artículo </a:t>
            </a:r>
            <a:r>
              <a:rPr lang="es-MX" sz="2800" b="1" dirty="0"/>
              <a:t>48</a:t>
            </a:r>
            <a:r>
              <a:rPr lang="es-MX" sz="2800" dirty="0"/>
              <a:t> (vinculado con el 46) de la presente Ley conforme a lo que determine el Consejo, en atención a las características de los mismos.  </a:t>
            </a:r>
            <a:endParaRPr lang="es-MX" altLang="es-MX" sz="2800" b="1" i="1" dirty="0"/>
          </a:p>
          <a:p>
            <a:pPr algn="r"/>
            <a:r>
              <a:rPr lang="es-MX" altLang="es-MX" sz="2800" i="1" dirty="0"/>
              <a:t>Artículo 55 de la LGCG</a:t>
            </a:r>
            <a:endParaRPr lang="es-ES" altLang="es-MX" sz="2800" i="1" dirty="0"/>
          </a:p>
          <a:p>
            <a:endParaRPr lang="es-MX" sz="2800" dirty="0" smtClean="0"/>
          </a:p>
          <a:p>
            <a:r>
              <a:rPr lang="es-MX" sz="2800" dirty="0" smtClean="0"/>
              <a:t>Los </a:t>
            </a:r>
            <a:r>
              <a:rPr lang="es-MX" sz="2800" dirty="0"/>
              <a:t>informes trimestrales y la cuenta pública </a:t>
            </a:r>
            <a:r>
              <a:rPr lang="es-MX" sz="2800" dirty="0" smtClean="0"/>
              <a:t>de los </a:t>
            </a:r>
            <a:r>
              <a:rPr lang="es-MX" sz="2800" dirty="0"/>
              <a:t>municipios, será formulada por </a:t>
            </a:r>
            <a:r>
              <a:rPr lang="es-MX" sz="2800" dirty="0" smtClean="0"/>
              <a:t>las tesorería municipales y </a:t>
            </a:r>
            <a:r>
              <a:rPr lang="es-MX" sz="2800" dirty="0"/>
              <a:t>contendrá como mínimo lo señalado en </a:t>
            </a:r>
            <a:r>
              <a:rPr lang="es-MX" sz="2800" dirty="0" smtClean="0"/>
              <a:t>los artículos </a:t>
            </a:r>
            <a:r>
              <a:rPr lang="es-MX" sz="2800" dirty="0"/>
              <a:t>88 y 89 de esta Ley </a:t>
            </a:r>
            <a:r>
              <a:rPr lang="es-MX" sz="2800" b="1" dirty="0"/>
              <a:t>y la información complementaria que determine </a:t>
            </a:r>
            <a:r>
              <a:rPr lang="es-MX" sz="2800" b="1" dirty="0" smtClean="0"/>
              <a:t>la Auditoría</a:t>
            </a:r>
            <a:r>
              <a:rPr lang="es-MX" sz="2800" dirty="0"/>
              <a:t>.</a:t>
            </a:r>
            <a:endParaRPr lang="es-MX" altLang="es-MX" sz="2800" b="1" i="1" dirty="0" smtClean="0"/>
          </a:p>
          <a:p>
            <a:pPr algn="r"/>
            <a:r>
              <a:rPr lang="es-MX" altLang="es-MX" sz="2800" i="1" dirty="0"/>
              <a:t>Artículo </a:t>
            </a:r>
            <a:r>
              <a:rPr lang="es-MX" altLang="es-MX" sz="2800" i="1" dirty="0" smtClean="0"/>
              <a:t>92</a:t>
            </a:r>
            <a:r>
              <a:rPr lang="es-MX" altLang="es-MX" sz="2800" i="1" dirty="0" smtClean="0"/>
              <a:t> </a:t>
            </a:r>
            <a:r>
              <a:rPr lang="es-MX" altLang="es-MX" sz="2800" i="1" dirty="0"/>
              <a:t>de la </a:t>
            </a:r>
            <a:r>
              <a:rPr lang="es-MX" altLang="es-MX" sz="2800" i="1" dirty="0"/>
              <a:t>LPHPGPCGEM</a:t>
            </a:r>
            <a:endParaRPr lang="es-ES" altLang="es-MX" sz="2800" i="1" dirty="0"/>
          </a:p>
          <a:p>
            <a:pPr algn="r"/>
            <a:endParaRPr lang="es-ES" altLang="es-MX" sz="2800" i="1" dirty="0"/>
          </a:p>
        </p:txBody>
      </p:sp>
    </p:spTree>
    <p:extLst>
      <p:ext uri="{BB962C8B-B14F-4D97-AF65-F5344CB8AC3E}">
        <p14:creationId xmlns:p14="http://schemas.microsoft.com/office/powerpoint/2010/main" val="546027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324743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CONTENIDO DE LA CUENTA PÚBLICA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1099925"/>
            <a:ext cx="8787595" cy="565382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 smtClean="0"/>
              <a:t>La </a:t>
            </a:r>
            <a:r>
              <a:rPr lang="es-MX" sz="2400" dirty="0"/>
              <a:t>Cuenta Pública comprenderá:</a:t>
            </a:r>
          </a:p>
          <a:p>
            <a:endParaRPr lang="es-MX" sz="2400" dirty="0"/>
          </a:p>
          <a:p>
            <a:r>
              <a:rPr lang="es-MX" sz="2400" dirty="0" smtClean="0"/>
              <a:t>I</a:t>
            </a:r>
            <a:r>
              <a:rPr lang="es-MX" sz="2400" dirty="0"/>
              <a:t>. Los estados analíticos de ingresos, egresos, patrimoniales, programáticos</a:t>
            </a:r>
            <a:r>
              <a:rPr lang="es-MX" sz="2400" dirty="0" smtClean="0"/>
              <a:t>, presupuestarios</a:t>
            </a:r>
            <a:r>
              <a:rPr lang="es-MX" sz="2400" dirty="0"/>
              <a:t>, financieros, de deuda pública y contables; </a:t>
            </a:r>
            <a:r>
              <a:rPr lang="es-MX" sz="2400" dirty="0" smtClean="0"/>
              <a:t>que </a:t>
            </a:r>
            <a:r>
              <a:rPr lang="es-MX" sz="2400" dirty="0"/>
              <a:t>a la administración </a:t>
            </a:r>
            <a:r>
              <a:rPr lang="es-MX" sz="2400" dirty="0" smtClean="0"/>
              <a:t>pública corresponda</a:t>
            </a:r>
            <a:r>
              <a:rPr lang="es-MX" sz="2400" dirty="0"/>
              <a:t>; de acuerdo a la legislación aplicable;</a:t>
            </a:r>
          </a:p>
          <a:p>
            <a:endParaRPr lang="es-MX" sz="2400" dirty="0"/>
          </a:p>
          <a:p>
            <a:r>
              <a:rPr lang="es-MX" sz="2400" dirty="0" smtClean="0"/>
              <a:t>II</a:t>
            </a:r>
            <a:r>
              <a:rPr lang="es-MX" sz="2400" dirty="0"/>
              <a:t>. La información general que permita el análisis por resultados, evaluación </a:t>
            </a:r>
            <a:r>
              <a:rPr lang="es-MX" sz="2400" dirty="0" smtClean="0"/>
              <a:t>de desempeño </a:t>
            </a:r>
            <a:r>
              <a:rPr lang="es-MX" sz="2400" dirty="0"/>
              <a:t>y la eficiencia y eficacia de los programas ejecutados así como </a:t>
            </a:r>
            <a:r>
              <a:rPr lang="es-MX" sz="2400" dirty="0" smtClean="0"/>
              <a:t>la aplicación </a:t>
            </a:r>
            <a:r>
              <a:rPr lang="es-MX" sz="2400" dirty="0"/>
              <a:t>oportuna de los recursos </a:t>
            </a:r>
            <a:r>
              <a:rPr lang="es-MX" sz="2400" dirty="0" smtClean="0"/>
              <a:t>ministrados; </a:t>
            </a:r>
            <a:r>
              <a:rPr lang="es-MX" sz="2400" dirty="0"/>
              <a:t>y,</a:t>
            </a:r>
          </a:p>
          <a:p>
            <a:endParaRPr lang="es-MX" sz="2400" dirty="0"/>
          </a:p>
          <a:p>
            <a:r>
              <a:rPr lang="es-MX" sz="2400" dirty="0"/>
              <a:t>III. La información que para el efecto requiera de las entidades la </a:t>
            </a:r>
            <a:r>
              <a:rPr lang="es-MX" sz="2400" dirty="0" smtClean="0"/>
              <a:t>ASM </a:t>
            </a:r>
            <a:r>
              <a:rPr lang="es-MX" sz="2400" dirty="0"/>
              <a:t>en cumplimiento de este artículo, deberá ser presentada mediante </a:t>
            </a:r>
            <a:r>
              <a:rPr lang="es-MX" sz="2400" dirty="0" smtClean="0"/>
              <a:t>el documento </a:t>
            </a:r>
            <a:r>
              <a:rPr lang="es-MX" sz="2400" dirty="0"/>
              <a:t>con los requisitos y en los formatos que señalen los reglamentos y </a:t>
            </a:r>
            <a:r>
              <a:rPr lang="es-MX" sz="2400" dirty="0" smtClean="0"/>
              <a:t>la </a:t>
            </a:r>
            <a:r>
              <a:rPr lang="es-MX" sz="2400" b="1" dirty="0" smtClean="0"/>
              <a:t>normatividad </a:t>
            </a:r>
            <a:r>
              <a:rPr lang="es-MX" sz="2400" b="1" dirty="0"/>
              <a:t>secundaria</a:t>
            </a:r>
            <a:r>
              <a:rPr lang="es-MX" sz="2400" dirty="0"/>
              <a:t>.</a:t>
            </a:r>
          </a:p>
          <a:p>
            <a:endParaRPr lang="es-MX" altLang="es-MX" sz="2400" b="1" i="1" dirty="0" smtClean="0"/>
          </a:p>
          <a:p>
            <a:pPr algn="r"/>
            <a:r>
              <a:rPr lang="es-MX" altLang="es-MX" sz="2400" i="1" dirty="0"/>
              <a:t>Artículo 30 de la LFSPEMO</a:t>
            </a:r>
            <a:endParaRPr lang="es-ES" altLang="es-MX" sz="2400" i="1" dirty="0"/>
          </a:p>
        </p:txBody>
      </p:sp>
    </p:spTree>
    <p:extLst>
      <p:ext uri="{BB962C8B-B14F-4D97-AF65-F5344CB8AC3E}">
        <p14:creationId xmlns:p14="http://schemas.microsoft.com/office/powerpoint/2010/main" val="31690360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asecoahuila.gob.mx/Images/Conac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602" y="1599067"/>
            <a:ext cx="12477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Logo Asm Largo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702" y="1683204"/>
            <a:ext cx="177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6 CuadroTexto"/>
          <p:cNvSpPr txBox="1"/>
          <p:nvPr/>
        </p:nvSpPr>
        <p:spPr>
          <a:xfrm>
            <a:off x="2857330" y="4948662"/>
            <a:ext cx="6984776" cy="584775"/>
          </a:xfrm>
          <a:prstGeom prst="rect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CUENTA PÚBLICA</a:t>
            </a:r>
          </a:p>
        </p:txBody>
      </p:sp>
      <p:sp>
        <p:nvSpPr>
          <p:cNvPr id="7" name="7 CuadroTexto"/>
          <p:cNvSpPr txBox="1">
            <a:spLocks noChangeArrowheads="1"/>
          </p:cNvSpPr>
          <p:nvPr/>
        </p:nvSpPr>
        <p:spPr bwMode="auto">
          <a:xfrm>
            <a:off x="2568802" y="879929"/>
            <a:ext cx="208915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dirty="0">
                <a:latin typeface="+mj-lt"/>
              </a:rPr>
              <a:t>NORMATIVA EMITIDA POR EL</a:t>
            </a:r>
          </a:p>
        </p:txBody>
      </p:sp>
      <p:sp>
        <p:nvSpPr>
          <p:cNvPr id="8" name="8 CuadroTexto"/>
          <p:cNvSpPr txBox="1">
            <a:spLocks noChangeArrowheads="1"/>
          </p:cNvSpPr>
          <p:nvPr/>
        </p:nvSpPr>
        <p:spPr bwMode="auto">
          <a:xfrm>
            <a:off x="5089466" y="857314"/>
            <a:ext cx="2376487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dirty="0">
                <a:latin typeface="+mj-lt"/>
              </a:rPr>
              <a:t>LEGISLACIÓN </a:t>
            </a:r>
            <a:r>
              <a:rPr lang="es-MX" altLang="es-MX" dirty="0" smtClean="0">
                <a:latin typeface="+mj-lt"/>
              </a:rPr>
              <a:t>VIGENTE </a:t>
            </a:r>
            <a:r>
              <a:rPr lang="es-MX" altLang="es-MX" dirty="0">
                <a:latin typeface="+mj-lt"/>
              </a:rPr>
              <a:t>APLICABLE A LOS MUNICIPIOS</a:t>
            </a:r>
          </a:p>
        </p:txBody>
      </p:sp>
      <p:sp>
        <p:nvSpPr>
          <p:cNvPr id="9" name="9 CuadroTexto"/>
          <p:cNvSpPr txBox="1">
            <a:spLocks noChangeArrowheads="1"/>
          </p:cNvSpPr>
          <p:nvPr/>
        </p:nvSpPr>
        <p:spPr bwMode="auto">
          <a:xfrm>
            <a:off x="7753762" y="853456"/>
            <a:ext cx="237648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dirty="0" smtClean="0">
                <a:latin typeface="+mj-lt"/>
              </a:rPr>
              <a:t>NORMATIVA QUE RIGE A LA</a:t>
            </a:r>
            <a:endParaRPr lang="es-MX" altLang="es-MX" dirty="0">
              <a:latin typeface="+mj-lt"/>
            </a:endParaRPr>
          </a:p>
        </p:txBody>
      </p:sp>
      <p:sp>
        <p:nvSpPr>
          <p:cNvPr id="10" name="16 Flecha abajo"/>
          <p:cNvSpPr/>
          <p:nvPr/>
        </p:nvSpPr>
        <p:spPr>
          <a:xfrm>
            <a:off x="5809658" y="3085165"/>
            <a:ext cx="936104" cy="1152128"/>
          </a:xfrm>
          <a:prstGeom prst="down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1" name="17 Flecha abajo"/>
          <p:cNvSpPr/>
          <p:nvPr/>
        </p:nvSpPr>
        <p:spPr>
          <a:xfrm>
            <a:off x="3217370" y="3085165"/>
            <a:ext cx="936104" cy="1152128"/>
          </a:xfrm>
          <a:prstGeom prst="down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12" name="18 Flecha abajo"/>
          <p:cNvSpPr/>
          <p:nvPr/>
        </p:nvSpPr>
        <p:spPr>
          <a:xfrm>
            <a:off x="8473954" y="3085165"/>
            <a:ext cx="936104" cy="1152128"/>
          </a:xfrm>
          <a:prstGeom prst="downArrow">
            <a:avLst/>
          </a:prstGeom>
          <a:solidFill>
            <a:schemeClr val="accent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1800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Subtítulo"/>
          <p:cNvSpPr txBox="1">
            <a:spLocks/>
          </p:cNvSpPr>
          <p:nvPr/>
        </p:nvSpPr>
        <p:spPr>
          <a:xfrm>
            <a:off x="2610208" y="526211"/>
            <a:ext cx="8787595" cy="57844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500" b="1" dirty="0"/>
              <a:t>Lineamientos para la presentación de la Cuenta Pública e Informes Trimestrales de los municipios del Estado de Michoacán ante la Auditoría Superior de </a:t>
            </a:r>
            <a:r>
              <a:rPr lang="es-MX" sz="2500" b="1" dirty="0" smtClean="0"/>
              <a:t>Michoacán </a:t>
            </a:r>
            <a:r>
              <a:rPr lang="es-MX" sz="2500" dirty="0" smtClean="0"/>
              <a:t>(Publicados en el POE el 22/08/2016)</a:t>
            </a:r>
            <a:endParaRPr lang="es-MX" sz="2500" dirty="0"/>
          </a:p>
          <a:p>
            <a:pPr algn="just">
              <a:buFont typeface="Arial" panose="020B0604020202020204" pitchFamily="34" charset="0"/>
              <a:buChar char="•"/>
            </a:pPr>
            <a:endParaRPr lang="es-MX" altLang="es-MX" sz="2400" dirty="0"/>
          </a:p>
          <a:p>
            <a:r>
              <a:rPr lang="es-MX" sz="2400" dirty="0" smtClean="0"/>
              <a:t>Tienen </a:t>
            </a:r>
            <a:r>
              <a:rPr lang="es-MX" sz="2400" dirty="0"/>
              <a:t>por </a:t>
            </a:r>
            <a:r>
              <a:rPr lang="es-MX" sz="2400" dirty="0" smtClean="0"/>
              <a:t>objeto proporcionar </a:t>
            </a:r>
            <a:r>
              <a:rPr lang="es-MX" sz="2400" dirty="0"/>
              <a:t>a las administraciones públicas municipales </a:t>
            </a:r>
            <a:r>
              <a:rPr lang="es-MX" sz="2400" dirty="0" smtClean="0"/>
              <a:t>del Estado </a:t>
            </a:r>
            <a:r>
              <a:rPr lang="es-MX" sz="2400" dirty="0"/>
              <a:t>de Michoacán, las </a:t>
            </a:r>
            <a:r>
              <a:rPr lang="es-MX" sz="2400" b="1" dirty="0"/>
              <a:t>herramientas</a:t>
            </a:r>
            <a:r>
              <a:rPr lang="es-MX" sz="2400" dirty="0"/>
              <a:t> necesarias, para que </a:t>
            </a:r>
            <a:r>
              <a:rPr lang="es-MX" sz="2400" dirty="0" smtClean="0"/>
              <a:t>de conformidad </a:t>
            </a:r>
            <a:r>
              <a:rPr lang="es-MX" sz="2400" dirty="0"/>
              <a:t>con el marco jurídico vigente, estructuren y </a:t>
            </a:r>
            <a:r>
              <a:rPr lang="es-MX" sz="2400" dirty="0" smtClean="0"/>
              <a:t>presenten ante </a:t>
            </a:r>
            <a:r>
              <a:rPr lang="es-MX" sz="2400" dirty="0"/>
              <a:t>la </a:t>
            </a:r>
            <a:r>
              <a:rPr lang="es-MX" sz="2400" dirty="0" smtClean="0"/>
              <a:t>ASM, </a:t>
            </a:r>
            <a:r>
              <a:rPr lang="es-MX" sz="2400" dirty="0"/>
              <a:t>sus cuentas públicas </a:t>
            </a:r>
            <a:r>
              <a:rPr lang="es-MX" sz="2400" dirty="0" smtClean="0"/>
              <a:t>e informes </a:t>
            </a:r>
            <a:r>
              <a:rPr lang="es-MX" sz="2400" dirty="0"/>
              <a:t>trimestrales respectivos, en forma oportuna, </a:t>
            </a:r>
            <a:r>
              <a:rPr lang="es-MX" sz="2400" dirty="0" smtClean="0"/>
              <a:t>objetiva, </a:t>
            </a:r>
            <a:r>
              <a:rPr lang="es-MX" sz="2400" b="1" dirty="0" smtClean="0"/>
              <a:t>eficiente</a:t>
            </a:r>
            <a:r>
              <a:rPr lang="es-MX" sz="2400" dirty="0" smtClean="0"/>
              <a:t> </a:t>
            </a:r>
            <a:r>
              <a:rPr lang="es-MX" sz="2400" dirty="0"/>
              <a:t>y transparente, conforme a los criterios y </a:t>
            </a:r>
            <a:r>
              <a:rPr lang="es-MX" sz="2400" dirty="0" smtClean="0"/>
              <a:t>lineamientos que </a:t>
            </a:r>
            <a:r>
              <a:rPr lang="es-MX" sz="2400" dirty="0"/>
              <a:t>rige la contabilidad gubernamental armonizada</a:t>
            </a:r>
            <a:r>
              <a:rPr lang="es-MX" sz="2400" dirty="0" smtClean="0"/>
              <a:t>.</a:t>
            </a:r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918105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793481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altLang="es-MX" sz="2400" b="1" dirty="0" smtClean="0"/>
              <a:t>TOMO I. MUNICIPIO</a:t>
            </a:r>
          </a:p>
          <a:p>
            <a:pPr marL="0" indent="0" algn="ctr">
              <a:buNone/>
            </a:pPr>
            <a:endParaRPr lang="es-ES" altLang="es-MX" sz="2400" b="1" dirty="0" smtClean="0"/>
          </a:p>
          <a:p>
            <a:pPr marL="0" indent="0">
              <a:buNone/>
            </a:pPr>
            <a:r>
              <a:rPr lang="es-ES" altLang="es-MX" sz="2400" b="1" dirty="0" smtClean="0"/>
              <a:t>I. CARÁTULA</a:t>
            </a:r>
            <a:r>
              <a:rPr lang="es-ES" altLang="es-MX" sz="2400" dirty="0" smtClean="0"/>
              <a:t>:</a:t>
            </a:r>
          </a:p>
          <a:p>
            <a:endParaRPr lang="es-MX" altLang="es-MX" sz="2400" dirty="0" smtClean="0"/>
          </a:p>
          <a:p>
            <a:r>
              <a:rPr lang="es-MX" sz="2400" dirty="0"/>
              <a:t>A) Nombre del Municipio;</a:t>
            </a:r>
          </a:p>
          <a:p>
            <a:r>
              <a:rPr lang="es-MX" sz="2400" dirty="0"/>
              <a:t>B) Ejercicio Fiscal de la Cuenta Pública; y,</a:t>
            </a:r>
          </a:p>
          <a:p>
            <a:r>
              <a:rPr lang="es-MX" sz="2400" dirty="0"/>
              <a:t>C) Nombre de los servidores públicos integrantes </a:t>
            </a:r>
            <a:r>
              <a:rPr lang="es-MX" sz="2400" dirty="0" smtClean="0"/>
              <a:t>de la </a:t>
            </a:r>
            <a:r>
              <a:rPr lang="es-MX" sz="2400" dirty="0"/>
              <a:t>Administración Pública Municipal durante </a:t>
            </a:r>
            <a:r>
              <a:rPr lang="es-MX" sz="2400" dirty="0" smtClean="0"/>
              <a:t>el ejercicio respectivo.</a:t>
            </a:r>
          </a:p>
          <a:p>
            <a:endParaRPr lang="es-ES" altLang="es-MX" sz="2400" dirty="0" smtClean="0"/>
          </a:p>
          <a:p>
            <a:pPr marL="0" indent="0">
              <a:buNone/>
            </a:pPr>
            <a:r>
              <a:rPr lang="es-MX" sz="2400" b="1" dirty="0" smtClean="0"/>
              <a:t>II</a:t>
            </a:r>
            <a:r>
              <a:rPr lang="es-MX" sz="2400" b="1" dirty="0"/>
              <a:t>. </a:t>
            </a:r>
            <a:r>
              <a:rPr lang="es-MX" sz="2400" b="1" dirty="0" smtClean="0"/>
              <a:t>ÍNDICE</a:t>
            </a:r>
            <a:r>
              <a:rPr lang="es-MX" sz="2400" dirty="0" smtClean="0"/>
              <a:t> </a:t>
            </a:r>
            <a:r>
              <a:rPr lang="es-MX" sz="2400" dirty="0"/>
              <a:t>del contenido de los documentos e información </a:t>
            </a:r>
            <a:r>
              <a:rPr lang="es-MX" sz="2400" dirty="0" smtClean="0"/>
              <a:t>que integran </a:t>
            </a:r>
            <a:r>
              <a:rPr lang="es-MX" sz="2400" dirty="0"/>
              <a:t>la Cuenta </a:t>
            </a:r>
            <a:r>
              <a:rPr lang="es-MX" sz="2400" dirty="0" smtClean="0"/>
              <a:t>Púbica.</a:t>
            </a: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146994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793481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/>
              <a:t>III.</a:t>
            </a:r>
            <a:r>
              <a:rPr lang="es-MX" sz="2400" dirty="0"/>
              <a:t> Copia del </a:t>
            </a:r>
            <a:r>
              <a:rPr lang="es-MX" sz="2400" b="1" dirty="0"/>
              <a:t>acta de sesión del Ayuntamiento</a:t>
            </a:r>
            <a:r>
              <a:rPr lang="es-MX" sz="2400" dirty="0"/>
              <a:t>, </a:t>
            </a:r>
            <a:r>
              <a:rPr lang="es-MX" sz="2400" dirty="0" smtClean="0"/>
              <a:t>en </a:t>
            </a:r>
            <a:r>
              <a:rPr lang="es-MX" sz="2400" dirty="0"/>
              <a:t>donde conste </a:t>
            </a:r>
            <a:r>
              <a:rPr lang="es-MX" sz="2400" dirty="0" smtClean="0"/>
              <a:t>la aprobación </a:t>
            </a:r>
            <a:r>
              <a:rPr lang="es-MX" sz="2400" dirty="0"/>
              <a:t>de</a:t>
            </a:r>
            <a:r>
              <a:rPr lang="es-MX" sz="2400" dirty="0" smtClean="0"/>
              <a:t>:</a:t>
            </a:r>
          </a:p>
          <a:p>
            <a:pPr marL="0" indent="0">
              <a:buNone/>
            </a:pPr>
            <a:endParaRPr lang="es-MX" altLang="es-MX" sz="2400" dirty="0"/>
          </a:p>
          <a:p>
            <a:r>
              <a:rPr lang="es-MX" sz="2400" dirty="0" smtClean="0"/>
              <a:t>A) La </a:t>
            </a:r>
            <a:r>
              <a:rPr lang="es-MX" sz="2400" dirty="0"/>
              <a:t>Cuenta Pública</a:t>
            </a:r>
            <a:r>
              <a:rPr lang="es-MX" sz="2400" dirty="0" smtClean="0"/>
              <a:t>;</a:t>
            </a:r>
          </a:p>
          <a:p>
            <a:r>
              <a:rPr lang="es-MX" sz="2400" dirty="0"/>
              <a:t>B) Plan Municipal de </a:t>
            </a:r>
            <a:r>
              <a:rPr lang="es-MX" sz="2400" dirty="0" smtClean="0"/>
              <a:t>Desarrollo;</a:t>
            </a:r>
          </a:p>
          <a:p>
            <a:r>
              <a:rPr lang="es-MX" sz="2400" dirty="0"/>
              <a:t>C) El Programa </a:t>
            </a:r>
            <a:r>
              <a:rPr lang="es-MX" sz="2400" dirty="0" smtClean="0"/>
              <a:t>Operativo </a:t>
            </a:r>
            <a:r>
              <a:rPr lang="es-MX" sz="2400" dirty="0"/>
              <a:t>Anual y </a:t>
            </a:r>
            <a:r>
              <a:rPr lang="es-MX" sz="2400" dirty="0" smtClean="0"/>
              <a:t>sus modificaciones;</a:t>
            </a:r>
          </a:p>
          <a:p>
            <a:r>
              <a:rPr lang="es-MX" sz="2400" dirty="0"/>
              <a:t>D) El Presupuesto de Egresos y sus modificaciones</a:t>
            </a:r>
            <a:r>
              <a:rPr lang="es-MX" sz="2400" dirty="0" smtClean="0"/>
              <a:t>; y,</a:t>
            </a:r>
          </a:p>
          <a:p>
            <a:r>
              <a:rPr lang="es-MX" sz="2400" dirty="0"/>
              <a:t>E) Plantilla de Personal, Tabuladores de Sueldos </a:t>
            </a:r>
            <a:r>
              <a:rPr lang="es-MX" sz="2400" dirty="0" smtClean="0"/>
              <a:t>y sus modificaciones.</a:t>
            </a:r>
          </a:p>
          <a:p>
            <a:endParaRPr lang="es-MX" sz="2400" dirty="0" smtClean="0"/>
          </a:p>
          <a:p>
            <a:pPr marL="0" indent="0">
              <a:buNone/>
            </a:pPr>
            <a:r>
              <a:rPr lang="es-MX" sz="2400" b="1" dirty="0"/>
              <a:t>IV.</a:t>
            </a:r>
            <a:r>
              <a:rPr lang="es-MX" sz="2400" dirty="0"/>
              <a:t> Relación de las </a:t>
            </a:r>
            <a:r>
              <a:rPr lang="es-MX" sz="2400" b="1" dirty="0"/>
              <a:t>cuentas bancarias productivas</a:t>
            </a:r>
            <a:r>
              <a:rPr lang="es-MX" sz="2400" dirty="0"/>
              <a:t> específicas, en las cuales se depositaron los recursos federales transferidos, por cualquier concepto, durante el ejercicio fiscal de que se trate, con sus respectivas </a:t>
            </a:r>
            <a:r>
              <a:rPr lang="es-MX" sz="2400" b="1" dirty="0"/>
              <a:t>conciliaciones bancarias.</a:t>
            </a: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endParaRPr lang="es-MX" sz="2400" dirty="0"/>
          </a:p>
          <a:p>
            <a:pPr marL="457200" indent="-457200">
              <a:buAutoNum type="alphaUcParenR"/>
            </a:pP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842451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2659213" y="945881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 smtClean="0"/>
              <a:t>EXPEDIENTE FINANCIERO</a:t>
            </a:r>
            <a:endParaRPr lang="es-MX" sz="2400" b="1" dirty="0"/>
          </a:p>
          <a:p>
            <a:pPr marL="0" indent="0">
              <a:buNone/>
            </a:pPr>
            <a:endParaRPr lang="es-MX" sz="2400" dirty="0" smtClean="0"/>
          </a:p>
          <a:p>
            <a:r>
              <a:rPr lang="es-MX" sz="2400" b="1" dirty="0"/>
              <a:t>A)</a:t>
            </a:r>
            <a:r>
              <a:rPr lang="es-MX" sz="2400" dirty="0"/>
              <a:t> Información contable, con la </a:t>
            </a:r>
            <a:r>
              <a:rPr lang="es-MX" sz="2400" dirty="0" smtClean="0"/>
              <a:t>desagregación siguiente:</a:t>
            </a:r>
          </a:p>
          <a:p>
            <a:endParaRPr lang="es-MX" sz="2400" dirty="0"/>
          </a:p>
          <a:p>
            <a:r>
              <a:rPr lang="es-MX" sz="2400" b="1" dirty="0"/>
              <a:t>a)</a:t>
            </a:r>
            <a:r>
              <a:rPr lang="es-MX" sz="2400" dirty="0"/>
              <a:t> Estado de Actividades;</a:t>
            </a:r>
          </a:p>
          <a:p>
            <a:r>
              <a:rPr lang="es-MX" sz="2400" b="1" dirty="0"/>
              <a:t>b)</a:t>
            </a:r>
            <a:r>
              <a:rPr lang="es-MX" sz="2400" dirty="0"/>
              <a:t> Estado de Situación Financiera;</a:t>
            </a:r>
          </a:p>
          <a:p>
            <a:r>
              <a:rPr lang="es-MX" sz="2400" b="1" dirty="0"/>
              <a:t>c)</a:t>
            </a:r>
            <a:r>
              <a:rPr lang="es-MX" sz="2400" dirty="0"/>
              <a:t> Estado de Variación en Hacienda Pública;</a:t>
            </a:r>
          </a:p>
          <a:p>
            <a:r>
              <a:rPr lang="es-MX" sz="2400" b="1" dirty="0"/>
              <a:t>d)</a:t>
            </a:r>
            <a:r>
              <a:rPr lang="es-MX" sz="2400" dirty="0"/>
              <a:t> Estado de Cambios en la Situación Financiera;</a:t>
            </a:r>
          </a:p>
          <a:p>
            <a:r>
              <a:rPr lang="es-MX" sz="2400" b="1" dirty="0"/>
              <a:t>e)</a:t>
            </a:r>
            <a:r>
              <a:rPr lang="es-MX" sz="2400" dirty="0"/>
              <a:t> Estado de </a:t>
            </a:r>
            <a:r>
              <a:rPr lang="es-MX" sz="2400" dirty="0" smtClean="0"/>
              <a:t>Flujos </a:t>
            </a:r>
            <a:r>
              <a:rPr lang="es-MX" sz="2400" dirty="0"/>
              <a:t>de Efectivo;</a:t>
            </a:r>
          </a:p>
          <a:p>
            <a:r>
              <a:rPr lang="es-MX" sz="2400" b="1" dirty="0"/>
              <a:t>f)</a:t>
            </a:r>
            <a:r>
              <a:rPr lang="es-MX" sz="2400" dirty="0"/>
              <a:t> Notas a los Estado Financieros; y,</a:t>
            </a:r>
          </a:p>
          <a:p>
            <a:r>
              <a:rPr lang="es-MX" sz="2400" b="1" dirty="0"/>
              <a:t>g)</a:t>
            </a:r>
            <a:r>
              <a:rPr lang="es-MX" sz="2400" dirty="0"/>
              <a:t> Estado Analítico de Activo.</a:t>
            </a:r>
            <a:endParaRPr lang="es-MX" sz="2400" dirty="0"/>
          </a:p>
          <a:p>
            <a:pPr marL="457200" indent="-457200">
              <a:buAutoNum type="alphaUcParenR"/>
            </a:pP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4637081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2659213" y="945881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/>
              <a:t>EXPEDIENTE FINANCIERO</a:t>
            </a:r>
          </a:p>
          <a:p>
            <a:pPr marL="0" indent="0">
              <a:buNone/>
            </a:pPr>
            <a:endParaRPr lang="es-MX" sz="2400" b="1" dirty="0"/>
          </a:p>
          <a:p>
            <a:r>
              <a:rPr lang="es-MX" sz="2400" b="1" dirty="0"/>
              <a:t>B) INFORMACIÓN PRESUPUESTARIA</a:t>
            </a:r>
          </a:p>
          <a:p>
            <a:endParaRPr lang="es-MX" sz="2400" b="1" dirty="0"/>
          </a:p>
          <a:p>
            <a:r>
              <a:rPr lang="es-MX" sz="2400" b="1" dirty="0"/>
              <a:t>I</a:t>
            </a:r>
            <a:r>
              <a:rPr lang="es-MX" sz="2400" b="1" dirty="0" smtClean="0"/>
              <a:t>)</a:t>
            </a:r>
            <a:r>
              <a:rPr lang="es-MX" sz="2400" dirty="0" smtClean="0"/>
              <a:t> </a:t>
            </a:r>
            <a:r>
              <a:rPr lang="es-MX" sz="2400" dirty="0"/>
              <a:t>Estado analítico de </a:t>
            </a:r>
            <a:r>
              <a:rPr lang="es-MX" sz="2400" dirty="0" smtClean="0"/>
              <a:t>ingresos.</a:t>
            </a:r>
          </a:p>
          <a:p>
            <a:endParaRPr lang="es-MX" sz="2400" dirty="0"/>
          </a:p>
          <a:p>
            <a:r>
              <a:rPr lang="es-MX" sz="2400" b="1" dirty="0" smtClean="0"/>
              <a:t>II)</a:t>
            </a:r>
            <a:r>
              <a:rPr lang="es-MX" sz="2400" dirty="0" smtClean="0"/>
              <a:t> </a:t>
            </a:r>
            <a:r>
              <a:rPr lang="es-MX" sz="2400" dirty="0"/>
              <a:t>Estado analítico del ejercicio del presupuesto </a:t>
            </a:r>
            <a:r>
              <a:rPr lang="es-MX" sz="2400" dirty="0" smtClean="0"/>
              <a:t>de egresos, clasificaciones:</a:t>
            </a:r>
          </a:p>
          <a:p>
            <a:endParaRPr lang="es-MX" sz="2400" dirty="0"/>
          </a:p>
          <a:p>
            <a:pPr lvl="1"/>
            <a:r>
              <a:rPr lang="es-MX" sz="2200" b="1" dirty="0"/>
              <a:t>a)</a:t>
            </a:r>
            <a:r>
              <a:rPr lang="es-MX" sz="2200" dirty="0"/>
              <a:t> Administrativa;</a:t>
            </a:r>
          </a:p>
          <a:p>
            <a:pPr lvl="1"/>
            <a:r>
              <a:rPr lang="es-MX" sz="2200" b="1" dirty="0"/>
              <a:t>b)</a:t>
            </a:r>
            <a:r>
              <a:rPr lang="es-MX" sz="2200" dirty="0"/>
              <a:t> Económica;</a:t>
            </a:r>
          </a:p>
          <a:p>
            <a:pPr lvl="1"/>
            <a:r>
              <a:rPr lang="es-MX" sz="2200" b="1" dirty="0"/>
              <a:t>c)</a:t>
            </a:r>
            <a:r>
              <a:rPr lang="es-MX" sz="2200" dirty="0"/>
              <a:t> Por objeto del gasto; y,</a:t>
            </a:r>
          </a:p>
          <a:p>
            <a:pPr lvl="1"/>
            <a:r>
              <a:rPr lang="es-MX" sz="2200" b="1" dirty="0"/>
              <a:t>d)</a:t>
            </a:r>
            <a:r>
              <a:rPr lang="es-MX" sz="2200" dirty="0"/>
              <a:t> Funcional.</a:t>
            </a:r>
            <a:endParaRPr lang="es-ES" altLang="es-MX" sz="2200" dirty="0" smtClean="0"/>
          </a:p>
        </p:txBody>
      </p:sp>
    </p:spTree>
    <p:extLst>
      <p:ext uri="{BB962C8B-B14F-4D97-AF65-F5344CB8AC3E}">
        <p14:creationId xmlns:p14="http://schemas.microsoft.com/office/powerpoint/2010/main" val="3953271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o 11"/>
          <p:cNvGrpSpPr/>
          <p:nvPr/>
        </p:nvGrpSpPr>
        <p:grpSpPr>
          <a:xfrm>
            <a:off x="28136" y="103032"/>
            <a:ext cx="1336431" cy="1060130"/>
            <a:chOff x="28136" y="103032"/>
            <a:chExt cx="1336431" cy="1060130"/>
          </a:xfrm>
        </p:grpSpPr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5585" y="103032"/>
              <a:ext cx="654602" cy="566670"/>
            </a:xfrm>
            <a:prstGeom prst="rect">
              <a:avLst/>
            </a:prstGeom>
          </p:spPr>
        </p:pic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36"/>
            <a:stretch/>
          </p:blipFill>
          <p:spPr>
            <a:xfrm>
              <a:off x="28136" y="780263"/>
              <a:ext cx="1336431" cy="382899"/>
            </a:xfrm>
            <a:prstGeom prst="rect">
              <a:avLst/>
            </a:prstGeom>
          </p:spPr>
        </p:pic>
      </p:grpSp>
      <p:sp>
        <p:nvSpPr>
          <p:cNvPr id="9" name="Rectángulo 8"/>
          <p:cNvSpPr/>
          <p:nvPr/>
        </p:nvSpPr>
        <p:spPr>
          <a:xfrm>
            <a:off x="2954216" y="3781677"/>
            <a:ext cx="7873218" cy="126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CuadroTexto 9"/>
          <p:cNvSpPr txBox="1"/>
          <p:nvPr/>
        </p:nvSpPr>
        <p:spPr>
          <a:xfrm>
            <a:off x="6611815" y="3137095"/>
            <a:ext cx="53262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b="1" dirty="0" smtClean="0"/>
              <a:t>CUENTA PÚBLICA</a:t>
            </a:r>
            <a:endParaRPr lang="es-MX" sz="4000" b="1" dirty="0"/>
          </a:p>
        </p:txBody>
      </p:sp>
      <p:sp>
        <p:nvSpPr>
          <p:cNvPr id="11" name="CuadroTexto 10"/>
          <p:cNvSpPr txBox="1"/>
          <p:nvPr/>
        </p:nvSpPr>
        <p:spPr>
          <a:xfrm>
            <a:off x="3454400" y="5092223"/>
            <a:ext cx="737303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000" b="1" dirty="0" smtClean="0"/>
              <a:t>C.P. JACOBO RENTERÍA GARCÍA, CGAP</a:t>
            </a:r>
            <a:endParaRPr lang="es-MX" sz="3000" b="1" dirty="0"/>
          </a:p>
        </p:txBody>
      </p:sp>
    </p:spTree>
    <p:extLst>
      <p:ext uri="{BB962C8B-B14F-4D97-AF65-F5344CB8AC3E}">
        <p14:creationId xmlns:p14="http://schemas.microsoft.com/office/powerpoint/2010/main" val="37459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060900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/>
              <a:t>EXPEDIENTE FINANCIERO</a:t>
            </a:r>
          </a:p>
          <a:p>
            <a:pPr marL="0" indent="0">
              <a:buNone/>
            </a:pPr>
            <a:endParaRPr lang="es-MX" sz="2400" dirty="0" smtClean="0"/>
          </a:p>
          <a:p>
            <a:r>
              <a:rPr lang="es-MX" sz="2400" b="1" dirty="0" smtClean="0"/>
              <a:t>C</a:t>
            </a:r>
            <a:r>
              <a:rPr lang="es-MX" sz="2400" b="1" dirty="0"/>
              <a:t>)</a:t>
            </a:r>
            <a:r>
              <a:rPr lang="es-MX" sz="2400" dirty="0"/>
              <a:t> Presentar la relación de los bienes que </a:t>
            </a:r>
            <a:r>
              <a:rPr lang="es-MX" sz="2400" dirty="0"/>
              <a:t>componen su </a:t>
            </a:r>
            <a:r>
              <a:rPr lang="es-MX" sz="2400" dirty="0"/>
              <a:t>patrimonio conforme a los formatos que </a:t>
            </a:r>
            <a:r>
              <a:rPr lang="es-MX" sz="2400" dirty="0"/>
              <a:t>apruebe el </a:t>
            </a:r>
            <a:r>
              <a:rPr lang="es-MX" sz="2400" dirty="0"/>
              <a:t>CONAC. </a:t>
            </a:r>
            <a:r>
              <a:rPr lang="es-MX" sz="2400" dirty="0"/>
              <a:t>(Art. </a:t>
            </a:r>
            <a:r>
              <a:rPr lang="es-MX" sz="2400" dirty="0"/>
              <a:t>23 de la Ley General </a:t>
            </a:r>
            <a:r>
              <a:rPr lang="es-MX" sz="2400" dirty="0"/>
              <a:t>de Contabilidad </a:t>
            </a:r>
            <a:r>
              <a:rPr lang="es-MX" sz="2400" dirty="0"/>
              <a:t>Gubernamental); y</a:t>
            </a:r>
            <a:r>
              <a:rPr lang="es-MX" sz="2400" dirty="0" smtClean="0"/>
              <a:t>,</a:t>
            </a:r>
          </a:p>
          <a:p>
            <a:endParaRPr lang="es-MX" sz="2400" dirty="0"/>
          </a:p>
          <a:p>
            <a:r>
              <a:rPr lang="es-MX" sz="2400" b="1" dirty="0"/>
              <a:t>D)</a:t>
            </a:r>
            <a:r>
              <a:rPr lang="es-MX" sz="2400" dirty="0"/>
              <a:t> Informe respecto al ejercicio y destino del </a:t>
            </a:r>
            <a:r>
              <a:rPr lang="es-MX" sz="2400" dirty="0" smtClean="0"/>
              <a:t>gasto federalizado</a:t>
            </a:r>
            <a:r>
              <a:rPr lang="es-MX" sz="2400" dirty="0"/>
              <a:t>, así como respecto al reintegro de </a:t>
            </a:r>
            <a:r>
              <a:rPr lang="es-MX" sz="2400" dirty="0" smtClean="0"/>
              <a:t>los recursos </a:t>
            </a:r>
            <a:r>
              <a:rPr lang="es-MX" sz="2400" dirty="0"/>
              <a:t>federales no devengados por el municipio.</a:t>
            </a: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4817951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060900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/>
              <a:t>VII.</a:t>
            </a:r>
            <a:r>
              <a:rPr lang="es-MX" sz="2400" dirty="0"/>
              <a:t> Reporte de la aplicación de la </a:t>
            </a:r>
            <a:r>
              <a:rPr lang="es-MX" sz="2400" b="1" dirty="0"/>
              <a:t>deuda pública</a:t>
            </a:r>
            <a:r>
              <a:rPr lang="es-MX" sz="2400" dirty="0"/>
              <a:t> </a:t>
            </a:r>
            <a:r>
              <a:rPr lang="es-MX" sz="2400" dirty="0" smtClean="0"/>
              <a:t>adquirida para </a:t>
            </a:r>
            <a:r>
              <a:rPr lang="es-MX" sz="2400" dirty="0"/>
              <a:t>inversiones públicas </a:t>
            </a:r>
            <a:r>
              <a:rPr lang="es-MX" sz="2400" dirty="0" smtClean="0"/>
              <a:t>productivas, </a:t>
            </a:r>
            <a:r>
              <a:rPr lang="es-MX" sz="2400" dirty="0"/>
              <a:t>de conformidad al </a:t>
            </a:r>
            <a:r>
              <a:rPr lang="es-MX" sz="2400" b="1" dirty="0" smtClean="0"/>
              <a:t>Anexo </a:t>
            </a:r>
            <a:r>
              <a:rPr lang="es-MX" sz="2400" b="1" dirty="0"/>
              <a:t>1</a:t>
            </a:r>
            <a:r>
              <a:rPr lang="es-MX" sz="2400" dirty="0" smtClean="0"/>
              <a:t>:</a:t>
            </a:r>
          </a:p>
          <a:p>
            <a:endParaRPr lang="es-MX" sz="2400" dirty="0"/>
          </a:p>
          <a:p>
            <a:r>
              <a:rPr lang="es-MX" sz="2400" dirty="0"/>
              <a:t>A) Fecha de la contratación</a:t>
            </a:r>
            <a:r>
              <a:rPr lang="es-MX" sz="2400" dirty="0" smtClean="0"/>
              <a:t>;</a:t>
            </a:r>
          </a:p>
          <a:p>
            <a:r>
              <a:rPr lang="es-MX" sz="2400" dirty="0"/>
              <a:t>B) Tipo de obligación;</a:t>
            </a:r>
          </a:p>
          <a:p>
            <a:r>
              <a:rPr lang="es-MX" sz="2400" dirty="0"/>
              <a:t>C) Fin, destino y objeto;</a:t>
            </a:r>
          </a:p>
          <a:p>
            <a:r>
              <a:rPr lang="pt-BR" sz="2400" dirty="0"/>
              <a:t>D) </a:t>
            </a:r>
            <a:r>
              <a:rPr lang="pt-BR" sz="2400" dirty="0" err="1"/>
              <a:t>Acreedor</a:t>
            </a:r>
            <a:r>
              <a:rPr lang="pt-BR" sz="2400" dirty="0"/>
              <a:t>, </a:t>
            </a:r>
            <a:r>
              <a:rPr lang="pt-BR" sz="2400" dirty="0" err="1"/>
              <a:t>proveedor</a:t>
            </a:r>
            <a:r>
              <a:rPr lang="pt-BR" sz="2400" dirty="0"/>
              <a:t> o </a:t>
            </a:r>
            <a:r>
              <a:rPr lang="pt-BR" sz="2400" dirty="0" err="1"/>
              <a:t>contratista</a:t>
            </a:r>
            <a:r>
              <a:rPr lang="pt-BR" sz="2400" dirty="0"/>
              <a:t>;</a:t>
            </a:r>
          </a:p>
          <a:p>
            <a:r>
              <a:rPr lang="es-MX" sz="2400" dirty="0"/>
              <a:t>E) Importe total, desagregando capital e interés, a la</a:t>
            </a:r>
          </a:p>
          <a:p>
            <a:r>
              <a:rPr lang="es-MX" sz="2400" dirty="0"/>
              <a:t>fecha del reporte;</a:t>
            </a:r>
          </a:p>
          <a:p>
            <a:r>
              <a:rPr lang="es-MX" sz="2400" dirty="0"/>
              <a:t>F) Garantía otorgada;</a:t>
            </a:r>
          </a:p>
          <a:p>
            <a:r>
              <a:rPr lang="es-MX" sz="2400" dirty="0"/>
              <a:t>G) Plazo;</a:t>
            </a:r>
          </a:p>
          <a:p>
            <a:r>
              <a:rPr lang="es-MX" sz="2400" dirty="0"/>
              <a:t>H) Tasa a la que, en su caso, esté sujeta; y,</a:t>
            </a:r>
          </a:p>
          <a:p>
            <a:r>
              <a:rPr lang="es-MX" sz="2400" dirty="0"/>
              <a:t>I. Importe de amortización mensual.</a:t>
            </a:r>
            <a:endParaRPr lang="es-MX" sz="2400" dirty="0" smtClean="0"/>
          </a:p>
          <a:p>
            <a:endParaRPr lang="es-MX" altLang="es-MX" sz="2400" dirty="0"/>
          </a:p>
          <a:p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070154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060900"/>
            <a:ext cx="8897308" cy="540067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 smtClean="0"/>
              <a:t>EXPEDIENTE DE OBRA PÚBLICA</a:t>
            </a:r>
          </a:p>
          <a:p>
            <a:pPr marL="0" indent="0">
              <a:buNone/>
            </a:pPr>
            <a:endParaRPr lang="es-MX" sz="2400" dirty="0" smtClean="0"/>
          </a:p>
          <a:p>
            <a:pPr marL="0" indent="0">
              <a:buNone/>
            </a:pPr>
            <a:r>
              <a:rPr lang="es-MX" sz="2400" b="1" dirty="0" smtClean="0"/>
              <a:t>I.</a:t>
            </a:r>
            <a:r>
              <a:rPr lang="es-MX" sz="2400" dirty="0" smtClean="0"/>
              <a:t> Copia </a:t>
            </a:r>
            <a:r>
              <a:rPr lang="es-MX" sz="2400" dirty="0"/>
              <a:t>certificada del acta de sesión del </a:t>
            </a:r>
            <a:r>
              <a:rPr lang="es-MX" sz="2400" dirty="0" smtClean="0"/>
              <a:t>Ayuntamiento donde </a:t>
            </a:r>
            <a:r>
              <a:rPr lang="es-MX" sz="2400" dirty="0"/>
              <a:t>conste la aprobación de</a:t>
            </a:r>
            <a:r>
              <a:rPr lang="es-MX" sz="2400" dirty="0" smtClean="0"/>
              <a:t>:</a:t>
            </a:r>
          </a:p>
          <a:p>
            <a:pPr marL="0" indent="0">
              <a:buNone/>
            </a:pPr>
            <a:endParaRPr lang="es-MX" sz="2400" dirty="0"/>
          </a:p>
          <a:p>
            <a:r>
              <a:rPr lang="pt-BR" sz="2400" b="1" dirty="0"/>
              <a:t>A)</a:t>
            </a:r>
            <a:r>
              <a:rPr lang="pt-BR" sz="2400" dirty="0"/>
              <a:t> Programa Anual de Obra Pública;</a:t>
            </a:r>
          </a:p>
          <a:p>
            <a:r>
              <a:rPr lang="es-MX" sz="2400" b="1" dirty="0"/>
              <a:t>B) </a:t>
            </a:r>
            <a:r>
              <a:rPr lang="es-MX" sz="2400" dirty="0"/>
              <a:t>Modificaciones del Programa Anual de </a:t>
            </a:r>
            <a:r>
              <a:rPr lang="es-MX" sz="2400" dirty="0" smtClean="0"/>
              <a:t>Obra Pública</a:t>
            </a:r>
            <a:r>
              <a:rPr lang="es-MX" sz="2400" dirty="0"/>
              <a:t>. (Las transferencias, ampliaciones</a:t>
            </a:r>
            <a:r>
              <a:rPr lang="es-MX" sz="2400" dirty="0" smtClean="0"/>
              <a:t>, reducciones</a:t>
            </a:r>
            <a:r>
              <a:rPr lang="es-MX" sz="2400" dirty="0"/>
              <a:t>, modificaciones, creaciones </a:t>
            </a:r>
            <a:r>
              <a:rPr lang="es-MX" sz="2400" dirty="0" smtClean="0"/>
              <a:t>y/o suspensiones </a:t>
            </a:r>
            <a:r>
              <a:rPr lang="es-MX" sz="2400" dirty="0"/>
              <a:t>de Obra Pública);</a:t>
            </a:r>
          </a:p>
          <a:p>
            <a:r>
              <a:rPr lang="es-MX" sz="2400" b="1" dirty="0"/>
              <a:t>C)</a:t>
            </a:r>
            <a:r>
              <a:rPr lang="es-MX" sz="2400" dirty="0"/>
              <a:t> Montos y Rangos para la adjudicación de </a:t>
            </a:r>
            <a:r>
              <a:rPr lang="es-MX" sz="2400" dirty="0" smtClean="0"/>
              <a:t>obra pública</a:t>
            </a:r>
            <a:r>
              <a:rPr lang="es-MX" sz="2400" dirty="0"/>
              <a:t>;</a:t>
            </a:r>
          </a:p>
          <a:p>
            <a:r>
              <a:rPr lang="es-MX" sz="2400" b="1" dirty="0"/>
              <a:t>D)</a:t>
            </a:r>
            <a:r>
              <a:rPr lang="es-MX" sz="2400" dirty="0"/>
              <a:t> Montos y Rangos para la adquisición de materiales</a:t>
            </a:r>
            <a:r>
              <a:rPr lang="es-MX" sz="2400" dirty="0" smtClean="0"/>
              <a:t>, bienes </a:t>
            </a:r>
            <a:r>
              <a:rPr lang="es-MX" sz="2400" dirty="0"/>
              <a:t>y contratación de servicios;</a:t>
            </a:r>
          </a:p>
          <a:p>
            <a:r>
              <a:rPr lang="es-MX" sz="2400" b="1" dirty="0"/>
              <a:t>E)</a:t>
            </a:r>
            <a:r>
              <a:rPr lang="es-MX" sz="2400" dirty="0"/>
              <a:t> Aprobación para ejecutar obra pública </a:t>
            </a:r>
            <a:r>
              <a:rPr lang="es-MX" sz="2400" dirty="0" smtClean="0"/>
              <a:t>por administración </a:t>
            </a:r>
            <a:r>
              <a:rPr lang="es-MX" sz="2400" dirty="0"/>
              <a:t>directa; y,</a:t>
            </a:r>
          </a:p>
          <a:p>
            <a:r>
              <a:rPr lang="es-MX" sz="2400" b="1" dirty="0"/>
              <a:t>F)</a:t>
            </a:r>
            <a:r>
              <a:rPr lang="es-MX" sz="2400" dirty="0"/>
              <a:t> Aprobación de transferencias de recursos de </a:t>
            </a:r>
            <a:r>
              <a:rPr lang="es-MX" sz="2400" dirty="0" smtClean="0"/>
              <a:t>un ejercicio </a:t>
            </a:r>
            <a:r>
              <a:rPr lang="es-MX" sz="2400" dirty="0"/>
              <a:t>fiscal a otro, correspondiente a </a:t>
            </a:r>
            <a:r>
              <a:rPr lang="es-MX" sz="2400" dirty="0" smtClean="0"/>
              <a:t>obra pública </a:t>
            </a:r>
            <a:r>
              <a:rPr lang="es-MX" sz="2400" dirty="0"/>
              <a:t>del ejercicio fiscal que se </a:t>
            </a:r>
            <a:r>
              <a:rPr lang="es-MX" sz="2400" dirty="0" smtClean="0"/>
              <a:t>informa.</a:t>
            </a: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9031055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060900"/>
            <a:ext cx="8897308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b="1" dirty="0" smtClean="0"/>
              <a:t>EXPEDIENTE DE OBRA PÚBLICA</a:t>
            </a:r>
          </a:p>
          <a:p>
            <a:pPr marL="0" indent="0">
              <a:buNone/>
            </a:pPr>
            <a:endParaRPr lang="es-MX" sz="2200" dirty="0" smtClean="0"/>
          </a:p>
          <a:p>
            <a:pPr marL="0" indent="0">
              <a:buNone/>
            </a:pPr>
            <a:r>
              <a:rPr lang="es-MX" sz="2200" b="1" dirty="0"/>
              <a:t>II.</a:t>
            </a:r>
            <a:r>
              <a:rPr lang="es-MX" sz="2200" dirty="0"/>
              <a:t> Informe analítico de la obra pública realizada durante </a:t>
            </a:r>
            <a:r>
              <a:rPr lang="es-MX" sz="2200" dirty="0" smtClean="0"/>
              <a:t>el ejercicio </a:t>
            </a:r>
            <a:r>
              <a:rPr lang="es-MX" sz="2200" dirty="0"/>
              <a:t>fiscal, conforme a la siguiente información</a:t>
            </a:r>
            <a:r>
              <a:rPr lang="es-MX" sz="2200" dirty="0" smtClean="0"/>
              <a:t>:</a:t>
            </a:r>
          </a:p>
          <a:p>
            <a:endParaRPr lang="es-MX" sz="2200" b="1" dirty="0"/>
          </a:p>
          <a:p>
            <a:r>
              <a:rPr lang="es-MX" sz="2200" b="1" dirty="0"/>
              <a:t>A)</a:t>
            </a:r>
            <a:r>
              <a:rPr lang="es-MX" sz="2200" dirty="0"/>
              <a:t> Relación de gastos realizados en obras </a:t>
            </a:r>
            <a:r>
              <a:rPr lang="es-MX" sz="2200" dirty="0" smtClean="0"/>
              <a:t>ejecutadas por </a:t>
            </a:r>
            <a:r>
              <a:rPr lang="es-MX" sz="2200" dirty="0"/>
              <a:t>administración </a:t>
            </a:r>
            <a:r>
              <a:rPr lang="es-MX" sz="2200" dirty="0" smtClean="0"/>
              <a:t>directa (Anexo 2);</a:t>
            </a:r>
            <a:endParaRPr lang="es-MX" sz="2200" dirty="0"/>
          </a:p>
          <a:p>
            <a:r>
              <a:rPr lang="es-MX" sz="2200" b="1" dirty="0"/>
              <a:t>B)</a:t>
            </a:r>
            <a:r>
              <a:rPr lang="es-MX" sz="2200" dirty="0"/>
              <a:t> Relación de obras ejecutadas durante el </a:t>
            </a:r>
            <a:r>
              <a:rPr lang="es-MX" sz="2200" dirty="0" smtClean="0"/>
              <a:t>ejercicio (Anexo 3); y</a:t>
            </a:r>
            <a:r>
              <a:rPr lang="es-MX" sz="2200" dirty="0"/>
              <a:t>,</a:t>
            </a:r>
          </a:p>
          <a:p>
            <a:r>
              <a:rPr lang="es-MX" sz="2200" b="1" dirty="0"/>
              <a:t>C)</a:t>
            </a:r>
            <a:r>
              <a:rPr lang="es-MX" sz="2200" dirty="0"/>
              <a:t> Modificaciones presupuestales, efectuadas a </a:t>
            </a:r>
            <a:r>
              <a:rPr lang="es-MX" sz="2200" dirty="0" smtClean="0"/>
              <a:t>obra pública</a:t>
            </a:r>
            <a:r>
              <a:rPr lang="es-MX" sz="2200" dirty="0"/>
              <a:t>, durante el ejercicio </a:t>
            </a:r>
            <a:r>
              <a:rPr lang="es-MX" sz="2200" dirty="0" smtClean="0"/>
              <a:t>fiscal (Anexo 4).</a:t>
            </a:r>
            <a:endParaRPr lang="es-ES" altLang="es-MX" sz="2200" dirty="0" smtClean="0"/>
          </a:p>
        </p:txBody>
      </p:sp>
    </p:spTree>
    <p:extLst>
      <p:ext uri="{BB962C8B-B14F-4D97-AF65-F5344CB8AC3E}">
        <p14:creationId xmlns:p14="http://schemas.microsoft.com/office/powerpoint/2010/main" val="20655393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060900"/>
            <a:ext cx="8638515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200" b="1" dirty="0" smtClean="0"/>
              <a:t>EXPEDIENTE DE DESEMPEÑO</a:t>
            </a:r>
          </a:p>
          <a:p>
            <a:pPr marL="0" indent="0">
              <a:buNone/>
            </a:pPr>
            <a:endParaRPr lang="es-MX" sz="2200" dirty="0" smtClean="0"/>
          </a:p>
          <a:p>
            <a:r>
              <a:rPr lang="es-MX" sz="2200" b="1" dirty="0"/>
              <a:t>I.</a:t>
            </a:r>
            <a:r>
              <a:rPr lang="es-MX" sz="2200" dirty="0"/>
              <a:t> Vinculación de los objetivos de los programas aprobados</a:t>
            </a:r>
            <a:r>
              <a:rPr lang="es-MX" sz="2200" dirty="0" smtClean="0"/>
              <a:t>, con </a:t>
            </a:r>
            <a:r>
              <a:rPr lang="es-MX" sz="2200" dirty="0"/>
              <a:t>los planes de </a:t>
            </a:r>
            <a:r>
              <a:rPr lang="es-MX" sz="2200" dirty="0" smtClean="0"/>
              <a:t>desarrollo (Anexo 5); </a:t>
            </a:r>
            <a:r>
              <a:rPr lang="es-MX" sz="2200" dirty="0"/>
              <a:t>y</a:t>
            </a:r>
            <a:r>
              <a:rPr lang="es-MX" sz="2200" dirty="0" smtClean="0"/>
              <a:t>,</a:t>
            </a:r>
          </a:p>
          <a:p>
            <a:endParaRPr lang="es-MX" sz="2200" dirty="0"/>
          </a:p>
          <a:p>
            <a:r>
              <a:rPr lang="es-MX" sz="2200" b="1" dirty="0" smtClean="0"/>
              <a:t>II</a:t>
            </a:r>
            <a:r>
              <a:rPr lang="es-MX" sz="2200" b="1" dirty="0"/>
              <a:t>.</a:t>
            </a:r>
            <a:r>
              <a:rPr lang="es-MX" sz="2200" dirty="0"/>
              <a:t> Informe del avance programático presupuestario, </a:t>
            </a:r>
            <a:r>
              <a:rPr lang="es-MX" sz="2200" dirty="0" smtClean="0"/>
              <a:t>conforme a </a:t>
            </a:r>
            <a:r>
              <a:rPr lang="es-MX" sz="2200" dirty="0"/>
              <a:t>los datos que se requieran en el anexo </a:t>
            </a:r>
            <a:r>
              <a:rPr lang="es-MX" sz="2200" dirty="0" smtClean="0"/>
              <a:t>correspondiente (Anexo 6)</a:t>
            </a:r>
            <a:endParaRPr lang="es-ES" altLang="es-MX" sz="2200" dirty="0" smtClean="0"/>
          </a:p>
        </p:txBody>
      </p:sp>
    </p:spTree>
    <p:extLst>
      <p:ext uri="{BB962C8B-B14F-4D97-AF65-F5344CB8AC3E}">
        <p14:creationId xmlns:p14="http://schemas.microsoft.com/office/powerpoint/2010/main" val="34440527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511576" y="217218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1600" u="sng" dirty="0" smtClean="0"/>
              <a:t>CONTENIDO DE LA CUENTA PÚBLICA</a:t>
            </a:r>
            <a:endParaRPr lang="es-MX" altLang="es-MX" sz="1600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506813" y="1457864"/>
            <a:ext cx="7777163" cy="4736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altLang="es-MX" sz="2400" b="1" dirty="0" smtClean="0"/>
              <a:t>TOMO II. ENTIDADES PARAMUNICIPALES</a:t>
            </a:r>
          </a:p>
          <a:p>
            <a:pPr marL="0" indent="0" algn="ctr">
              <a:buNone/>
            </a:pPr>
            <a:endParaRPr lang="es-ES" altLang="es-MX" sz="2400" b="1" dirty="0" smtClean="0"/>
          </a:p>
          <a:p>
            <a:r>
              <a:rPr lang="es-MX" sz="2400" dirty="0"/>
              <a:t>Los documentos e información que integran la </a:t>
            </a:r>
            <a:r>
              <a:rPr lang="es-MX" sz="2400" dirty="0" smtClean="0"/>
              <a:t>Cuenta Pública </a:t>
            </a:r>
            <a:r>
              <a:rPr lang="es-MX" sz="2400" dirty="0"/>
              <a:t>de las entidades </a:t>
            </a:r>
            <a:r>
              <a:rPr lang="es-MX" sz="2400" dirty="0" smtClean="0"/>
              <a:t>paramunicipales</a:t>
            </a:r>
            <a:r>
              <a:rPr lang="es-MX" sz="2400" dirty="0"/>
              <a:t>, serán los mismos que </a:t>
            </a:r>
            <a:r>
              <a:rPr lang="es-MX" sz="2400" dirty="0" smtClean="0"/>
              <a:t>se establecen </a:t>
            </a:r>
            <a:r>
              <a:rPr lang="es-MX" sz="2400" dirty="0"/>
              <a:t>para la Administración Pública Municipal </a:t>
            </a:r>
            <a:r>
              <a:rPr lang="es-MX" sz="2400" dirty="0" smtClean="0"/>
              <a:t>Centralizada, y </a:t>
            </a:r>
            <a:r>
              <a:rPr lang="es-MX" sz="2400" dirty="0"/>
              <a:t>deberán agregar copia certificada del Acta de aprobación </a:t>
            </a:r>
            <a:r>
              <a:rPr lang="es-MX" sz="2400" dirty="0" smtClean="0"/>
              <a:t>del Órgano </a:t>
            </a:r>
            <a:r>
              <a:rPr lang="es-MX" sz="2400" dirty="0"/>
              <a:t>de Gobierno.</a:t>
            </a:r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28972790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Flecha abajo"/>
          <p:cNvSpPr/>
          <p:nvPr/>
        </p:nvSpPr>
        <p:spPr>
          <a:xfrm>
            <a:off x="5645121" y="1834023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5" name="4 Flecha abajo"/>
          <p:cNvSpPr/>
          <p:nvPr/>
        </p:nvSpPr>
        <p:spPr>
          <a:xfrm rot="10800000">
            <a:off x="5645122" y="4210287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sp>
        <p:nvSpPr>
          <p:cNvPr id="6" name="6 Flecha abajo"/>
          <p:cNvSpPr/>
          <p:nvPr/>
        </p:nvSpPr>
        <p:spPr>
          <a:xfrm rot="16200000">
            <a:off x="7661345" y="3058159"/>
            <a:ext cx="1872208" cy="1152128"/>
          </a:xfrm>
          <a:prstGeom prst="downArrow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  <p:pic>
        <p:nvPicPr>
          <p:cNvPr id="7" name="Picture 2" descr="Logo Asm Largo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1986" y="3345672"/>
            <a:ext cx="1778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8 CuadroTexto"/>
          <p:cNvSpPr txBox="1">
            <a:spLocks noChangeArrowheads="1"/>
          </p:cNvSpPr>
          <p:nvPr/>
        </p:nvSpPr>
        <p:spPr bwMode="auto">
          <a:xfrm>
            <a:off x="2122755" y="4480250"/>
            <a:ext cx="28797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b="1" dirty="0" smtClean="0">
                <a:latin typeface="+mn-lt"/>
              </a:rPr>
              <a:t>TOMO II. ENTIDADES </a:t>
            </a:r>
            <a:r>
              <a:rPr lang="es-MX" altLang="es-MX" b="1" dirty="0">
                <a:latin typeface="+mn-lt"/>
              </a:rPr>
              <a:t>PARAMUNICIPALES</a:t>
            </a:r>
          </a:p>
          <a:p>
            <a:pPr algn="ctr" eaLnBrk="1" hangingPunct="1"/>
            <a:endParaRPr lang="es-MX" altLang="es-MX" b="1" dirty="0">
              <a:latin typeface="+mn-lt"/>
            </a:endParaRPr>
          </a:p>
        </p:txBody>
      </p:sp>
      <p:sp>
        <p:nvSpPr>
          <p:cNvPr id="9" name="12 CuadroTexto"/>
          <p:cNvSpPr txBox="1"/>
          <p:nvPr/>
        </p:nvSpPr>
        <p:spPr>
          <a:xfrm>
            <a:off x="5501105" y="3202175"/>
            <a:ext cx="2088232" cy="830997"/>
          </a:xfrm>
          <a:prstGeom prst="rect">
            <a:avLst/>
          </a:prstGeom>
          <a:solidFill>
            <a:schemeClr val="accent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es-MX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CUENTA PÚBLICA</a:t>
            </a:r>
          </a:p>
        </p:txBody>
      </p:sp>
      <p:sp>
        <p:nvSpPr>
          <p:cNvPr id="10" name="13 CuadroTexto"/>
          <p:cNvSpPr txBox="1">
            <a:spLocks noChangeArrowheads="1"/>
          </p:cNvSpPr>
          <p:nvPr/>
        </p:nvSpPr>
        <p:spPr bwMode="auto">
          <a:xfrm>
            <a:off x="4013368" y="195410"/>
            <a:ext cx="5063706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CARÁTULA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ÍNDICE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ACTAS DE APROBACIÓN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RELACIÓN DE CUENTAS BANCARIAS PRODUCTIVAS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EXPEDIENTE FINANCIERO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EXPEDIENTE DE OBRA PÚBLICA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EXPEDIENTE DE DESEMPEÑO</a:t>
            </a:r>
            <a:endParaRPr lang="es-MX" altLang="es-MX" sz="1400" dirty="0">
              <a:latin typeface="+mn-lt"/>
            </a:endParaRPr>
          </a:p>
          <a:p>
            <a:pPr algn="ctr" eaLnBrk="1" hangingPunct="1"/>
            <a:endParaRPr lang="es-MX" altLang="es-MX" sz="1400" dirty="0">
              <a:latin typeface="+mn-lt"/>
            </a:endParaRPr>
          </a:p>
        </p:txBody>
      </p:sp>
      <p:sp>
        <p:nvSpPr>
          <p:cNvPr id="11" name="14 CuadroTexto"/>
          <p:cNvSpPr txBox="1">
            <a:spLocks noChangeArrowheads="1"/>
          </p:cNvSpPr>
          <p:nvPr/>
        </p:nvSpPr>
        <p:spPr bwMode="auto">
          <a:xfrm>
            <a:off x="4133548" y="5485890"/>
            <a:ext cx="4967288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CARÁTULA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ÍNDICE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ACTAS DE APROBACIÓN</a:t>
            </a:r>
          </a:p>
          <a:p>
            <a:pPr marL="285750" indent="-285750" eaLnBrk="1" hangingPunct="1">
              <a:buFont typeface="Wingdings" panose="05000000000000000000" pitchFamily="2" charset="2"/>
              <a:buChar char="ü"/>
            </a:pPr>
            <a:r>
              <a:rPr lang="es-MX" altLang="es-MX" sz="1400" dirty="0" smtClean="0">
                <a:latin typeface="+mn-lt"/>
              </a:rPr>
              <a:t>EXPEDIENTES QUE CORRESPONDAN DE ACUERDO A LA NATURALEZA DE SUS FUNCIONES</a:t>
            </a:r>
            <a:endParaRPr lang="es-MX" altLang="es-MX" sz="1400" dirty="0">
              <a:latin typeface="+mn-lt"/>
            </a:endParaRPr>
          </a:p>
        </p:txBody>
      </p:sp>
      <p:sp>
        <p:nvSpPr>
          <p:cNvPr id="12" name="15 CuadroTexto"/>
          <p:cNvSpPr txBox="1">
            <a:spLocks noChangeArrowheads="1"/>
          </p:cNvSpPr>
          <p:nvPr/>
        </p:nvSpPr>
        <p:spPr bwMode="auto">
          <a:xfrm>
            <a:off x="2072494" y="2050419"/>
            <a:ext cx="2881313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b="1" dirty="0" smtClean="0">
                <a:latin typeface="+mn-lt"/>
              </a:rPr>
              <a:t>TOMO I. MUNICIPIO</a:t>
            </a:r>
            <a:endParaRPr lang="es-MX" altLang="es-MX" b="1" dirty="0">
              <a:latin typeface="+mn-lt"/>
            </a:endParaRPr>
          </a:p>
          <a:p>
            <a:pPr algn="ctr" eaLnBrk="1" hangingPunct="1"/>
            <a:endParaRPr lang="es-MX" altLang="es-MX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21998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282404" y="475039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ÁREAS DE OPORTUNIDAD DETECTADAS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282404" y="1059928"/>
            <a:ext cx="9354630" cy="54702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altLang="es-MX" sz="2400" dirty="0" smtClean="0"/>
              <a:t>Análisis de congruencia de la información contenida en la Cuenta Pública.</a:t>
            </a:r>
          </a:p>
          <a:p>
            <a:pPr lvl="1" algn="just"/>
            <a:r>
              <a:rPr lang="es-MX" altLang="es-MX" sz="2200" i="1" dirty="0" smtClean="0"/>
              <a:t>Información financiera parcial</a:t>
            </a:r>
          </a:p>
          <a:p>
            <a:pPr lvl="1" algn="just"/>
            <a:r>
              <a:rPr lang="es-MX" altLang="es-MX" sz="2200" i="1" dirty="0" smtClean="0"/>
              <a:t>Inversiones Físicas</a:t>
            </a:r>
          </a:p>
          <a:p>
            <a:pPr lvl="1" algn="just"/>
            <a:r>
              <a:rPr lang="es-MX" altLang="es-MX" sz="2200" i="1" dirty="0" smtClean="0"/>
              <a:t>Bienes Muebles e Inmuebles</a:t>
            </a:r>
          </a:p>
          <a:p>
            <a:pPr lvl="1" algn="just"/>
            <a:r>
              <a:rPr lang="es-MX" altLang="es-MX" sz="2200" i="1" dirty="0" smtClean="0"/>
              <a:t>Notas a los Estados Financieros</a:t>
            </a:r>
          </a:p>
          <a:p>
            <a:r>
              <a:rPr lang="es-MX" altLang="es-MX" sz="2400" dirty="0" smtClean="0"/>
              <a:t>Integración del Municipio con las Entidades Paramunicipales (Estados Financieros Integrados).</a:t>
            </a:r>
          </a:p>
          <a:p>
            <a:pPr algn="just"/>
            <a:r>
              <a:rPr lang="es-ES" altLang="es-MX" sz="2400" dirty="0" smtClean="0"/>
              <a:t>Ajustes después de la presentación del Cuarto Informe Trimestral (MCCG).</a:t>
            </a:r>
          </a:p>
          <a:p>
            <a:pPr algn="just"/>
            <a:r>
              <a:rPr lang="es-ES" altLang="es-MX" sz="2400" dirty="0"/>
              <a:t>Formatos de la Ley de Disciplina Financiera de las Entidades Financieras y los Municipios</a:t>
            </a:r>
            <a:r>
              <a:rPr lang="es-ES" altLang="es-MX" sz="2400" dirty="0" smtClean="0"/>
              <a:t>.</a:t>
            </a:r>
            <a:endParaRPr lang="es-ES" altLang="es-MX" sz="2400" dirty="0"/>
          </a:p>
        </p:txBody>
      </p:sp>
    </p:spTree>
    <p:extLst>
      <p:ext uri="{BB962C8B-B14F-4D97-AF65-F5344CB8AC3E}">
        <p14:creationId xmlns:p14="http://schemas.microsoft.com/office/powerpoint/2010/main" val="41451896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175145" y="312109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>
                <a:latin typeface="+mn-lt"/>
              </a:rPr>
              <a:t>PRESENTACIÓN</a:t>
            </a:r>
            <a:endParaRPr lang="es-MX" altLang="es-MX" sz="2400" b="1" u="sng" dirty="0" smtClean="0">
              <a:latin typeface="+mn-lt"/>
            </a:endParaRPr>
          </a:p>
        </p:txBody>
      </p:sp>
      <p:grpSp>
        <p:nvGrpSpPr>
          <p:cNvPr id="5" name="14 Grupo"/>
          <p:cNvGrpSpPr>
            <a:grpSpLocks/>
          </p:cNvGrpSpPr>
          <p:nvPr/>
        </p:nvGrpSpPr>
        <p:grpSpPr bwMode="auto">
          <a:xfrm>
            <a:off x="2170382" y="1099539"/>
            <a:ext cx="5400675" cy="368300"/>
            <a:chOff x="755576" y="788511"/>
            <a:chExt cx="5400600" cy="369332"/>
          </a:xfrm>
        </p:grpSpPr>
        <p:sp>
          <p:nvSpPr>
            <p:cNvPr id="6" name="4 CuadroTexto"/>
            <p:cNvSpPr txBox="1"/>
            <p:nvPr/>
          </p:nvSpPr>
          <p:spPr>
            <a:xfrm>
              <a:off x="755576" y="788511"/>
              <a:ext cx="2160240" cy="369332"/>
            </a:xfrm>
            <a:prstGeom prst="rect">
              <a:avLst/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¿QUIÉN?</a:t>
              </a:r>
            </a:p>
          </p:txBody>
        </p:sp>
        <p:sp>
          <p:nvSpPr>
            <p:cNvPr id="7" name="5 CuadroTexto"/>
            <p:cNvSpPr txBox="1">
              <a:spLocks noChangeArrowheads="1"/>
            </p:cNvSpPr>
            <p:nvPr/>
          </p:nvSpPr>
          <p:spPr bwMode="auto">
            <a:xfrm>
              <a:off x="3275856" y="788511"/>
              <a:ext cx="288032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MX" altLang="es-MX">
                  <a:latin typeface="+mn-lt"/>
                </a:rPr>
                <a:t>TESORERO MUNICIPAL</a:t>
              </a:r>
            </a:p>
          </p:txBody>
        </p:sp>
      </p:grpSp>
      <p:grpSp>
        <p:nvGrpSpPr>
          <p:cNvPr id="8" name="15 Grupo"/>
          <p:cNvGrpSpPr>
            <a:grpSpLocks/>
          </p:cNvGrpSpPr>
          <p:nvPr/>
        </p:nvGrpSpPr>
        <p:grpSpPr bwMode="auto">
          <a:xfrm>
            <a:off x="2170382" y="1737714"/>
            <a:ext cx="7345363" cy="369887"/>
            <a:chOff x="755576" y="1427291"/>
            <a:chExt cx="7344816" cy="369332"/>
          </a:xfrm>
        </p:grpSpPr>
        <p:sp>
          <p:nvSpPr>
            <p:cNvPr id="9" name="6 CuadroTexto"/>
            <p:cNvSpPr txBox="1"/>
            <p:nvPr/>
          </p:nvSpPr>
          <p:spPr>
            <a:xfrm>
              <a:off x="755576" y="1427291"/>
              <a:ext cx="2160240" cy="369332"/>
            </a:xfrm>
            <a:prstGeom prst="rect">
              <a:avLst/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¿DÓNDE?</a:t>
              </a:r>
            </a:p>
          </p:txBody>
        </p:sp>
        <p:sp>
          <p:nvSpPr>
            <p:cNvPr id="10" name="7 CuadroTexto"/>
            <p:cNvSpPr txBox="1">
              <a:spLocks noChangeArrowheads="1"/>
            </p:cNvSpPr>
            <p:nvPr/>
          </p:nvSpPr>
          <p:spPr bwMode="auto">
            <a:xfrm>
              <a:off x="3275856" y="1427291"/>
              <a:ext cx="48245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MX" altLang="es-MX">
                  <a:latin typeface="+mn-lt"/>
                </a:rPr>
                <a:t>ÁREA DE RECEPCIÓN DE CUENTAS ASM</a:t>
              </a:r>
            </a:p>
          </p:txBody>
        </p:sp>
      </p:grpSp>
      <p:grpSp>
        <p:nvGrpSpPr>
          <p:cNvPr id="11" name="16 Grupo"/>
          <p:cNvGrpSpPr>
            <a:grpSpLocks/>
          </p:cNvGrpSpPr>
          <p:nvPr/>
        </p:nvGrpSpPr>
        <p:grpSpPr bwMode="auto">
          <a:xfrm>
            <a:off x="2170382" y="2394939"/>
            <a:ext cx="7561263" cy="2032000"/>
            <a:chOff x="755576" y="2084655"/>
            <a:chExt cx="7560840" cy="2031325"/>
          </a:xfrm>
        </p:grpSpPr>
        <p:sp>
          <p:nvSpPr>
            <p:cNvPr id="12" name="8 CuadroTexto"/>
            <p:cNvSpPr txBox="1"/>
            <p:nvPr/>
          </p:nvSpPr>
          <p:spPr>
            <a:xfrm>
              <a:off x="755576" y="2084655"/>
              <a:ext cx="2160240" cy="369332"/>
            </a:xfrm>
            <a:prstGeom prst="rect">
              <a:avLst/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¿CUÁNDO?</a:t>
              </a:r>
            </a:p>
          </p:txBody>
        </p:sp>
        <p:sp>
          <p:nvSpPr>
            <p:cNvPr id="13" name="9 CuadroTexto"/>
            <p:cNvSpPr txBox="1">
              <a:spLocks noChangeArrowheads="1"/>
            </p:cNvSpPr>
            <p:nvPr/>
          </p:nvSpPr>
          <p:spPr bwMode="auto">
            <a:xfrm>
              <a:off x="3275856" y="2084655"/>
              <a:ext cx="5040560" cy="203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just" eaLnBrk="1" hangingPunct="1"/>
              <a:r>
                <a:rPr lang="es-MX" altLang="es-MX" dirty="0">
                  <a:latin typeface="+mn-lt"/>
                </a:rPr>
                <a:t>INFORMES TRIMESTRALES</a:t>
              </a:r>
            </a:p>
            <a:p>
              <a:pPr algn="just" eaLnBrk="1" hangingPunct="1">
                <a:buFont typeface="Arial" panose="020B0604020202020204" pitchFamily="34" charset="0"/>
                <a:buChar char="•"/>
              </a:pPr>
              <a:r>
                <a:rPr lang="es-MX" altLang="es-MX" dirty="0">
                  <a:latin typeface="+mn-lt"/>
                </a:rPr>
                <a:t> </a:t>
              </a:r>
              <a:r>
                <a:rPr lang="es-ES" altLang="es-MX" dirty="0">
                  <a:latin typeface="+mn-lt"/>
                </a:rPr>
                <a:t>Treinta días naturales siguientes al de su conclusión </a:t>
              </a:r>
              <a:r>
                <a:rPr lang="es-MX" altLang="es-MX" dirty="0">
                  <a:latin typeface="+mn-lt"/>
                </a:rPr>
                <a:t>.</a:t>
              </a:r>
            </a:p>
            <a:p>
              <a:pPr algn="just" eaLnBrk="1" hangingPunct="1">
                <a:buFont typeface="Arial" panose="020B0604020202020204" pitchFamily="34" charset="0"/>
                <a:buChar char="•"/>
              </a:pPr>
              <a:endParaRPr lang="es-MX" altLang="es-MX" dirty="0">
                <a:latin typeface="+mn-lt"/>
              </a:endParaRPr>
            </a:p>
            <a:p>
              <a:pPr algn="just" eaLnBrk="1" hangingPunct="1"/>
              <a:r>
                <a:rPr lang="es-MX" altLang="es-MX" dirty="0">
                  <a:latin typeface="+mn-lt"/>
                </a:rPr>
                <a:t>CUENTA PÚBLICA ANUAL</a:t>
              </a:r>
            </a:p>
            <a:p>
              <a:pPr algn="just" eaLnBrk="1" hangingPunct="1">
                <a:buFont typeface="Arial" panose="020B0604020202020204" pitchFamily="34" charset="0"/>
                <a:buChar char="•"/>
              </a:pPr>
              <a:r>
                <a:rPr lang="es-ES" altLang="es-MX" dirty="0">
                  <a:latin typeface="+mn-lt"/>
                </a:rPr>
                <a:t> A más tardar el treinta y uno de marzo del año siguiente al que corresponda</a:t>
              </a:r>
              <a:endParaRPr lang="es-MX" altLang="es-MX" dirty="0">
                <a:latin typeface="+mn-lt"/>
              </a:endParaRPr>
            </a:p>
          </p:txBody>
        </p:sp>
      </p:grpSp>
      <p:grpSp>
        <p:nvGrpSpPr>
          <p:cNvPr id="14" name="17 Grupo"/>
          <p:cNvGrpSpPr>
            <a:grpSpLocks/>
          </p:cNvGrpSpPr>
          <p:nvPr/>
        </p:nvGrpSpPr>
        <p:grpSpPr bwMode="auto">
          <a:xfrm>
            <a:off x="2170382" y="4555526"/>
            <a:ext cx="7561263" cy="1200150"/>
            <a:chOff x="755576" y="4244895"/>
            <a:chExt cx="7560840" cy="1200329"/>
          </a:xfrm>
        </p:grpSpPr>
        <p:sp>
          <p:nvSpPr>
            <p:cNvPr id="15" name="10 CuadroTexto"/>
            <p:cNvSpPr txBox="1"/>
            <p:nvPr/>
          </p:nvSpPr>
          <p:spPr>
            <a:xfrm>
              <a:off x="755576" y="4244895"/>
              <a:ext cx="2160240" cy="369332"/>
            </a:xfrm>
            <a:prstGeom prst="rect">
              <a:avLst/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HORARIO</a:t>
              </a:r>
            </a:p>
          </p:txBody>
        </p:sp>
        <p:sp>
          <p:nvSpPr>
            <p:cNvPr id="16" name="11 CuadroTexto"/>
            <p:cNvSpPr txBox="1">
              <a:spLocks noChangeArrowheads="1"/>
            </p:cNvSpPr>
            <p:nvPr/>
          </p:nvSpPr>
          <p:spPr bwMode="auto">
            <a:xfrm>
              <a:off x="3275856" y="4244895"/>
              <a:ext cx="5040560" cy="12003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MX" altLang="es-MX" dirty="0">
                  <a:latin typeface="+mn-lt"/>
                </a:rPr>
                <a:t>LUNES A VIERNES DE 09:00 A 14:00 HRS</a:t>
              </a:r>
            </a:p>
            <a:p>
              <a:pPr algn="just" eaLnBrk="1" hangingPunct="1">
                <a:buFont typeface="Arial" panose="020B0604020202020204" pitchFamily="34" charset="0"/>
                <a:buChar char="•"/>
              </a:pPr>
              <a:r>
                <a:rPr lang="es-ES" altLang="es-MX" dirty="0">
                  <a:latin typeface="+mn-lt"/>
                </a:rPr>
                <a:t> El día en el que concluya la fecha para su presentación, se habilitarán hasta las veinticuatro horas.</a:t>
              </a:r>
              <a:endParaRPr lang="es-MX" altLang="es-MX" dirty="0">
                <a:latin typeface="+mn-lt"/>
              </a:endParaRPr>
            </a:p>
          </p:txBody>
        </p:sp>
      </p:grpSp>
      <p:grpSp>
        <p:nvGrpSpPr>
          <p:cNvPr id="17" name="18 Grupo"/>
          <p:cNvGrpSpPr>
            <a:grpSpLocks/>
          </p:cNvGrpSpPr>
          <p:nvPr/>
        </p:nvGrpSpPr>
        <p:grpSpPr bwMode="auto">
          <a:xfrm>
            <a:off x="2170382" y="5890614"/>
            <a:ext cx="7345363" cy="369887"/>
            <a:chOff x="755576" y="5579948"/>
            <a:chExt cx="7344816" cy="369332"/>
          </a:xfrm>
        </p:grpSpPr>
        <p:sp>
          <p:nvSpPr>
            <p:cNvPr id="18" name="12 CuadroTexto"/>
            <p:cNvSpPr txBox="1"/>
            <p:nvPr/>
          </p:nvSpPr>
          <p:spPr>
            <a:xfrm>
              <a:off x="755576" y="5579948"/>
              <a:ext cx="2160240" cy="369332"/>
            </a:xfrm>
            <a:prstGeom prst="rect">
              <a:avLst/>
            </a:prstGeom>
            <a:solidFill>
              <a:schemeClr val="accent1"/>
            </a:solidFill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>
                <a:defRPr/>
              </a:pPr>
              <a:r>
                <a:rPr lang="es-MX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¿CÓMO?</a:t>
              </a:r>
            </a:p>
          </p:txBody>
        </p:sp>
        <p:sp>
          <p:nvSpPr>
            <p:cNvPr id="19" name="13 CuadroTexto"/>
            <p:cNvSpPr txBox="1">
              <a:spLocks noChangeArrowheads="1"/>
            </p:cNvSpPr>
            <p:nvPr/>
          </p:nvSpPr>
          <p:spPr bwMode="auto">
            <a:xfrm>
              <a:off x="3275856" y="5579948"/>
              <a:ext cx="48245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s-MX" altLang="es-MX" dirty="0">
                  <a:latin typeface="+mn-lt"/>
                </a:rPr>
                <a:t>IMPRESO Y </a:t>
              </a:r>
              <a:r>
                <a:rPr lang="es-MX" altLang="es-MX" dirty="0" smtClean="0">
                  <a:latin typeface="+mn-lt"/>
                </a:rPr>
                <a:t>MAGNÉTICAMENTE (Anexo 7)</a:t>
              </a:r>
              <a:endParaRPr lang="es-MX" altLang="es-MX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654786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870" y="1797996"/>
            <a:ext cx="4778459" cy="1294452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853354" y="1097280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/>
              <a:t>MUCHAS GRACIAS</a:t>
            </a:r>
            <a:endParaRPr lang="es-MX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4288302" y="4175760"/>
            <a:ext cx="703269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b="1" dirty="0" smtClean="0"/>
              <a:t>AV. GUADALUPE VICTORIA NO. 245 ZONA CENTRO C.P. 58000</a:t>
            </a:r>
          </a:p>
          <a:p>
            <a:pPr algn="r"/>
            <a:r>
              <a:rPr lang="es-MX" b="1" dirty="0" smtClean="0"/>
              <a:t>MORELIA, MICHOACÁN MÉXICO.</a:t>
            </a:r>
          </a:p>
          <a:p>
            <a:pPr algn="r"/>
            <a:r>
              <a:rPr lang="es-MX" b="1" dirty="0" smtClean="0"/>
              <a:t>TEL: (443) 3108300</a:t>
            </a:r>
          </a:p>
          <a:p>
            <a:pPr algn="r"/>
            <a:r>
              <a:rPr lang="es-MX" b="1" dirty="0" smtClean="0"/>
              <a:t>Dpto. Capacitación: (443) 3108320</a:t>
            </a:r>
          </a:p>
          <a:p>
            <a:pPr algn="r"/>
            <a:r>
              <a:rPr lang="es-MX" b="1" dirty="0" smtClean="0">
                <a:hlinkClick r:id="rId3"/>
              </a:rPr>
              <a:t>www.asm.gob.mx</a:t>
            </a:r>
            <a:endParaRPr lang="es-MX" b="1" dirty="0" smtClean="0"/>
          </a:p>
          <a:p>
            <a:pPr algn="r"/>
            <a:r>
              <a:rPr lang="es-MX" b="1" dirty="0" smtClean="0">
                <a:hlinkClick r:id="rId4"/>
              </a:rPr>
              <a:t>auditoriasuperiormich@asm.gob.mx</a:t>
            </a:r>
            <a:endParaRPr lang="es-MX" b="1" dirty="0" smtClean="0"/>
          </a:p>
          <a:p>
            <a:endParaRPr lang="es-MX" b="1" dirty="0"/>
          </a:p>
          <a:p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51094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 txBox="1">
            <a:spLocks/>
          </p:cNvSpPr>
          <p:nvPr/>
        </p:nvSpPr>
        <p:spPr bwMode="auto">
          <a:xfrm>
            <a:off x="2550576" y="286106"/>
            <a:ext cx="9026761" cy="39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smtClean="0"/>
              <a:t>MARCO NORMATIVO</a:t>
            </a:r>
            <a:endParaRPr lang="es-MX" altLang="es-MX" sz="2400" b="1" u="sng" smtClean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545814" y="862368"/>
            <a:ext cx="9032293" cy="546115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s-ES" altLang="es-MX" sz="2400" dirty="0" smtClean="0"/>
              <a:t>Constitución Política de los Estados Unidos Mexicanos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s-ES" altLang="es-MX" sz="2400" dirty="0" smtClean="0"/>
              <a:t>Ley General de Contabilidad Gubernamental</a:t>
            </a:r>
            <a:endParaRPr lang="es-MX" altLang="es-MX" sz="2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altLang="es-MX" sz="2400" dirty="0" smtClean="0"/>
              <a:t>Constitución Política del Estado Libre y Soberano de Michoacán de Ocampo</a:t>
            </a:r>
            <a:endParaRPr lang="es-MX" altLang="es-MX" sz="2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altLang="es-MX" sz="2400" dirty="0" smtClean="0"/>
              <a:t>Ley Orgánica Municipal del Estado de Michoacán de Ocampo</a:t>
            </a:r>
            <a:endParaRPr lang="es-MX" altLang="es-MX" sz="2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Ley de Planeación Hacendaria, Presupuesto, Gasto Público y Contabilidad Gubernamental del Estado de Michoacán</a:t>
            </a:r>
            <a:endParaRPr lang="es-ES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ES" altLang="es-MX" sz="2400" dirty="0"/>
              <a:t>Ley de Fiscalización Superior para el Estado de Michoacán de </a:t>
            </a:r>
            <a:r>
              <a:rPr lang="es-ES" altLang="es-MX" sz="2400" dirty="0" smtClean="0"/>
              <a:t>Ocampo</a:t>
            </a:r>
            <a:endParaRPr lang="es-MX" altLang="es-MX" sz="2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s-MX" sz="2400" dirty="0" smtClean="0"/>
              <a:t>Lineamientos para la presentación de la Cuenta Pública e Informes </a:t>
            </a:r>
            <a:r>
              <a:rPr lang="es-MX" sz="2400" dirty="0"/>
              <a:t>T</a:t>
            </a:r>
            <a:r>
              <a:rPr lang="es-MX" sz="2400" dirty="0" smtClean="0"/>
              <a:t>rimestrales </a:t>
            </a:r>
            <a:r>
              <a:rPr lang="es-MX" sz="2400" dirty="0"/>
              <a:t>d</a:t>
            </a:r>
            <a:r>
              <a:rPr lang="es-MX" sz="2400" dirty="0" smtClean="0"/>
              <a:t>e los municipios del Estado de </a:t>
            </a:r>
            <a:r>
              <a:rPr lang="es-MX" sz="2400" dirty="0"/>
              <a:t>M</a:t>
            </a:r>
            <a:r>
              <a:rPr lang="es-MX" sz="2400" dirty="0" smtClean="0"/>
              <a:t>ichoacán ante la Auditoría Superior de </a:t>
            </a:r>
            <a:r>
              <a:rPr lang="es-MX" sz="2400" dirty="0"/>
              <a:t>M</a:t>
            </a:r>
            <a:r>
              <a:rPr lang="es-MX" sz="2400" dirty="0" smtClean="0"/>
              <a:t>ichoacán</a:t>
            </a:r>
            <a:endParaRPr lang="es-MX" altLang="es-MX" sz="24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s-MX" altLang="es-MX" sz="2400" dirty="0" smtClean="0"/>
          </a:p>
          <a:p>
            <a:endParaRPr lang="es-ES" altLang="es-MX" sz="2400" dirty="0" smtClean="0"/>
          </a:p>
        </p:txBody>
      </p:sp>
    </p:spTree>
    <p:extLst>
      <p:ext uri="{BB962C8B-B14F-4D97-AF65-F5344CB8AC3E}">
        <p14:creationId xmlns:p14="http://schemas.microsoft.com/office/powerpoint/2010/main" val="307541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/>
          </p:cNvSpPr>
          <p:nvPr/>
        </p:nvSpPr>
        <p:spPr bwMode="auto">
          <a:xfrm>
            <a:off x="2614971" y="466412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MARCO NORMATIVO</a:t>
            </a:r>
            <a:endParaRPr lang="es-MX" altLang="es-MX" sz="2400" b="1" u="sng" dirty="0" smtClean="0"/>
          </a:p>
        </p:txBody>
      </p:sp>
      <p:sp>
        <p:nvSpPr>
          <p:cNvPr id="3" name="2 Subtítulo"/>
          <p:cNvSpPr txBox="1">
            <a:spLocks/>
          </p:cNvSpPr>
          <p:nvPr/>
        </p:nvSpPr>
        <p:spPr>
          <a:xfrm>
            <a:off x="2610208" y="1042675"/>
            <a:ext cx="7777163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altLang="es-MX" sz="2400" b="1" dirty="0" smtClean="0"/>
          </a:p>
          <a:p>
            <a:pPr algn="just"/>
            <a:r>
              <a:rPr lang="es-MX" altLang="es-MX" sz="2400" b="1" dirty="0" smtClean="0"/>
              <a:t>Cuenta pública:</a:t>
            </a:r>
            <a:endParaRPr lang="es-MX" altLang="es-MX" sz="2400" dirty="0" smtClean="0"/>
          </a:p>
          <a:p>
            <a:pPr algn="just"/>
            <a:endParaRPr lang="es-MX" altLang="es-MX" sz="2400" dirty="0" smtClean="0"/>
          </a:p>
          <a:p>
            <a:r>
              <a:rPr lang="es-MX" sz="2400" dirty="0" smtClean="0"/>
              <a:t>El </a:t>
            </a:r>
            <a:r>
              <a:rPr lang="es-MX" sz="2400" dirty="0"/>
              <a:t>documento a que se refiere el artículo 74, fracción VI de la Constitución </a:t>
            </a:r>
            <a:r>
              <a:rPr lang="es-MX" sz="2400" dirty="0" smtClean="0"/>
              <a:t>Política </a:t>
            </a:r>
            <a:r>
              <a:rPr lang="es-MX" sz="2400" dirty="0"/>
              <a:t>de los Estados Unidos Mexicanos; así como el informe que, conforme a </a:t>
            </a:r>
            <a:r>
              <a:rPr lang="es-MX" sz="2400" dirty="0" smtClean="0"/>
              <a:t>las constituciones </a:t>
            </a:r>
            <a:r>
              <a:rPr lang="es-MX" sz="2400" dirty="0"/>
              <a:t>locales, rinden las entidades federativas y los </a:t>
            </a:r>
            <a:r>
              <a:rPr lang="es-MX" sz="2400" dirty="0" smtClean="0"/>
              <a:t>municipios.</a:t>
            </a:r>
          </a:p>
          <a:p>
            <a:endParaRPr lang="es-MX" altLang="es-MX" sz="2400" b="1" i="1" dirty="0" smtClean="0"/>
          </a:p>
          <a:p>
            <a:pPr algn="r"/>
            <a:r>
              <a:rPr lang="es-MX" altLang="es-MX" sz="2400" i="1" dirty="0" smtClean="0"/>
              <a:t>Artículo 4 fracción IX de la LGCG</a:t>
            </a:r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202210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466412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smtClean="0"/>
              <a:t>MARCO NORMATIVO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1042675"/>
            <a:ext cx="8811166" cy="5400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altLang="es-MX" sz="2400" b="1" dirty="0" smtClean="0"/>
          </a:p>
          <a:p>
            <a:pPr algn="just"/>
            <a:r>
              <a:rPr lang="es-MX" altLang="es-MX" sz="2400" b="1" dirty="0" smtClean="0"/>
              <a:t>Cuenta pública:</a:t>
            </a:r>
            <a:endParaRPr lang="es-MX" altLang="es-MX" sz="2400" dirty="0" smtClean="0"/>
          </a:p>
          <a:p>
            <a:pPr algn="just"/>
            <a:endParaRPr lang="es-MX" altLang="es-MX" sz="2400" dirty="0" smtClean="0"/>
          </a:p>
          <a:p>
            <a:r>
              <a:rPr lang="es-MX" sz="2400" dirty="0"/>
              <a:t>El documento que presentan las entidades fiscalizables al </a:t>
            </a:r>
            <a:r>
              <a:rPr lang="es-MX" sz="2400" b="1" dirty="0"/>
              <a:t>Congreso del Estado</a:t>
            </a:r>
            <a:r>
              <a:rPr lang="es-MX" sz="2400" dirty="0"/>
              <a:t> para dar cumplimiento a las disposiciones legales establecidas en la Constitución Política del Estado Libre y Soberano de Michoacán de Ocampo y relativos de la Ley de Fiscalización Superior para el Estado de Michoacán de Ocampo en materia de rendición de cuentas </a:t>
            </a:r>
            <a:r>
              <a:rPr lang="es-MX" sz="2400" dirty="0" smtClean="0"/>
              <a:t>.</a:t>
            </a:r>
            <a:endParaRPr lang="es-MX" sz="2400" dirty="0" smtClean="0"/>
          </a:p>
          <a:p>
            <a:endParaRPr lang="es-MX" altLang="es-MX" sz="2400" b="1" i="1" dirty="0" smtClean="0"/>
          </a:p>
          <a:p>
            <a:pPr algn="r"/>
            <a:r>
              <a:rPr lang="es-MX" altLang="es-MX" sz="2400" i="1" dirty="0" smtClean="0"/>
              <a:t>Artículo </a:t>
            </a:r>
            <a:r>
              <a:rPr lang="es-MX" altLang="es-MX" sz="2400" i="1" dirty="0" smtClean="0"/>
              <a:t>2o </a:t>
            </a:r>
            <a:r>
              <a:rPr lang="es-MX" altLang="es-MX" sz="2400" i="1" dirty="0" smtClean="0"/>
              <a:t>fracción </a:t>
            </a:r>
            <a:r>
              <a:rPr lang="es-MX" altLang="es-MX" sz="2400" i="1" dirty="0" smtClean="0"/>
              <a:t>XII </a:t>
            </a:r>
            <a:r>
              <a:rPr lang="es-MX" altLang="es-MX" sz="2400" i="1" dirty="0" smtClean="0"/>
              <a:t>de la </a:t>
            </a:r>
            <a:r>
              <a:rPr lang="es-MX" altLang="es-MX" sz="2400" i="1" dirty="0" smtClean="0"/>
              <a:t>LPHPGPCGEM</a:t>
            </a:r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2660754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466412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MARCO NORMATIVO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1377529"/>
            <a:ext cx="8787595" cy="493312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/>
              <a:t>L</a:t>
            </a:r>
            <a:r>
              <a:rPr lang="es-MX" sz="2400" dirty="0" smtClean="0"/>
              <a:t>a ASM, </a:t>
            </a:r>
            <a:r>
              <a:rPr lang="es-MX" sz="2400" dirty="0"/>
              <a:t>como entidad de </a:t>
            </a:r>
            <a:r>
              <a:rPr lang="es-MX" sz="2400" dirty="0" smtClean="0"/>
              <a:t>fiscalización del </a:t>
            </a:r>
            <a:r>
              <a:rPr lang="es-MX" sz="2400" dirty="0"/>
              <a:t>Congreso del </a:t>
            </a:r>
            <a:r>
              <a:rPr lang="es-MX" sz="2400" dirty="0" smtClean="0"/>
              <a:t>Estado, </a:t>
            </a:r>
            <a:r>
              <a:rPr lang="es-MX" sz="2400" dirty="0"/>
              <a:t>fiscalizará y evaluará </a:t>
            </a:r>
            <a:r>
              <a:rPr lang="es-MX" sz="2400" b="1" dirty="0"/>
              <a:t>la gestión</a:t>
            </a:r>
            <a:r>
              <a:rPr lang="es-MX" sz="2400" dirty="0"/>
              <a:t> de </a:t>
            </a:r>
            <a:r>
              <a:rPr lang="es-MX" sz="2400" dirty="0" smtClean="0"/>
              <a:t>los poderes </a:t>
            </a:r>
            <a:r>
              <a:rPr lang="es-MX" sz="2400" dirty="0"/>
              <a:t>del Estado, </a:t>
            </a:r>
            <a:r>
              <a:rPr lang="es-MX" sz="2400" b="1" dirty="0"/>
              <a:t>de los ayuntamientos</a:t>
            </a:r>
            <a:r>
              <a:rPr lang="es-MX" sz="2400" dirty="0"/>
              <a:t> y de todas las demás entidades </a:t>
            </a:r>
            <a:r>
              <a:rPr lang="es-MX" sz="2400" dirty="0" smtClean="0"/>
              <a:t>públicas estatales </a:t>
            </a:r>
            <a:r>
              <a:rPr lang="es-MX" sz="2400" dirty="0"/>
              <a:t>y municipales que manejan fondos públicos, y de aquellos organismos </a:t>
            </a:r>
            <a:r>
              <a:rPr lang="es-MX" sz="2400" dirty="0" smtClean="0"/>
              <a:t>que por </a:t>
            </a:r>
            <a:r>
              <a:rPr lang="es-MX" sz="2400" dirty="0"/>
              <a:t>disposición de ley se consideren autónomos, así como cualquier </a:t>
            </a:r>
            <a:r>
              <a:rPr lang="es-MX" sz="2400" dirty="0" smtClean="0"/>
              <a:t>entidad, persona </a:t>
            </a:r>
            <a:r>
              <a:rPr lang="es-MX" sz="2400" dirty="0"/>
              <a:t>física o moral, pública o privada, y los transferidos a </a:t>
            </a:r>
            <a:r>
              <a:rPr lang="es-MX" sz="2400" dirty="0" smtClean="0"/>
              <a:t>fideicomisos, mandatos</a:t>
            </a:r>
            <a:r>
              <a:rPr lang="es-MX" sz="2400" dirty="0"/>
              <a:t>, fondos o cualquier otra figura jurídica, de conformidad con </a:t>
            </a:r>
            <a:r>
              <a:rPr lang="es-MX" sz="2400" dirty="0" smtClean="0"/>
              <a:t>los procedimientos </a:t>
            </a:r>
            <a:r>
              <a:rPr lang="es-MX" sz="2400" dirty="0"/>
              <a:t>establecidos en las </a:t>
            </a:r>
            <a:r>
              <a:rPr lang="es-MX" sz="2400" dirty="0" smtClean="0"/>
              <a:t>leyes.</a:t>
            </a:r>
            <a:endParaRPr lang="es-MX" sz="2400" dirty="0"/>
          </a:p>
          <a:p>
            <a:endParaRPr lang="es-MX" altLang="es-MX" sz="2400" b="1" i="1" dirty="0" smtClean="0"/>
          </a:p>
          <a:p>
            <a:pPr algn="r"/>
            <a:r>
              <a:rPr lang="es-MX" altLang="es-MX" sz="2400" i="1" dirty="0" smtClean="0"/>
              <a:t>Artículo 133 de la CPELSMO</a:t>
            </a:r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944951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466412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/>
              <a:t>ATRIBUCIONES DE LOS SERVIDORES PÚBLICOS</a:t>
            </a:r>
            <a:endParaRPr lang="es-MX" altLang="es-MX" sz="2400" b="1" u="sng" dirty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1377528"/>
            <a:ext cx="8787595" cy="533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sz="2400" dirty="0" smtClean="0"/>
              <a:t>Son </a:t>
            </a:r>
            <a:r>
              <a:rPr lang="es-MX" sz="2400" dirty="0"/>
              <a:t>facultades y obligaciones de los ayuntamientos y de los </a:t>
            </a:r>
            <a:r>
              <a:rPr lang="es-MX" sz="2400" dirty="0" smtClean="0"/>
              <a:t>concejos municipales</a:t>
            </a:r>
            <a:r>
              <a:rPr lang="es-MX" sz="2400" dirty="0"/>
              <a:t>:</a:t>
            </a:r>
          </a:p>
          <a:p>
            <a:pPr algn="just"/>
            <a:endParaRPr lang="es-MX" altLang="es-MX" sz="2400" dirty="0" smtClean="0"/>
          </a:p>
          <a:p>
            <a:r>
              <a:rPr lang="es-MX" sz="2400" dirty="0" smtClean="0"/>
              <a:t>Entregar </a:t>
            </a:r>
            <a:r>
              <a:rPr lang="es-MX" sz="2400" dirty="0"/>
              <a:t>al Congreso del Estado </a:t>
            </a:r>
            <a:r>
              <a:rPr lang="es-MX" sz="2400" dirty="0" smtClean="0"/>
              <a:t>los informes </a:t>
            </a:r>
            <a:r>
              <a:rPr lang="es-MX" sz="2400" dirty="0"/>
              <a:t>trimestrales del ejercicio dentro de un plazo de treinta días </a:t>
            </a:r>
            <a:r>
              <a:rPr lang="es-MX" sz="2400" dirty="0" smtClean="0"/>
              <a:t>naturales después </a:t>
            </a:r>
            <a:r>
              <a:rPr lang="es-MX" sz="2400" dirty="0"/>
              <a:t>de concluido el trimestre. La Cuenta Pública del ejercicio fiscal </a:t>
            </a:r>
            <a:r>
              <a:rPr lang="es-MX" sz="2400" dirty="0" smtClean="0"/>
              <a:t>correspondiente </a:t>
            </a:r>
            <a:r>
              <a:rPr lang="es-MX" sz="2400" dirty="0"/>
              <a:t>deberá ser presentada al Congreso del Estado de Michoacán </a:t>
            </a:r>
            <a:r>
              <a:rPr lang="es-MX" sz="2400" dirty="0" smtClean="0"/>
              <a:t>de Ocampo </a:t>
            </a:r>
            <a:r>
              <a:rPr lang="es-MX" sz="2400" dirty="0"/>
              <a:t>a más tardar el treinta y uno de marzo del año </a:t>
            </a:r>
            <a:r>
              <a:rPr lang="es-MX" sz="2400" dirty="0" smtClean="0"/>
              <a:t>siguiente.</a:t>
            </a:r>
          </a:p>
          <a:p>
            <a:endParaRPr lang="es-MX" altLang="es-MX" sz="2400" b="1" i="1" dirty="0" smtClean="0"/>
          </a:p>
          <a:p>
            <a:pPr algn="r"/>
            <a:r>
              <a:rPr lang="es-MX" altLang="es-MX" sz="2400" i="1" dirty="0" smtClean="0"/>
              <a:t>Artículo 123 fracción III de la CPELSMO</a:t>
            </a:r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49030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 bwMode="auto">
          <a:xfrm>
            <a:off x="2614971" y="466412"/>
            <a:ext cx="7772400" cy="43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" altLang="es-MX" sz="2400" b="1" u="sng" dirty="0" smtClean="0"/>
              <a:t>ATRIBUCIONES DE LOS SERVIDORES PÚBLICOS</a:t>
            </a:r>
            <a:endParaRPr lang="es-MX" altLang="es-MX" sz="2400" b="1" u="sng" dirty="0" smtClean="0"/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610208" y="1222256"/>
            <a:ext cx="8787595" cy="14691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200" dirty="0"/>
              <a:t>Los informes trimestrales y la cuenta pública de los municipios, será formulada por las </a:t>
            </a:r>
            <a:r>
              <a:rPr lang="es-MX" sz="2200" b="1" dirty="0"/>
              <a:t>tesorerías</a:t>
            </a:r>
            <a:r>
              <a:rPr lang="es-MX" sz="2200" dirty="0"/>
              <a:t>.</a:t>
            </a:r>
          </a:p>
          <a:p>
            <a:pPr algn="r"/>
            <a:r>
              <a:rPr lang="es-MX" altLang="es-MX" sz="2200" i="1" dirty="0" smtClean="0"/>
              <a:t>Artículo 92 de </a:t>
            </a:r>
            <a:r>
              <a:rPr lang="es-MX" altLang="es-MX" sz="2200" i="1" dirty="0" smtClean="0"/>
              <a:t>la LPHPGPCGEM</a:t>
            </a:r>
            <a:endParaRPr lang="es-ES" altLang="es-MX" sz="2200" i="1" dirty="0" smtClean="0"/>
          </a:p>
          <a:p>
            <a:pPr algn="r"/>
            <a:endParaRPr lang="es-ES" altLang="es-MX" sz="2200" i="1" dirty="0" smtClean="0"/>
          </a:p>
        </p:txBody>
      </p:sp>
      <p:sp>
        <p:nvSpPr>
          <p:cNvPr id="6" name="2 Subtítulo"/>
          <p:cNvSpPr txBox="1">
            <a:spLocks/>
          </p:cNvSpPr>
          <p:nvPr/>
        </p:nvSpPr>
        <p:spPr>
          <a:xfrm>
            <a:off x="2610208" y="2823893"/>
            <a:ext cx="8787595" cy="1808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200" dirty="0" smtClean="0"/>
              <a:t>El </a:t>
            </a:r>
            <a:r>
              <a:rPr lang="es-MX" sz="2200" b="1" dirty="0" smtClean="0"/>
              <a:t>Tesorero Municipal</a:t>
            </a:r>
            <a:r>
              <a:rPr lang="es-MX" sz="2200" dirty="0" smtClean="0"/>
              <a:t> deberá someter</a:t>
            </a:r>
            <a:r>
              <a:rPr lang="es-MX" sz="2200" dirty="0"/>
              <a:t>, previo acuerdo del </a:t>
            </a:r>
            <a:r>
              <a:rPr lang="es-MX" sz="2200" b="1" dirty="0"/>
              <a:t>Presidente Municipal</a:t>
            </a:r>
            <a:r>
              <a:rPr lang="es-MX" sz="2200" dirty="0"/>
              <a:t>, a la aprobación </a:t>
            </a:r>
            <a:r>
              <a:rPr lang="es-MX" sz="2200" dirty="0" smtClean="0"/>
              <a:t>del </a:t>
            </a:r>
            <a:r>
              <a:rPr lang="es-MX" sz="2200" b="1" dirty="0" smtClean="0"/>
              <a:t>Ayuntamiento</a:t>
            </a:r>
            <a:r>
              <a:rPr lang="es-MX" sz="2200" dirty="0"/>
              <a:t>, </a:t>
            </a:r>
            <a:r>
              <a:rPr lang="es-MX" sz="2200" dirty="0" smtClean="0"/>
              <a:t>la </a:t>
            </a:r>
            <a:r>
              <a:rPr lang="es-MX" sz="2200" dirty="0"/>
              <a:t>cuenta </a:t>
            </a:r>
            <a:r>
              <a:rPr lang="es-MX" sz="2200" dirty="0" smtClean="0"/>
              <a:t>pública anual.</a:t>
            </a:r>
            <a:endParaRPr lang="es-MX" sz="2200" dirty="0"/>
          </a:p>
          <a:p>
            <a:pPr algn="r"/>
            <a:r>
              <a:rPr lang="es-MX" altLang="es-MX" sz="2200" i="1" dirty="0" smtClean="0"/>
              <a:t>Artículo 56 fracción V de </a:t>
            </a:r>
            <a:r>
              <a:rPr lang="es-MX" altLang="es-MX" sz="2200" i="1" dirty="0" smtClean="0"/>
              <a:t>la LOMEMO</a:t>
            </a:r>
            <a:endParaRPr lang="es-ES" altLang="es-MX" sz="2200" i="1" dirty="0" smtClean="0"/>
          </a:p>
          <a:p>
            <a:pPr algn="r"/>
            <a:endParaRPr lang="es-ES" altLang="es-MX" sz="2200" i="1" dirty="0" smtClean="0"/>
          </a:p>
        </p:txBody>
      </p:sp>
      <p:sp>
        <p:nvSpPr>
          <p:cNvPr id="7" name="2 Subtítulo"/>
          <p:cNvSpPr txBox="1">
            <a:spLocks/>
          </p:cNvSpPr>
          <p:nvPr/>
        </p:nvSpPr>
        <p:spPr>
          <a:xfrm>
            <a:off x="2610207" y="4730330"/>
            <a:ext cx="8787595" cy="18084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2400" dirty="0" smtClean="0"/>
              <a:t>El </a:t>
            </a:r>
            <a:r>
              <a:rPr lang="es-MX" sz="2400" b="1" dirty="0" smtClean="0"/>
              <a:t>Contralor Municipal</a:t>
            </a:r>
            <a:r>
              <a:rPr lang="es-MX" sz="2400" dirty="0" smtClean="0"/>
              <a:t> deberá </a:t>
            </a:r>
            <a:r>
              <a:rPr lang="es-MX" sz="2400" dirty="0"/>
              <a:t>v</a:t>
            </a:r>
            <a:r>
              <a:rPr lang="es-MX" sz="2400" dirty="0" smtClean="0"/>
              <a:t>erificar </a:t>
            </a:r>
            <a:r>
              <a:rPr lang="es-MX" sz="2400" dirty="0"/>
              <a:t>los estados financieros de la Tesorería Municipal, así como revisar </a:t>
            </a:r>
            <a:r>
              <a:rPr lang="es-MX" sz="2400" dirty="0" smtClean="0"/>
              <a:t>la integración</a:t>
            </a:r>
            <a:r>
              <a:rPr lang="es-MX" sz="2400" dirty="0"/>
              <a:t>, la remisión en tiempo y la de corregir observaciones de la </a:t>
            </a:r>
            <a:r>
              <a:rPr lang="es-MX" sz="2400" dirty="0" smtClean="0"/>
              <a:t>cuenta pública </a:t>
            </a:r>
            <a:r>
              <a:rPr lang="es-MX" sz="2400" dirty="0"/>
              <a:t>municipal</a:t>
            </a:r>
            <a:r>
              <a:rPr lang="es-MX" sz="2400" dirty="0" smtClean="0"/>
              <a:t>.</a:t>
            </a:r>
            <a:endParaRPr lang="es-MX" sz="2400" dirty="0"/>
          </a:p>
          <a:p>
            <a:pPr algn="r"/>
            <a:r>
              <a:rPr lang="es-MX" altLang="es-MX" sz="2400" i="1" dirty="0" smtClean="0"/>
              <a:t>Artículo 59 fracción XII de </a:t>
            </a:r>
            <a:r>
              <a:rPr lang="es-MX" altLang="es-MX" sz="2400" i="1" dirty="0" smtClean="0"/>
              <a:t>la LOMEMO</a:t>
            </a:r>
            <a:endParaRPr lang="es-ES" altLang="es-MX" sz="2400" i="1" dirty="0" smtClean="0"/>
          </a:p>
          <a:p>
            <a:pPr algn="r"/>
            <a:endParaRPr lang="es-ES" altLang="es-MX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36592259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04358"/>
          </a:xfrm>
        </p:spPr>
        <p:txBody>
          <a:bodyPr>
            <a:normAutofit fontScale="90000"/>
          </a:bodyPr>
          <a:lstStyle/>
          <a:p>
            <a:r>
              <a:rPr lang="es-ES" altLang="es-MX" sz="2400" b="1" u="sng" dirty="0"/>
              <a:t>ATRIBUCIONES DE LOS SERVIDORES PÚBLICOS</a:t>
            </a:r>
            <a:r>
              <a:rPr lang="es-MX" altLang="es-MX" sz="2400" b="1" u="sng" dirty="0"/>
              <a:t/>
            </a:r>
            <a:br>
              <a:rPr lang="es-MX" altLang="es-MX" sz="2400" b="1" u="sng" dirty="0"/>
            </a:br>
            <a:endParaRPr lang="es-MX" sz="24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658224" y="1408981"/>
            <a:ext cx="8915400" cy="4758906"/>
          </a:xfrm>
        </p:spPr>
        <p:txBody>
          <a:bodyPr>
            <a:noAutofit/>
          </a:bodyPr>
          <a:lstStyle/>
          <a:p>
            <a:r>
              <a:rPr lang="es-MX" sz="2600" dirty="0"/>
              <a:t>La Cuenta Pública del Ayuntamiento del Municipio, se recomienda sea formulada e </a:t>
            </a:r>
            <a:r>
              <a:rPr lang="es-MX" sz="2600" b="1" dirty="0"/>
              <a:t>integrada</a:t>
            </a:r>
            <a:r>
              <a:rPr lang="es-MX" sz="2600" dirty="0"/>
              <a:t> por la Tesorería Municipal, </a:t>
            </a:r>
            <a:r>
              <a:rPr lang="es-MX" sz="2600" dirty="0" smtClean="0"/>
              <a:t>por </a:t>
            </a:r>
            <a:r>
              <a:rPr lang="es-MX" sz="2600" dirty="0"/>
              <a:t>lo que los entes públicos </a:t>
            </a:r>
            <a:r>
              <a:rPr lang="es-MX" sz="2600" dirty="0" smtClean="0"/>
              <a:t>del Municipio </a:t>
            </a:r>
            <a:r>
              <a:rPr lang="es-MX" sz="2600" dirty="0"/>
              <a:t>remitirían la información en los términos y por los conductos que la </a:t>
            </a:r>
            <a:r>
              <a:rPr lang="es-MX" sz="2600" dirty="0" smtClean="0"/>
              <a:t>Tesorería </a:t>
            </a:r>
            <a:r>
              <a:rPr lang="es-MX" sz="2600" dirty="0"/>
              <a:t>les </a:t>
            </a:r>
            <a:r>
              <a:rPr lang="es-MX" sz="2600" dirty="0" smtClean="0"/>
              <a:t>solicite.</a:t>
            </a:r>
          </a:p>
          <a:p>
            <a:endParaRPr lang="es-MX" sz="2600" dirty="0"/>
          </a:p>
          <a:p>
            <a:pPr algn="r"/>
            <a:r>
              <a:rPr lang="es-MX" sz="2600" i="1" dirty="0"/>
              <a:t>Acuerdo por el </a:t>
            </a:r>
            <a:r>
              <a:rPr lang="es-MX" sz="2600" i="1" dirty="0" smtClean="0"/>
              <a:t>que</a:t>
            </a:r>
          </a:p>
          <a:p>
            <a:pPr marL="0" indent="0" algn="r">
              <a:buNone/>
            </a:pPr>
            <a:r>
              <a:rPr lang="es-MX" sz="2600" i="1" dirty="0" smtClean="0"/>
              <a:t>se </a:t>
            </a:r>
            <a:r>
              <a:rPr lang="es-MX" sz="2600" i="1" dirty="0"/>
              <a:t>armoniza la estructura de </a:t>
            </a:r>
            <a:r>
              <a:rPr lang="es-MX" sz="2600" i="1" dirty="0" smtClean="0"/>
              <a:t>las</a:t>
            </a:r>
          </a:p>
          <a:p>
            <a:pPr marL="0" indent="0" algn="r">
              <a:buNone/>
            </a:pPr>
            <a:r>
              <a:rPr lang="es-MX" sz="2600" i="1" dirty="0" smtClean="0"/>
              <a:t>cuentas públicas, emitido por el CONAC</a:t>
            </a:r>
            <a:endParaRPr lang="es-MX" sz="2600" i="1" dirty="0"/>
          </a:p>
        </p:txBody>
      </p:sp>
    </p:spTree>
    <p:extLst>
      <p:ext uri="{BB962C8B-B14F-4D97-AF65-F5344CB8AC3E}">
        <p14:creationId xmlns:p14="http://schemas.microsoft.com/office/powerpoint/2010/main" val="217919121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374</TotalTime>
  <Words>2042</Words>
  <Application>Microsoft Office PowerPoint</Application>
  <PresentationFormat>Panorámica</PresentationFormat>
  <Paragraphs>228</Paragraphs>
  <Slides>29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4" baseType="lpstr">
      <vt:lpstr>Arial</vt:lpstr>
      <vt:lpstr>Century Gothic</vt:lpstr>
      <vt:lpstr>Wingdings</vt:lpstr>
      <vt:lpstr>Wingdings 3</vt:lpstr>
      <vt:lpstr>Espiral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ATRIBUCIONES DE LOS SERVIDORES PÚBLICOS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Auditor</dc:creator>
  <cp:lastModifiedBy>ASM</cp:lastModifiedBy>
  <cp:revision>37</cp:revision>
  <dcterms:created xsi:type="dcterms:W3CDTF">2019-02-14T16:59:40Z</dcterms:created>
  <dcterms:modified xsi:type="dcterms:W3CDTF">2019-02-18T06:58:19Z</dcterms:modified>
</cp:coreProperties>
</file>