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81813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075E5155-32A6-488F-95D4-B555904FA446}" type="datetimeFigureOut">
              <a:rPr lang="es-MX" smtClean="0"/>
              <a:t>20/08/2018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E4E661F-3252-42F1-984F-9490B7E23B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7159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7600" cy="3486150"/>
          </a:xfrm>
          <a:prstGeom prst="rect">
            <a:avLst/>
          </a:prstGeom>
        </p:spPr>
        <p:txBody>
          <a:bodyPr lIns="92446" tIns="46223" rIns="92446" bIns="46223"/>
          <a:lstStyle/>
          <a:p>
            <a:endParaRPr/>
          </a:p>
        </p:txBody>
      </p:sp>
      <p:sp>
        <p:nvSpPr>
          <p:cNvPr id="209" name="Shape 209"/>
          <p:cNvSpPr>
            <a:spLocks noGrp="1"/>
          </p:cNvSpPr>
          <p:nvPr>
            <p:ph type="body" sz="quarter" idx="1"/>
          </p:nvPr>
        </p:nvSpPr>
        <p:spPr>
          <a:xfrm>
            <a:off x="917575" y="4415790"/>
            <a:ext cx="5046663" cy="4183380"/>
          </a:xfrm>
          <a:prstGeom prst="rect">
            <a:avLst/>
          </a:prstGeom>
        </p:spPr>
        <p:txBody>
          <a:bodyPr lIns="92446" tIns="46223" rIns="92446" bIns="46223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804855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93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o del título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o del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11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20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o del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1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3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4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8" name="Marcador de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1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17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3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1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182" name="Marcador de posición de imagen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92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o del título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01" name="Nivel de texto 1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3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" name="Marcador de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7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83" name="Marcador de posición de imagen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Imagen 3" descr="Imagen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28971" y="1806593"/>
            <a:ext cx="4934059" cy="32448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Rectángulo 2"/>
          <p:cNvSpPr txBox="1"/>
          <p:nvPr/>
        </p:nvSpPr>
        <p:spPr>
          <a:xfrm>
            <a:off x="434773" y="1256800"/>
            <a:ext cx="11322454" cy="4326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TOMA DE PROTESTA DEL SÍNDICO Y LOS REGIDORES</a:t>
            </a:r>
          </a:p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just">
              <a:lnSpc>
                <a:spcPct val="150000"/>
              </a:lnSpc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PRESIDENTE: </a:t>
            </a:r>
            <a:r>
              <a:rPr>
                <a:solidFill>
                  <a:srgbClr val="2F5597"/>
                </a:solidFill>
              </a:rPr>
              <a:t>“¿Protestan guardar y hacer guardar la Constitución Política de los Estados Unidos Mexicanos, la del Estado Libre y Soberano de Michoacán de Ocampo y las leyes que de ellas emanen y desempeñar leal y patrióticamente el cargo que el pueblo de ____________ les ha conferido velando en todo momento por el bien y la prosperidad de la Nación, del Estado y del Municipio?”</a:t>
            </a:r>
          </a:p>
        </p:txBody>
      </p:sp>
      <p:sp>
        <p:nvSpPr>
          <p:cNvPr id="250" name="Rectángulo 4"/>
          <p:cNvSpPr txBox="1"/>
          <p:nvPr/>
        </p:nvSpPr>
        <p:spPr>
          <a:xfrm>
            <a:off x="767408" y="521679"/>
            <a:ext cx="245860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Sesión Solemne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Rectángulo 2"/>
          <p:cNvSpPr txBox="1"/>
          <p:nvPr/>
        </p:nvSpPr>
        <p:spPr>
          <a:xfrm>
            <a:off x="434773" y="1256800"/>
            <a:ext cx="11322454" cy="3221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TOMA DE PROTESTA DEL SÍNDICO Y LOS REGIDORES</a:t>
            </a:r>
          </a:p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just">
              <a:lnSpc>
                <a:spcPct val="150000"/>
              </a:lnSpc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SÍNDICO Y REGIDORES: </a:t>
            </a:r>
            <a:r>
              <a:rPr>
                <a:solidFill>
                  <a:srgbClr val="2F5597"/>
                </a:solidFill>
              </a:rPr>
              <a:t>“¡Sí Protesto!”</a:t>
            </a:r>
          </a:p>
          <a:p>
            <a:pPr algn="just">
              <a:lnSpc>
                <a:spcPct val="150000"/>
              </a:lnSpc>
              <a:defRPr sz="24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>
              <a:solidFill>
                <a:srgbClr val="2F5597"/>
              </a:solidFill>
            </a:endParaRPr>
          </a:p>
          <a:p>
            <a:pPr algn="just">
              <a:lnSpc>
                <a:spcPct val="150000"/>
              </a:lnSpc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PRESIDENTE: </a:t>
            </a:r>
            <a:r>
              <a:rPr>
                <a:solidFill>
                  <a:srgbClr val="2F5597"/>
                </a:solidFill>
              </a:rPr>
              <a:t>“Si así lo hicieren, ¡que el pueblo se los reconozca!, y si no ¡que se los demande!”</a:t>
            </a:r>
          </a:p>
        </p:txBody>
      </p:sp>
      <p:sp>
        <p:nvSpPr>
          <p:cNvPr id="254" name="Rectángulo 4"/>
          <p:cNvSpPr txBox="1"/>
          <p:nvPr/>
        </p:nvSpPr>
        <p:spPr>
          <a:xfrm>
            <a:off x="767408" y="521679"/>
            <a:ext cx="245860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Sesión Solemne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Rectángulo 2"/>
          <p:cNvSpPr txBox="1"/>
          <p:nvPr/>
        </p:nvSpPr>
        <p:spPr>
          <a:xfrm>
            <a:off x="749356" y="2088077"/>
            <a:ext cx="10962414" cy="3221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Terminada el Acta de Instalación, un integrante del Ayuntamiento electo en funciones de Secretario, previo acuerdo con el Presidente Municipal, </a:t>
            </a:r>
            <a:r>
              <a:rPr>
                <a:solidFill>
                  <a:srgbClr val="FF0000"/>
                </a:solidFill>
              </a:rPr>
              <a:t>citará a los integrantes del Ayuntamiento a una sesión extraordinaria para realizar el nombramiento de SECRETARIO DEL AYUNTAMIENTO y TESORERO MUNICIPAL</a:t>
            </a:r>
            <a:r>
              <a:t>, durante los cinco días naturales siguientes a la instalación del nuevo Ayuntamiento.</a:t>
            </a:r>
          </a:p>
        </p:txBody>
      </p:sp>
      <p:sp>
        <p:nvSpPr>
          <p:cNvPr id="258" name="Rectángulo 3"/>
          <p:cNvSpPr txBox="1"/>
          <p:nvPr/>
        </p:nvSpPr>
        <p:spPr>
          <a:xfrm>
            <a:off x="767408" y="521679"/>
            <a:ext cx="4587439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Secretario y Tesoreo Municipal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Rectángulo 3"/>
          <p:cNvSpPr txBox="1"/>
          <p:nvPr/>
        </p:nvSpPr>
        <p:spPr>
          <a:xfrm>
            <a:off x="767408" y="521679"/>
            <a:ext cx="1577837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Simulacro</a:t>
            </a:r>
          </a:p>
        </p:txBody>
      </p:sp>
      <p:pic>
        <p:nvPicPr>
          <p:cNvPr id="262" name="Imagen 5" descr="Imagen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8200" y="1028700"/>
            <a:ext cx="7975600" cy="4800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Rectángulo 3"/>
          <p:cNvSpPr txBox="1"/>
          <p:nvPr/>
        </p:nvSpPr>
        <p:spPr>
          <a:xfrm>
            <a:off x="2747628" y="2613392"/>
            <a:ext cx="6696744" cy="161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00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!Gracias!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ángulo 2"/>
          <p:cNvSpPr txBox="1"/>
          <p:nvPr/>
        </p:nvSpPr>
        <p:spPr>
          <a:xfrm>
            <a:off x="614793" y="1505395"/>
            <a:ext cx="10962414" cy="3664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>
                <a:latin typeface="Arial"/>
                <a:ea typeface="Arial"/>
                <a:cs typeface="Arial"/>
                <a:sym typeface="Arial"/>
              </a:defRPr>
            </a:pPr>
            <a:r>
              <a:t>Ing. Israel Tentory García</a:t>
            </a:r>
          </a:p>
          <a:p>
            <a:pPr algn="ctr">
              <a:defRPr sz="2400" b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VOCAL EJECUTIVO</a:t>
            </a:r>
          </a:p>
          <a:p>
            <a:pPr algn="ctr">
              <a:defRPr sz="20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t>Dr. Roberto Carlos Quevedo Díaz</a:t>
            </a:r>
          </a:p>
          <a:p>
            <a:pPr algn="ctr">
              <a:defRPr sz="2000" b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DIRECTOR DE PROFESIONALIZACIÓN DEL SERVICIO PÚBLICO</a:t>
            </a:r>
          </a:p>
          <a:p>
            <a:pPr algn="ctr">
              <a:defRPr sz="20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t>ACT. Luis Joaquín Poot Ayala</a:t>
            </a:r>
          </a:p>
          <a:p>
            <a:pPr algn="ctr">
              <a:defRPr sz="2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JEFE DEL DEPARTAMENTO DE PLANEACIÓN</a:t>
            </a:r>
          </a:p>
          <a:p>
            <a:pPr algn="ctr">
              <a:defRPr sz="20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t>Ing. Jorge Enrique Galindo Covarubias</a:t>
            </a:r>
          </a:p>
          <a:p>
            <a:pPr algn="ctr">
              <a:defRPr sz="2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AUXILIAR DE LA DIRECCION</a:t>
            </a:r>
          </a:p>
        </p:txBody>
      </p:sp>
      <p:pic>
        <p:nvPicPr>
          <p:cNvPr id="268" name="Imagen 4" descr="Imagen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357" y="352159"/>
            <a:ext cx="1818252" cy="1195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n 6" descr="Imagen 6"/>
          <p:cNvPicPr>
            <a:picLocks noChangeAspect="1"/>
          </p:cNvPicPr>
          <p:nvPr/>
        </p:nvPicPr>
        <p:blipFill>
          <a:blip r:embed="rId3">
            <a:extLst/>
          </a:blip>
          <a:srcRect r="17854"/>
          <a:stretch>
            <a:fillRect/>
          </a:stretch>
        </p:blipFill>
        <p:spPr>
          <a:xfrm>
            <a:off x="7248128" y="6009942"/>
            <a:ext cx="4786245" cy="6754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Rectángulo 2"/>
          <p:cNvSpPr txBox="1"/>
          <p:nvPr/>
        </p:nvSpPr>
        <p:spPr>
          <a:xfrm>
            <a:off x="614793" y="1578844"/>
            <a:ext cx="10962414" cy="3637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Auditor de guerra No. 300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Fracc. Carlos María Bustamante.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C.P. 58190. 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Morelia, Michoacán.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Tel. </a:t>
            </a:r>
            <a:r>
              <a:rPr b="1"/>
              <a:t>01 (443) 322 04 00</a:t>
            </a:r>
          </a:p>
          <a:p>
            <a:pPr algn="ctr">
              <a:defRPr sz="2400" b="1">
                <a:latin typeface="Arial"/>
                <a:ea typeface="Arial"/>
                <a:cs typeface="Arial"/>
                <a:sym typeface="Arial"/>
              </a:defRPr>
            </a:pPr>
            <a:endParaRPr b="1"/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profesionalizacioncedemun@gmail.com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joaquinpoot93@hotmail.com</a:t>
            </a:r>
          </a:p>
          <a:p>
            <a:pPr algn="ctr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jgalindo@hotmail.com</a:t>
            </a:r>
          </a:p>
        </p:txBody>
      </p:sp>
      <p:pic>
        <p:nvPicPr>
          <p:cNvPr id="272" name="Imagen 4" descr="Imagen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357" y="352159"/>
            <a:ext cx="1818252" cy="1195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agen 6" descr="Imagen 6"/>
          <p:cNvPicPr>
            <a:picLocks noChangeAspect="1"/>
          </p:cNvPicPr>
          <p:nvPr/>
        </p:nvPicPr>
        <p:blipFill>
          <a:blip r:embed="rId3">
            <a:extLst/>
          </a:blip>
          <a:srcRect r="17854"/>
          <a:stretch>
            <a:fillRect/>
          </a:stretch>
        </p:blipFill>
        <p:spPr>
          <a:xfrm>
            <a:off x="7248128" y="6009942"/>
            <a:ext cx="4786245" cy="6754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7370" y="764704"/>
            <a:ext cx="11424592" cy="132441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ángulo 2"/>
          <p:cNvSpPr txBox="1"/>
          <p:nvPr/>
        </p:nvSpPr>
        <p:spPr>
          <a:xfrm>
            <a:off x="4599490" y="2367171"/>
            <a:ext cx="7407028" cy="214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4400" b="1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rPr dirty="0" err="1"/>
              <a:t>Proceso</a:t>
            </a:r>
            <a:r>
              <a:rPr dirty="0"/>
              <a:t> </a:t>
            </a:r>
            <a:r>
              <a:rPr dirty="0" err="1"/>
              <a:t>protocolario</a:t>
            </a:r>
            <a:r>
              <a:rPr dirty="0"/>
              <a:t> de la </a:t>
            </a:r>
            <a:r>
              <a:rPr dirty="0" err="1"/>
              <a:t>Toma</a:t>
            </a:r>
            <a:r>
              <a:rPr dirty="0"/>
              <a:t> de </a:t>
            </a:r>
            <a:r>
              <a:rPr dirty="0" err="1"/>
              <a:t>Protesta</a:t>
            </a:r>
            <a:r>
              <a:rPr dirty="0"/>
              <a:t> del </a:t>
            </a:r>
            <a:r>
              <a:rPr dirty="0" err="1"/>
              <a:t>Ayuntamiento</a:t>
            </a:r>
            <a:r>
              <a:rPr dirty="0"/>
              <a:t> 2018 - 2021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ectángulo 2"/>
          <p:cNvSpPr txBox="1"/>
          <p:nvPr/>
        </p:nvSpPr>
        <p:spPr>
          <a:xfrm>
            <a:off x="1055439" y="1641555"/>
            <a:ext cx="9433050" cy="3437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 dirty="0"/>
              <a:t>LEY ORGÁNICA MUNICIPAL DEL ESTADO DE MICHOACÁN DE OCAMPO</a:t>
            </a:r>
          </a:p>
          <a:p>
            <a:pPr algn="ctr">
              <a:lnSpc>
                <a:spcPct val="150000"/>
              </a:lnSpc>
              <a:defRPr sz="24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dirty="0" err="1"/>
              <a:t>Artículo</a:t>
            </a:r>
            <a:r>
              <a:rPr dirty="0"/>
              <a:t> 18.</a:t>
            </a:r>
          </a:p>
          <a:p>
            <a:pPr algn="ctr">
              <a:lnSpc>
                <a:spcPct val="150000"/>
              </a:lnSpc>
              <a:defRPr sz="2000">
                <a:latin typeface="+mn-lt"/>
                <a:ea typeface="+mn-ea"/>
                <a:cs typeface="+mn-cs"/>
                <a:sym typeface="Helvetica"/>
              </a:defRPr>
            </a:pPr>
            <a:endParaRPr dirty="0"/>
          </a:p>
          <a:p>
            <a:pPr algn="ctr">
              <a:lnSpc>
                <a:spcPct val="150000"/>
              </a:lnSpc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rPr dirty="0"/>
              <a:t>...”Los </a:t>
            </a:r>
            <a:r>
              <a:rPr dirty="0" err="1"/>
              <a:t>miembros</a:t>
            </a:r>
            <a:r>
              <a:rPr dirty="0"/>
              <a:t> </a:t>
            </a:r>
            <a:r>
              <a:rPr dirty="0" err="1"/>
              <a:t>electos</a:t>
            </a:r>
            <a:r>
              <a:rPr dirty="0"/>
              <a:t> del </a:t>
            </a:r>
            <a:r>
              <a:rPr dirty="0" err="1"/>
              <a:t>Ayuntamiento</a:t>
            </a:r>
            <a:r>
              <a:rPr dirty="0"/>
              <a:t> </a:t>
            </a:r>
            <a:r>
              <a:rPr dirty="0" err="1"/>
              <a:t>tomarán</a:t>
            </a:r>
            <a:r>
              <a:rPr dirty="0"/>
              <a:t> </a:t>
            </a:r>
            <a:r>
              <a:rPr dirty="0" err="1"/>
              <a:t>posesión</a:t>
            </a:r>
            <a:r>
              <a:rPr dirty="0"/>
              <a:t> de </a:t>
            </a:r>
            <a:r>
              <a:rPr dirty="0" err="1"/>
              <a:t>su</a:t>
            </a:r>
            <a:r>
              <a:rPr dirty="0"/>
              <a:t> cargo, en un </a:t>
            </a:r>
            <a:r>
              <a:rPr dirty="0" err="1"/>
              <a:t>acto</a:t>
            </a:r>
            <a:r>
              <a:rPr dirty="0"/>
              <a:t> </a:t>
            </a:r>
            <a:r>
              <a:rPr dirty="0" err="1"/>
              <a:t>solemne</a:t>
            </a:r>
            <a:r>
              <a:rPr dirty="0"/>
              <a:t> y </a:t>
            </a:r>
            <a:r>
              <a:rPr dirty="0" err="1"/>
              <a:t>público</a:t>
            </a:r>
            <a:r>
              <a:rPr dirty="0"/>
              <a:t>, el primer </a:t>
            </a:r>
            <a:r>
              <a:rPr dirty="0" err="1"/>
              <a:t>día</a:t>
            </a:r>
            <a:r>
              <a:rPr dirty="0"/>
              <a:t> de </a:t>
            </a:r>
            <a:r>
              <a:rPr dirty="0" err="1"/>
              <a:t>Septiembre</a:t>
            </a:r>
            <a:r>
              <a:rPr dirty="0"/>
              <a:t> del </a:t>
            </a:r>
            <a:r>
              <a:rPr dirty="0" err="1"/>
              <a:t>año</a:t>
            </a:r>
            <a:r>
              <a:rPr dirty="0"/>
              <a:t> </a:t>
            </a:r>
            <a:r>
              <a:rPr dirty="0" err="1"/>
              <a:t>inmediato</a:t>
            </a:r>
            <a:r>
              <a:rPr dirty="0"/>
              <a:t> a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elección</a:t>
            </a:r>
            <a:r>
              <a:rPr dirty="0"/>
              <a:t>”…</a:t>
            </a:r>
          </a:p>
        </p:txBody>
      </p:sp>
      <p:sp>
        <p:nvSpPr>
          <p:cNvPr id="220" name="Rectángulo 3"/>
          <p:cNvSpPr txBox="1"/>
          <p:nvPr/>
        </p:nvSpPr>
        <p:spPr>
          <a:xfrm>
            <a:off x="4319463" y="6301611"/>
            <a:ext cx="78725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Ley Orgánica Municipal del Estado de Michoacán de Ocampo Titulo Segundo. De la Integración de los Ayuntamientos.  Art. 18.</a:t>
            </a:r>
          </a:p>
        </p:txBody>
      </p:sp>
      <p:sp>
        <p:nvSpPr>
          <p:cNvPr id="221" name="Rectángulo 4"/>
          <p:cNvSpPr txBox="1"/>
          <p:nvPr/>
        </p:nvSpPr>
        <p:spPr>
          <a:xfrm>
            <a:off x="767407" y="521679"/>
            <a:ext cx="2813557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Fundamento Legal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Rectángulo 2"/>
          <p:cNvSpPr txBox="1"/>
          <p:nvPr/>
        </p:nvSpPr>
        <p:spPr>
          <a:xfrm>
            <a:off x="1055439" y="1641555"/>
            <a:ext cx="9433050" cy="3437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LEY ORGÁNICA MUNICIPAL DEL ESTADO DE MICHOACÁN DE OCAMPO</a:t>
            </a:r>
          </a:p>
          <a:p>
            <a:pPr algn="ctr">
              <a:lnSpc>
                <a:spcPct val="150000"/>
              </a:lnSpc>
              <a:defRPr sz="24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Artículo 18.</a:t>
            </a:r>
          </a:p>
          <a:p>
            <a:pPr algn="ctr">
              <a:lnSpc>
                <a:spcPct val="150000"/>
              </a:lnSpc>
              <a:defRPr sz="20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ctr">
              <a:lnSpc>
                <a:spcPct val="150000"/>
              </a:lnSpc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...”Sólo por causas consignadas en el Código Electoral del Estado, los Ayuntamientos podrán instalarse en fecha posterior”…</a:t>
            </a:r>
          </a:p>
        </p:txBody>
      </p:sp>
      <p:sp>
        <p:nvSpPr>
          <p:cNvPr id="225" name="Rectángulo 3"/>
          <p:cNvSpPr txBox="1"/>
          <p:nvPr/>
        </p:nvSpPr>
        <p:spPr>
          <a:xfrm>
            <a:off x="4319463" y="6301611"/>
            <a:ext cx="78725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Ley Orgánica Municipal del Estado de Michoacán de Ocampo Titulo Segundo. De la Integración de los Ayuntamientos.  Art. 18.</a:t>
            </a:r>
          </a:p>
        </p:txBody>
      </p:sp>
      <p:sp>
        <p:nvSpPr>
          <p:cNvPr id="226" name="Rectángulo 4"/>
          <p:cNvSpPr txBox="1"/>
          <p:nvPr/>
        </p:nvSpPr>
        <p:spPr>
          <a:xfrm>
            <a:off x="767407" y="521679"/>
            <a:ext cx="2813557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Fundamento Legal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Rectángulo 2"/>
          <p:cNvSpPr txBox="1"/>
          <p:nvPr/>
        </p:nvSpPr>
        <p:spPr>
          <a:xfrm>
            <a:off x="1055439" y="1353869"/>
            <a:ext cx="9433050" cy="467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En la última sesión ordinaria del Ayuntamiento saliente se nombra a la</a:t>
            </a:r>
            <a:endParaRPr b="1"/>
          </a:p>
          <a:p>
            <a:pPr algn="ctr">
              <a:lnSpc>
                <a:spcPct val="150000"/>
              </a:lnSpc>
              <a:defRPr sz="2400" b="1">
                <a:solidFill>
                  <a:srgbClr val="FF00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COMISIÓN INSTALADORA DEL AYUNTAMIENTO ELECTO</a:t>
            </a:r>
          </a:p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integrada por:</a:t>
            </a:r>
          </a:p>
          <a:p>
            <a:pPr lvl="1" algn="ctr">
              <a:lnSpc>
                <a:spcPct val="150000"/>
              </a:lnSpc>
              <a:defRPr sz="28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Síndico Municipal en funciones </a:t>
            </a:r>
            <a:r>
              <a:rPr b="0"/>
              <a:t>(quien la encabeza), </a:t>
            </a:r>
          </a:p>
          <a:p>
            <a:pPr lvl="1" algn="ctr">
              <a:lnSpc>
                <a:spcPct val="150000"/>
              </a:lnSpc>
              <a:defRPr sz="28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Un regidor en funciones</a:t>
            </a:r>
            <a:r>
              <a:rPr b="0"/>
              <a:t>,</a:t>
            </a:r>
            <a:r>
              <a:t>  </a:t>
            </a:r>
          </a:p>
          <a:p>
            <a:pPr lvl="1" algn="ctr">
              <a:lnSpc>
                <a:spcPct val="150000"/>
              </a:lnSpc>
              <a:defRPr sz="28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Síndico electo</a:t>
            </a:r>
            <a:r>
              <a:rPr b="0"/>
              <a:t>,</a:t>
            </a:r>
            <a:r>
              <a:t> </a:t>
            </a:r>
          </a:p>
          <a:p>
            <a:pPr lvl="1" algn="ctr">
              <a:lnSpc>
                <a:spcPct val="150000"/>
              </a:lnSpc>
              <a:defRPr sz="28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Un regidor electo. </a:t>
            </a:r>
          </a:p>
        </p:txBody>
      </p:sp>
      <p:sp>
        <p:nvSpPr>
          <p:cNvPr id="230" name="Rectángulo 4"/>
          <p:cNvSpPr txBox="1"/>
          <p:nvPr/>
        </p:nvSpPr>
        <p:spPr>
          <a:xfrm>
            <a:off x="767408" y="521679"/>
            <a:ext cx="320348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Comisión Instaladora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Rectángulo 2"/>
          <p:cNvSpPr txBox="1"/>
          <p:nvPr/>
        </p:nvSpPr>
        <p:spPr>
          <a:xfrm>
            <a:off x="1055439" y="2215493"/>
            <a:ext cx="9433050" cy="2669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La Comisión Instaladora del Ayuntamiento Electo, previo acuerdo con el Presidente Electo, </a:t>
            </a:r>
            <a:r>
              <a:rPr b="1">
                <a:solidFill>
                  <a:srgbClr val="FF0000"/>
                </a:solidFill>
              </a:rPr>
              <a:t>CONVOCARÁ</a:t>
            </a:r>
            <a:r>
              <a:t> a los integrantes del Ayuntamiento de conformidad con la </a:t>
            </a:r>
            <a:r>
              <a:rPr b="1"/>
              <a:t>CONSTANCIA DE MAYORÍA</a:t>
            </a:r>
            <a:r>
              <a:t>, con al menos cinco días naturales de anticipación para que concurran a la sesión solemne de instalación. </a:t>
            </a:r>
          </a:p>
        </p:txBody>
      </p:sp>
      <p:sp>
        <p:nvSpPr>
          <p:cNvPr id="234" name="Rectángulo 4"/>
          <p:cNvSpPr txBox="1"/>
          <p:nvPr/>
        </p:nvSpPr>
        <p:spPr>
          <a:xfrm>
            <a:off x="767408" y="521679"/>
            <a:ext cx="320348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Comisión Instaladora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Rectángulo 2"/>
          <p:cNvSpPr txBox="1"/>
          <p:nvPr/>
        </p:nvSpPr>
        <p:spPr>
          <a:xfrm>
            <a:off x="751280" y="1336004"/>
            <a:ext cx="10962414" cy="423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1800"/>
              </a:spcBef>
              <a:buSzPct val="100000"/>
              <a:buChar char="✓"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El Presidente Electo, propone </a:t>
            </a:r>
            <a:r>
              <a:rPr>
                <a:solidFill>
                  <a:srgbClr val="FF0000"/>
                </a:solidFill>
              </a:rPr>
              <a:t>LUGAR y HORA </a:t>
            </a:r>
            <a:r>
              <a:t>para celebrar la Sesión Solemne, debiendo ser invariablemente en la </a:t>
            </a:r>
            <a:r>
              <a:rPr b="1"/>
              <a:t>Cabecera Municipal</a:t>
            </a:r>
            <a:r>
              <a:t>. </a:t>
            </a:r>
          </a:p>
          <a:p>
            <a:pPr marL="342900" indent="-342900">
              <a:lnSpc>
                <a:spcPct val="150000"/>
              </a:lnSpc>
              <a:spcBef>
                <a:spcPts val="1800"/>
              </a:spcBef>
              <a:buSzPct val="100000"/>
              <a:buChar char="✓"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Se </a:t>
            </a:r>
            <a:r>
              <a:rPr>
                <a:solidFill>
                  <a:srgbClr val="FF0000"/>
                </a:solidFill>
              </a:rPr>
              <a:t>invitará </a:t>
            </a:r>
            <a:r>
              <a:t>a la Comunidad en General, señalando Lugar, Fecha, Hora de la Sesión y Orden del Día.</a:t>
            </a:r>
          </a:p>
          <a:p>
            <a:pPr marL="342900" indent="-342900">
              <a:lnSpc>
                <a:spcPct val="150000"/>
              </a:lnSpc>
              <a:spcBef>
                <a:spcPts val="1800"/>
              </a:spcBef>
              <a:buSzPct val="100000"/>
              <a:buChar char="✓"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El Ayuntamiento Electo, en reunión previa, designará de entre sus integrantes a un </a:t>
            </a:r>
            <a:r>
              <a:rPr>
                <a:solidFill>
                  <a:srgbClr val="FF0000"/>
                </a:solidFill>
              </a:rPr>
              <a:t>SECRETARIO</a:t>
            </a:r>
            <a:r>
              <a:t> para levantar el </a:t>
            </a:r>
            <a:r>
              <a:rPr>
                <a:solidFill>
                  <a:srgbClr val="FF0000"/>
                </a:solidFill>
              </a:rPr>
              <a:t>ACTA DE INSTALACIÓN</a:t>
            </a:r>
            <a:r>
              <a:t>, quien tendrá dicho cargo hasta la sesión donde se designe al Secretario del Ayuntamiento. </a:t>
            </a:r>
          </a:p>
        </p:txBody>
      </p:sp>
      <p:sp>
        <p:nvSpPr>
          <p:cNvPr id="238" name="Rectángulo 3"/>
          <p:cNvSpPr txBox="1"/>
          <p:nvPr/>
        </p:nvSpPr>
        <p:spPr>
          <a:xfrm>
            <a:off x="767408" y="521679"/>
            <a:ext cx="245860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Sesión Solemne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Rectángulo 2"/>
          <p:cNvSpPr txBox="1"/>
          <p:nvPr/>
        </p:nvSpPr>
        <p:spPr>
          <a:xfrm>
            <a:off x="1379475" y="1545695"/>
            <a:ext cx="9433050" cy="414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ORDEN DEL DÍA </a:t>
            </a:r>
          </a:p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marL="457200" indent="-457200">
              <a:lnSpc>
                <a:spcPct val="150000"/>
              </a:lnSpc>
              <a:buSzPct val="100000"/>
              <a:buAutoNum type="arabicPeriod"/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Honores al Lábaro Patrio.</a:t>
            </a:r>
          </a:p>
          <a:p>
            <a:pPr marL="1120775" indent="-428625">
              <a:lnSpc>
                <a:spcPct val="150000"/>
              </a:lnSpc>
              <a:buSzPct val="100000"/>
              <a:buAutoNum type="alphaLcPeriod"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Entrada de Bandera.</a:t>
            </a:r>
          </a:p>
          <a:p>
            <a:pPr marL="1120775" indent="-428625">
              <a:lnSpc>
                <a:spcPct val="150000"/>
              </a:lnSpc>
              <a:buSzPct val="100000"/>
              <a:buAutoNum type="alphaLcPeriod"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Entonación del Himno Nacional Mexicano.</a:t>
            </a:r>
          </a:p>
          <a:p>
            <a:pPr marL="1120775" indent="-428625">
              <a:lnSpc>
                <a:spcPct val="150000"/>
              </a:lnSpc>
              <a:buSzPct val="100000"/>
              <a:buAutoNum type="alphaLcPeriod"/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Retiro de Bandera.</a:t>
            </a:r>
          </a:p>
          <a:p>
            <a:pPr marL="457200" indent="-457200">
              <a:lnSpc>
                <a:spcPct val="150000"/>
              </a:lnSpc>
              <a:buSzPct val="100000"/>
              <a:buAutoNum type="arabicPeriod" startAt="2"/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Toma de Protesta del Presidente Municipal y los Regidores.</a:t>
            </a:r>
          </a:p>
          <a:p>
            <a:pPr marL="457200" indent="-457200">
              <a:lnSpc>
                <a:spcPct val="150000"/>
              </a:lnSpc>
              <a:buSzPct val="100000"/>
              <a:buAutoNum type="arabicPeriod" startAt="2"/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r>
              <a:t>Mensaje del Presidente Municipal.</a:t>
            </a:r>
          </a:p>
        </p:txBody>
      </p:sp>
      <p:sp>
        <p:nvSpPr>
          <p:cNvPr id="242" name="Rectángulo 3"/>
          <p:cNvSpPr txBox="1"/>
          <p:nvPr/>
        </p:nvSpPr>
        <p:spPr>
          <a:xfrm>
            <a:off x="767408" y="521679"/>
            <a:ext cx="245860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Sesión Solemne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Imagen 1" descr="Imagen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555527"/>
            <a:ext cx="12192000" cy="329857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Rectángulo 2"/>
          <p:cNvSpPr txBox="1"/>
          <p:nvPr/>
        </p:nvSpPr>
        <p:spPr>
          <a:xfrm>
            <a:off x="434773" y="1256799"/>
            <a:ext cx="11322454" cy="4326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r>
              <a:t>TOMA DE PROTESTA DEL PRESIDENTE MUNICIPAL</a:t>
            </a:r>
          </a:p>
          <a:p>
            <a:pPr algn="ctr">
              <a:lnSpc>
                <a:spcPct val="150000"/>
              </a:lnSpc>
              <a:defRPr sz="24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  <a:p>
            <a:pPr algn="ctr">
              <a:lnSpc>
                <a:spcPct val="150000"/>
              </a:lnSpc>
              <a:defRPr sz="2400" b="1">
                <a:solidFill>
                  <a:srgbClr val="2F5597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“Protesto guardar y hacer guardar la Constitución Política de los Estados Unidos Mexicanos, la del Estado Libre y Soberano de Michoacán de Ocampo y las leyes que de ellas emanen y desempeñar leal y patrióticamente el cargo de Presidente Municipal que el pueblo de ____________ me ha conferido velando en todo momento por el bien y la prosperidad de la Nación, del Estado y del Municipio, y si así no lo hiciere que el pueblo me lo demande”</a:t>
            </a:r>
          </a:p>
        </p:txBody>
      </p:sp>
      <p:sp>
        <p:nvSpPr>
          <p:cNvPr id="246" name="Rectángulo 4"/>
          <p:cNvSpPr txBox="1"/>
          <p:nvPr/>
        </p:nvSpPr>
        <p:spPr>
          <a:xfrm>
            <a:off x="767408" y="521679"/>
            <a:ext cx="245860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EC038B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Sesión Solemne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702</Words>
  <Application>Microsoft Office PowerPoint</Application>
  <PresentationFormat>Personalizado</PresentationFormat>
  <Paragraphs>75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Joaquin Poot</dc:creator>
  <cp:lastModifiedBy>Joaquin Poot</cp:lastModifiedBy>
  <cp:revision>2</cp:revision>
  <cp:lastPrinted>2018-08-20T19:36:54Z</cp:lastPrinted>
  <dcterms:modified xsi:type="dcterms:W3CDTF">2018-08-20T19:39:00Z</dcterms:modified>
</cp:coreProperties>
</file>