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6" r:id="rId2"/>
    <p:sldId id="269" r:id="rId3"/>
    <p:sldId id="270" r:id="rId4"/>
    <p:sldId id="271" r:id="rId5"/>
    <p:sldId id="274" r:id="rId6"/>
    <p:sldId id="272" r:id="rId7"/>
    <p:sldId id="273" r:id="rId8"/>
    <p:sldId id="275" r:id="rId9"/>
    <p:sldId id="276" r:id="rId10"/>
    <p:sldId id="352" r:id="rId11"/>
    <p:sldId id="277" r:id="rId12"/>
    <p:sldId id="278" r:id="rId13"/>
    <p:sldId id="303" r:id="rId14"/>
    <p:sldId id="279" r:id="rId15"/>
    <p:sldId id="280" r:id="rId16"/>
    <p:sldId id="281" r:id="rId17"/>
    <p:sldId id="282" r:id="rId18"/>
    <p:sldId id="283" r:id="rId19"/>
    <p:sldId id="284" r:id="rId20"/>
    <p:sldId id="285" r:id="rId21"/>
    <p:sldId id="286" r:id="rId22"/>
    <p:sldId id="287" r:id="rId23"/>
    <p:sldId id="289" r:id="rId24"/>
    <p:sldId id="304" r:id="rId25"/>
    <p:sldId id="290" r:id="rId26"/>
    <p:sldId id="288" r:id="rId27"/>
    <p:sldId id="292" r:id="rId28"/>
    <p:sldId id="291" r:id="rId29"/>
    <p:sldId id="293" r:id="rId30"/>
    <p:sldId id="305" r:id="rId31"/>
    <p:sldId id="294" r:id="rId32"/>
    <p:sldId id="306" r:id="rId33"/>
    <p:sldId id="295" r:id="rId34"/>
    <p:sldId id="296" r:id="rId35"/>
    <p:sldId id="297" r:id="rId36"/>
    <p:sldId id="298" r:id="rId37"/>
    <p:sldId id="299" r:id="rId38"/>
    <p:sldId id="300" r:id="rId39"/>
    <p:sldId id="301" r:id="rId40"/>
    <p:sldId id="302" r:id="rId41"/>
    <p:sldId id="307" r:id="rId42"/>
    <p:sldId id="308" r:id="rId43"/>
    <p:sldId id="309" r:id="rId44"/>
    <p:sldId id="310" r:id="rId45"/>
    <p:sldId id="311" r:id="rId46"/>
    <p:sldId id="312" r:id="rId47"/>
    <p:sldId id="313" r:id="rId48"/>
    <p:sldId id="314" r:id="rId49"/>
    <p:sldId id="315" r:id="rId50"/>
    <p:sldId id="316" r:id="rId51"/>
    <p:sldId id="317" r:id="rId52"/>
    <p:sldId id="318" r:id="rId53"/>
    <p:sldId id="319" r:id="rId54"/>
    <p:sldId id="320" r:id="rId55"/>
    <p:sldId id="321" r:id="rId56"/>
    <p:sldId id="322" r:id="rId57"/>
    <p:sldId id="323" r:id="rId58"/>
    <p:sldId id="324" r:id="rId59"/>
    <p:sldId id="325" r:id="rId60"/>
    <p:sldId id="326" r:id="rId61"/>
    <p:sldId id="327" r:id="rId62"/>
    <p:sldId id="328" r:id="rId63"/>
    <p:sldId id="329" r:id="rId64"/>
    <p:sldId id="330" r:id="rId65"/>
    <p:sldId id="331" r:id="rId66"/>
    <p:sldId id="332" r:id="rId67"/>
    <p:sldId id="333" r:id="rId68"/>
    <p:sldId id="334" r:id="rId69"/>
    <p:sldId id="335" r:id="rId70"/>
    <p:sldId id="336" r:id="rId71"/>
    <p:sldId id="337" r:id="rId72"/>
    <p:sldId id="338" r:id="rId73"/>
    <p:sldId id="339" r:id="rId74"/>
    <p:sldId id="340" r:id="rId75"/>
    <p:sldId id="341" r:id="rId76"/>
    <p:sldId id="342" r:id="rId77"/>
    <p:sldId id="343" r:id="rId78"/>
    <p:sldId id="344" r:id="rId79"/>
    <p:sldId id="345" r:id="rId80"/>
    <p:sldId id="346" r:id="rId81"/>
    <p:sldId id="347" r:id="rId82"/>
    <p:sldId id="348" r:id="rId83"/>
    <p:sldId id="349" r:id="rId84"/>
    <p:sldId id="350" r:id="rId85"/>
    <p:sldId id="351" r:id="rId8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a:srgbClr val="006699"/>
    <a:srgbClr val="808000"/>
    <a:srgbClr val="FF6600"/>
    <a:srgbClr val="0066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87" autoAdjust="0"/>
    <p:restoredTop sz="86400" autoAdjust="0"/>
  </p:normalViewPr>
  <p:slideViewPr>
    <p:cSldViewPr>
      <p:cViewPr varScale="1">
        <p:scale>
          <a:sx n="87" d="100"/>
          <a:sy n="87" d="100"/>
        </p:scale>
        <p:origin x="90" y="64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7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Título"/>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a:t>Haga clic para modificar el estilo de título del patrón</a:t>
            </a:r>
            <a:endParaRPr kumimoji="0" lang="en-US"/>
          </a:p>
        </p:txBody>
      </p:sp>
      <p:sp>
        <p:nvSpPr>
          <p:cNvPr id="17" name="16 Subtítulo"/>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1B1B9953-8055-4883-8396-F7E457D7C544}" type="datetimeFigureOut">
              <a:rPr lang="es-MX" smtClean="0"/>
              <a:t>20/08/2018</a:t>
            </a:fld>
            <a:endParaRPr lang="es-MX"/>
          </a:p>
        </p:txBody>
      </p:sp>
      <p:sp>
        <p:nvSpPr>
          <p:cNvPr id="19" name="18 Marcador de pie de página"/>
          <p:cNvSpPr>
            <a:spLocks noGrp="1"/>
          </p:cNvSpPr>
          <p:nvPr>
            <p:ph type="ftr" sz="quarter" idx="11"/>
          </p:nvPr>
        </p:nvSpPr>
        <p:spPr/>
        <p:txBody>
          <a:bodyPr/>
          <a:lstStyle/>
          <a:p>
            <a:endParaRPr lang="es-MX"/>
          </a:p>
        </p:txBody>
      </p:sp>
      <p:sp>
        <p:nvSpPr>
          <p:cNvPr id="27" name="26 Marcador de número de diapositiva"/>
          <p:cNvSpPr>
            <a:spLocks noGrp="1"/>
          </p:cNvSpPr>
          <p:nvPr>
            <p:ph type="sldNum" sz="quarter" idx="12"/>
          </p:nvPr>
        </p:nvSpPr>
        <p:spPr/>
        <p:txBody>
          <a:bodyPr/>
          <a:lstStyle/>
          <a:p>
            <a:fld id="{FD02001A-AF4B-46AF-B82B-C6881322B65F}"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1B1B9953-8055-4883-8396-F7E457D7C544}" type="datetimeFigureOut">
              <a:rPr lang="es-MX" smtClean="0"/>
              <a:t>20/08/2018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D02001A-AF4B-46AF-B82B-C6881322B65F}"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1B1B9953-8055-4883-8396-F7E457D7C544}" type="datetimeFigureOut">
              <a:rPr lang="es-MX" smtClean="0"/>
              <a:t>20/08/2018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D02001A-AF4B-46AF-B82B-C6881322B65F}"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lgn="l">
              <a:defRPr/>
            </a:lvl1pPr>
          </a:lstStyle>
          <a:p>
            <a:r>
              <a:rPr kumimoji="0" lang="es-ES"/>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1B1B9953-8055-4883-8396-F7E457D7C544}" type="datetimeFigureOut">
              <a:rPr lang="es-MX" smtClean="0"/>
              <a:t>20/08/2018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D02001A-AF4B-46AF-B82B-C6881322B65F}"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8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1 Título"/>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a:t>Haga clic para modificar el estilo de texto del patrón</a:t>
            </a:r>
          </a:p>
        </p:txBody>
      </p:sp>
      <p:sp>
        <p:nvSpPr>
          <p:cNvPr id="4" name="3 Marcador de fecha"/>
          <p:cNvSpPr>
            <a:spLocks noGrp="1"/>
          </p:cNvSpPr>
          <p:nvPr>
            <p:ph type="dt" sz="half" idx="10"/>
          </p:nvPr>
        </p:nvSpPr>
        <p:spPr/>
        <p:txBody>
          <a:bodyPr/>
          <a:lstStyle/>
          <a:p>
            <a:fld id="{1B1B9953-8055-4883-8396-F7E457D7C544}" type="datetimeFigureOut">
              <a:rPr lang="es-MX" smtClean="0"/>
              <a:t>20/08/2018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D02001A-AF4B-46AF-B82B-C6881322B65F}"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143000"/>
          </a:xfrm>
        </p:spPr>
        <p:txBody>
          <a:bodyPr/>
          <a:lstStyle/>
          <a:p>
            <a:r>
              <a:rPr kumimoji="0" lang="es-ES"/>
              <a:t>Haga clic para modificar el estilo de título del patrón</a:t>
            </a:r>
            <a:endParaRPr kumimoji="0" lang="en-US"/>
          </a:p>
        </p:txBody>
      </p:sp>
      <p:sp>
        <p:nvSpPr>
          <p:cNvPr id="3" name="2 Marcador de contenido"/>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contenido"/>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1B1B9953-8055-4883-8396-F7E457D7C544}" type="datetimeFigureOut">
              <a:rPr lang="es-MX" smtClean="0"/>
              <a:t>20/08/2018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D02001A-AF4B-46AF-B82B-C6881322B65F}"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4" name="3 Marcador de texto"/>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5" name="4 Marcador de contenido"/>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6" name="5 Marcador de contenido"/>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7" name="6 Marcador de fecha"/>
          <p:cNvSpPr>
            <a:spLocks noGrp="1"/>
          </p:cNvSpPr>
          <p:nvPr>
            <p:ph type="dt" sz="half" idx="10"/>
          </p:nvPr>
        </p:nvSpPr>
        <p:spPr/>
        <p:txBody>
          <a:bodyPr/>
          <a:lstStyle/>
          <a:p>
            <a:fld id="{1B1B9953-8055-4883-8396-F7E457D7C544}" type="datetimeFigureOut">
              <a:rPr lang="es-MX" smtClean="0"/>
              <a:t>20/08/2018</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FD02001A-AF4B-46AF-B82B-C6881322B65F}"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320"/>
            <a:ext cx="7470648" cy="1143000"/>
          </a:xfrm>
        </p:spPr>
        <p:txBody>
          <a:bodyPr anchor="ctr"/>
          <a:lstStyle>
            <a:lvl1pPr algn="l">
              <a:defRPr sz="4600"/>
            </a:lvl1pPr>
          </a:lstStyle>
          <a:p>
            <a:r>
              <a:rPr kumimoji="0" lang="es-ES"/>
              <a:t>Haga clic para modificar el estilo de título del patrón</a:t>
            </a:r>
            <a:endParaRPr kumimoji="0" lang="en-US"/>
          </a:p>
        </p:txBody>
      </p:sp>
      <p:sp>
        <p:nvSpPr>
          <p:cNvPr id="7" name="6 Marcador de fecha"/>
          <p:cNvSpPr>
            <a:spLocks noGrp="1"/>
          </p:cNvSpPr>
          <p:nvPr>
            <p:ph type="dt" sz="half" idx="10"/>
          </p:nvPr>
        </p:nvSpPr>
        <p:spPr/>
        <p:txBody>
          <a:bodyPr/>
          <a:lstStyle/>
          <a:p>
            <a:fld id="{1B1B9953-8055-4883-8396-F7E457D7C544}" type="datetimeFigureOut">
              <a:rPr lang="es-MX" smtClean="0"/>
              <a:t>20/08/2018</a:t>
            </a:fld>
            <a:endParaRPr lang="es-MX"/>
          </a:p>
        </p:txBody>
      </p:sp>
      <p:sp>
        <p:nvSpPr>
          <p:cNvPr id="8" name="7 Marcador de número de diapositiva"/>
          <p:cNvSpPr>
            <a:spLocks noGrp="1"/>
          </p:cNvSpPr>
          <p:nvPr>
            <p:ph type="sldNum" sz="quarter" idx="11"/>
          </p:nvPr>
        </p:nvSpPr>
        <p:spPr/>
        <p:txBody>
          <a:bodyPr/>
          <a:lstStyle/>
          <a:p>
            <a:fld id="{FD02001A-AF4B-46AF-B82B-C6881322B65F}" type="slidenum">
              <a:rPr lang="es-MX" smtClean="0"/>
              <a:t>‹Nº›</a:t>
            </a:fld>
            <a:endParaRPr lang="es-MX"/>
          </a:p>
        </p:txBody>
      </p:sp>
      <p:sp>
        <p:nvSpPr>
          <p:cNvPr id="9" name="8 Marcador de pie de página"/>
          <p:cNvSpPr>
            <a:spLocks noGrp="1"/>
          </p:cNvSpPr>
          <p:nvPr>
            <p:ph type="ftr" sz="quarter" idx="12"/>
          </p:nvPr>
        </p:nvSpPr>
        <p:spPr/>
        <p:txBody>
          <a:bodyPr/>
          <a:lstStyle/>
          <a:p>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B1B9953-8055-4883-8396-F7E457D7C544}" type="datetimeFigureOut">
              <a:rPr lang="es-MX" smtClean="0"/>
              <a:t>20/08/2018</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FD02001A-AF4B-46AF-B82B-C6881322B65F}"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s-ES"/>
              <a:t>Haga clic para modificar el estilo de título del patrón</a:t>
            </a:r>
            <a:endParaRPr kumimoji="0" lang="en-US"/>
          </a:p>
        </p:txBody>
      </p:sp>
      <p:sp>
        <p:nvSpPr>
          <p:cNvPr id="3" name="2 Marcador de texto"/>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a:t>Haga clic para modificar el estilo de texto del patrón</a:t>
            </a:r>
          </a:p>
        </p:txBody>
      </p:sp>
      <p:sp>
        <p:nvSpPr>
          <p:cNvPr id="4" name="3 Marcador de contenido"/>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1B1B9953-8055-4883-8396-F7E457D7C544}" type="datetimeFigureOut">
              <a:rPr lang="es-MX" smtClean="0"/>
              <a:t>20/08/2018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a:xfrm>
            <a:off x="8156448" y="6422064"/>
            <a:ext cx="762000" cy="365125"/>
          </a:xfrm>
        </p:spPr>
        <p:txBody>
          <a:bodyPr/>
          <a:lstStyle/>
          <a:p>
            <a:fld id="{FD02001A-AF4B-46AF-B82B-C6881322B65F}"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s-ES"/>
              <a:t>Haga clic para modificar el estilo de título del patrón</a:t>
            </a:r>
            <a:endParaRPr kumimoji="0" lang="en-US"/>
          </a:p>
        </p:txBody>
      </p:sp>
      <p:sp>
        <p:nvSpPr>
          <p:cNvPr id="3" name="2 Marcador de posición de imagen"/>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s-ES"/>
              <a:t>Haga clic en el icono para agregar una imagen</a:t>
            </a:r>
            <a:endParaRPr kumimoji="0" lang="en-US" dirty="0"/>
          </a:p>
        </p:txBody>
      </p:sp>
      <p:sp>
        <p:nvSpPr>
          <p:cNvPr id="4" name="3 Marcador de texto"/>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a:t>Haga clic para modificar el estilo de texto del patrón</a:t>
            </a:r>
          </a:p>
        </p:txBody>
      </p:sp>
      <p:sp>
        <p:nvSpPr>
          <p:cNvPr id="5" name="4 Marcador de fecha"/>
          <p:cNvSpPr>
            <a:spLocks noGrp="1"/>
          </p:cNvSpPr>
          <p:nvPr>
            <p:ph type="dt" sz="half" idx="10"/>
          </p:nvPr>
        </p:nvSpPr>
        <p:spPr>
          <a:xfrm>
            <a:off x="457200" y="6422064"/>
            <a:ext cx="2133600" cy="365125"/>
          </a:xfrm>
        </p:spPr>
        <p:txBody>
          <a:bodyPr/>
          <a:lstStyle/>
          <a:p>
            <a:fld id="{1B1B9953-8055-4883-8396-F7E457D7C544}" type="datetimeFigureOut">
              <a:rPr lang="es-MX" smtClean="0"/>
              <a:t>20/08/2018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D02001A-AF4B-46AF-B82B-C6881322B65F}"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808000"/>
            </a:gs>
            <a:gs pos="98750">
              <a:schemeClr val="tx1">
                <a:lumMod val="50000"/>
                <a:lumOff val="50000"/>
              </a:schemeClr>
            </a:gs>
            <a:gs pos="73000">
              <a:schemeClr val="bg2">
                <a:lumMod val="50000"/>
              </a:schemeClr>
            </a:gs>
          </a:gsLst>
          <a:lin ang="2700000" scaled="1"/>
          <a:tileRect/>
        </a:gradFill>
        <a:effectLst/>
      </p:bgPr>
    </p:bg>
    <p:spTree>
      <p:nvGrpSpPr>
        <p:cNvPr id="1" name=""/>
        <p:cNvGrpSpPr/>
        <p:nvPr/>
      </p:nvGrpSpPr>
      <p:grpSpPr>
        <a:xfrm>
          <a:off x="0" y="0"/>
          <a:ext cx="0" cy="0"/>
          <a:chOff x="0" y="0"/>
          <a:chExt cx="0" cy="0"/>
        </a:xfrm>
      </p:grpSpPr>
      <p:sp>
        <p:nvSpPr>
          <p:cNvPr id="12" name="11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15 Forma libre"/>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Marcador de título"/>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s-ES"/>
              <a:t>Haga clic para modificar el estilo de título del patrón</a:t>
            </a:r>
            <a:endParaRPr kumimoji="0" lang="en-US"/>
          </a:p>
        </p:txBody>
      </p:sp>
      <p:sp>
        <p:nvSpPr>
          <p:cNvPr id="30" name="29 Marcador de texto"/>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10" name="9 Marcador de fecha"/>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1B1B9953-8055-4883-8396-F7E457D7C544}" type="datetimeFigureOut">
              <a:rPr lang="es-MX" smtClean="0"/>
              <a:t>20/08/2018</a:t>
            </a:fld>
            <a:endParaRPr lang="es-MX"/>
          </a:p>
        </p:txBody>
      </p:sp>
      <p:sp>
        <p:nvSpPr>
          <p:cNvPr id="22" name="21 Marcador de pie de página"/>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s-MX"/>
          </a:p>
        </p:txBody>
      </p:sp>
      <p:sp>
        <p:nvSpPr>
          <p:cNvPr id="18" name="17 Marcador de número de diapositiva"/>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FD02001A-AF4B-46AF-B82B-C6881322B65F}" type="slidenum">
              <a:rPr lang="es-MX" smtClean="0"/>
              <a:t>‹Nº›</a:t>
            </a:fld>
            <a:endParaRPr lang="es-MX"/>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5 Rectángulo">
            <a:extLst>
              <a:ext uri="{FF2B5EF4-FFF2-40B4-BE49-F238E27FC236}">
                <a16:creationId xmlns:a16="http://schemas.microsoft.com/office/drawing/2014/main" id="{7846E4B9-83EC-40C1-94E7-D8BB63A1884A}"/>
              </a:ext>
            </a:extLst>
          </p:cNvPr>
          <p:cNvSpPr/>
          <p:nvPr/>
        </p:nvSpPr>
        <p:spPr>
          <a:xfrm>
            <a:off x="126406" y="642174"/>
            <a:ext cx="8963196" cy="338554"/>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pPr algn="ctr"/>
            <a:r>
              <a:rPr lang="es-ES" sz="1600" dirty="0"/>
              <a:t>Durante las fechas siguientes La Comisión Especial deberá de elaborar un dictamen.</a:t>
            </a:r>
            <a:endParaRPr lang="es-MX" sz="1600" dirty="0"/>
          </a:p>
        </p:txBody>
      </p:sp>
      <p:sp>
        <p:nvSpPr>
          <p:cNvPr id="26" name="28 Rectángulo">
            <a:extLst>
              <a:ext uri="{FF2B5EF4-FFF2-40B4-BE49-F238E27FC236}">
                <a16:creationId xmlns:a16="http://schemas.microsoft.com/office/drawing/2014/main" id="{6B3F4AEF-11D5-4EC2-BC7A-77D89ECBF659}"/>
              </a:ext>
            </a:extLst>
          </p:cNvPr>
          <p:cNvSpPr/>
          <p:nvPr/>
        </p:nvSpPr>
        <p:spPr>
          <a:xfrm>
            <a:off x="126406" y="2585418"/>
            <a:ext cx="8963196" cy="843582"/>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600" dirty="0"/>
              <a:t>El Ayuntamiento entrante, contará con cinco días naturales para designar, aprobar y notificar a los integrantes de la Comisión Especial, que se integrará mínimo con el Síndico, el secretario del Ayto., el Tesorero y otros servidores públicos que determine el presidente municipal.</a:t>
            </a:r>
            <a:endParaRPr lang="es-MX" sz="1600" dirty="0"/>
          </a:p>
        </p:txBody>
      </p:sp>
      <p:sp>
        <p:nvSpPr>
          <p:cNvPr id="27" name="4 Rectángulo">
            <a:extLst>
              <a:ext uri="{FF2B5EF4-FFF2-40B4-BE49-F238E27FC236}">
                <a16:creationId xmlns:a16="http://schemas.microsoft.com/office/drawing/2014/main" id="{45738C90-9E9F-4FFE-A8C0-1D99C4A4D8C4}"/>
              </a:ext>
            </a:extLst>
          </p:cNvPr>
          <p:cNvSpPr/>
          <p:nvPr/>
        </p:nvSpPr>
        <p:spPr>
          <a:xfrm>
            <a:off x="161902" y="4686235"/>
            <a:ext cx="2861418" cy="830997"/>
          </a:xfrm>
          <a:prstGeom prst="rect">
            <a:avLst/>
          </a:prstGeom>
          <a:solidFill>
            <a:schemeClr val="accent4">
              <a:lumMod val="75000"/>
            </a:schemeClr>
          </a:solidFill>
          <a:ln>
            <a:noFill/>
          </a:ln>
        </p:spPr>
        <p:txBody>
          <a:bodyPr wrap="square">
            <a:spAutoFit/>
          </a:bodyPr>
          <a:lstStyle/>
          <a:p>
            <a:pPr algn="just"/>
            <a:r>
              <a:rPr lang="es-ES" sz="1600" dirty="0"/>
              <a:t>Del día siguiente de la entrega recepción se contará con cinco días naturales</a:t>
            </a:r>
            <a:endParaRPr lang="es-MX" sz="1600" dirty="0"/>
          </a:p>
        </p:txBody>
      </p:sp>
      <p:sp>
        <p:nvSpPr>
          <p:cNvPr id="28" name="28 Rectángulo">
            <a:extLst>
              <a:ext uri="{FF2B5EF4-FFF2-40B4-BE49-F238E27FC236}">
                <a16:creationId xmlns:a16="http://schemas.microsoft.com/office/drawing/2014/main" id="{F1AC7FA6-F600-4BC1-98D7-07E22EF4441C}"/>
              </a:ext>
            </a:extLst>
          </p:cNvPr>
          <p:cNvSpPr/>
          <p:nvPr/>
        </p:nvSpPr>
        <p:spPr>
          <a:xfrm>
            <a:off x="3095328" y="4725144"/>
            <a:ext cx="1152128" cy="771574"/>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02/Sep./2018</a:t>
            </a:r>
            <a:endParaRPr lang="es-MX" sz="1200" dirty="0"/>
          </a:p>
        </p:txBody>
      </p:sp>
      <p:sp>
        <p:nvSpPr>
          <p:cNvPr id="29" name="28 Rectángulo">
            <a:extLst>
              <a:ext uri="{FF2B5EF4-FFF2-40B4-BE49-F238E27FC236}">
                <a16:creationId xmlns:a16="http://schemas.microsoft.com/office/drawing/2014/main" id="{25D00F3B-6A9E-45AE-B734-7851641A0456}"/>
              </a:ext>
            </a:extLst>
          </p:cNvPr>
          <p:cNvSpPr/>
          <p:nvPr/>
        </p:nvSpPr>
        <p:spPr>
          <a:xfrm>
            <a:off x="4319464" y="4725144"/>
            <a:ext cx="1152128" cy="761108"/>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03/Sep./2018</a:t>
            </a:r>
            <a:endParaRPr lang="es-MX" sz="1200" dirty="0"/>
          </a:p>
        </p:txBody>
      </p:sp>
      <p:sp>
        <p:nvSpPr>
          <p:cNvPr id="30" name="28 Rectángulo">
            <a:extLst>
              <a:ext uri="{FF2B5EF4-FFF2-40B4-BE49-F238E27FC236}">
                <a16:creationId xmlns:a16="http://schemas.microsoft.com/office/drawing/2014/main" id="{8B43F8BF-A4DB-4241-A5D4-85FE3CBCABBA}"/>
              </a:ext>
            </a:extLst>
          </p:cNvPr>
          <p:cNvSpPr/>
          <p:nvPr/>
        </p:nvSpPr>
        <p:spPr>
          <a:xfrm>
            <a:off x="5543600" y="4725144"/>
            <a:ext cx="1152128" cy="761108"/>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04/Sep./2018</a:t>
            </a:r>
            <a:endParaRPr lang="es-MX" sz="1200" dirty="0"/>
          </a:p>
        </p:txBody>
      </p:sp>
      <p:sp>
        <p:nvSpPr>
          <p:cNvPr id="37" name="28 Rectángulo">
            <a:extLst>
              <a:ext uri="{FF2B5EF4-FFF2-40B4-BE49-F238E27FC236}">
                <a16:creationId xmlns:a16="http://schemas.microsoft.com/office/drawing/2014/main" id="{006F7E48-C819-4588-9DDE-1065918EF5D2}"/>
              </a:ext>
            </a:extLst>
          </p:cNvPr>
          <p:cNvSpPr/>
          <p:nvPr/>
        </p:nvSpPr>
        <p:spPr>
          <a:xfrm>
            <a:off x="6767736" y="4725144"/>
            <a:ext cx="1152128" cy="761108"/>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05/Sep./2018</a:t>
            </a:r>
            <a:endParaRPr lang="es-MX" sz="1200" dirty="0"/>
          </a:p>
        </p:txBody>
      </p:sp>
      <p:sp>
        <p:nvSpPr>
          <p:cNvPr id="38" name="28 Rectángulo">
            <a:extLst>
              <a:ext uri="{FF2B5EF4-FFF2-40B4-BE49-F238E27FC236}">
                <a16:creationId xmlns:a16="http://schemas.microsoft.com/office/drawing/2014/main" id="{0F5C9377-D6A2-4049-8308-B700B00B5D22}"/>
              </a:ext>
            </a:extLst>
          </p:cNvPr>
          <p:cNvSpPr/>
          <p:nvPr/>
        </p:nvSpPr>
        <p:spPr>
          <a:xfrm>
            <a:off x="7991872" y="4725144"/>
            <a:ext cx="1152128" cy="771574"/>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06/Sep./2018</a:t>
            </a:r>
            <a:endParaRPr lang="es-MX" sz="1200" dirty="0"/>
          </a:p>
        </p:txBody>
      </p:sp>
    </p:spTree>
    <p:extLst>
      <p:ext uri="{BB962C8B-B14F-4D97-AF65-F5344CB8AC3E}">
        <p14:creationId xmlns:p14="http://schemas.microsoft.com/office/powerpoint/2010/main" val="4291232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heel(1)">
                                      <p:cBhvr>
                                        <p:cTn id="7" dur="2000"/>
                                        <p:tgtEl>
                                          <p:spTgt spid="3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barn(inVertical)">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barn(inVertical)">
                                      <p:cBhvr>
                                        <p:cTn id="17" dur="500"/>
                                        <p:tgtEl>
                                          <p:spTgt spid="27"/>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barn(inVertical)">
                                      <p:cBhvr>
                                        <p:cTn id="22" dur="500"/>
                                        <p:tgtEl>
                                          <p:spTgt spid="28"/>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barn(inVertical)">
                                      <p:cBhvr>
                                        <p:cTn id="27" dur="500"/>
                                        <p:tgtEl>
                                          <p:spTgt spid="29"/>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barn(inVertical)">
                                      <p:cBhvr>
                                        <p:cTn id="32" dur="500"/>
                                        <p:tgtEl>
                                          <p:spTgt spid="30"/>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barn(inVertical)">
                                      <p:cBhvr>
                                        <p:cTn id="37" dur="500"/>
                                        <p:tgtEl>
                                          <p:spTgt spid="37"/>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barn(inVertical)">
                                      <p:cBhvr>
                                        <p:cTn id="4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26" grpId="0" animBg="1"/>
      <p:bldP spid="27" grpId="0" animBg="1"/>
      <p:bldP spid="28" grpId="0" animBg="1"/>
      <p:bldP spid="29" grpId="0" animBg="1"/>
      <p:bldP spid="30" grpId="0" animBg="1"/>
      <p:bldP spid="37" grpId="0" animBg="1"/>
      <p:bldP spid="3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4" name="Tabla 3">
            <a:extLst>
              <a:ext uri="{FF2B5EF4-FFF2-40B4-BE49-F238E27FC236}">
                <a16:creationId xmlns:a16="http://schemas.microsoft.com/office/drawing/2014/main" id="{E8E762E0-1910-48C1-9D19-C31E6522A88B}"/>
              </a:ext>
            </a:extLst>
          </p:cNvPr>
          <p:cNvGraphicFramePr>
            <a:graphicFrameLocks noGrp="1"/>
          </p:cNvGraphicFramePr>
          <p:nvPr>
            <p:extLst/>
          </p:nvPr>
        </p:nvGraphicFramePr>
        <p:xfrm>
          <a:off x="179512" y="764704"/>
          <a:ext cx="8784975" cy="2592288"/>
        </p:xfrm>
        <a:graphic>
          <a:graphicData uri="http://schemas.openxmlformats.org/drawingml/2006/table">
            <a:tbl>
              <a:tblPr>
                <a:tableStyleId>{5C22544A-7EE6-4342-B048-85BDC9FD1C3A}</a:tableStyleId>
              </a:tblPr>
              <a:tblGrid>
                <a:gridCol w="1695580">
                  <a:extLst>
                    <a:ext uri="{9D8B030D-6E8A-4147-A177-3AD203B41FA5}">
                      <a16:colId xmlns:a16="http://schemas.microsoft.com/office/drawing/2014/main" val="3762597778"/>
                    </a:ext>
                  </a:extLst>
                </a:gridCol>
                <a:gridCol w="5447219">
                  <a:extLst>
                    <a:ext uri="{9D8B030D-6E8A-4147-A177-3AD203B41FA5}">
                      <a16:colId xmlns:a16="http://schemas.microsoft.com/office/drawing/2014/main" val="3729218325"/>
                    </a:ext>
                  </a:extLst>
                </a:gridCol>
                <a:gridCol w="1642176">
                  <a:extLst>
                    <a:ext uri="{9D8B030D-6E8A-4147-A177-3AD203B41FA5}">
                      <a16:colId xmlns:a16="http://schemas.microsoft.com/office/drawing/2014/main" val="3012054992"/>
                    </a:ext>
                  </a:extLst>
                </a:gridCol>
              </a:tblGrid>
              <a:tr h="324036">
                <a:tc>
                  <a:txBody>
                    <a:bodyPr/>
                    <a:lstStyle/>
                    <a:p>
                      <a:pPr algn="l" fontAlgn="ctr"/>
                      <a:r>
                        <a:rPr lang="es-MX" sz="1400" b="1" u="none" strike="noStrike" dirty="0">
                          <a:solidFill>
                            <a:srgbClr val="00B050"/>
                          </a:solidFill>
                          <a:effectLst/>
                        </a:rPr>
                        <a:t>1111</a:t>
                      </a:r>
                      <a:endParaRPr lang="es-MX" sz="14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400" b="1" u="none" strike="noStrike" dirty="0">
                          <a:solidFill>
                            <a:srgbClr val="00B050"/>
                          </a:solidFill>
                          <a:effectLst/>
                        </a:rPr>
                        <a:t>EFECTIVO.</a:t>
                      </a:r>
                      <a:endParaRPr lang="es-MX" sz="14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endParaRPr lang="es-MX" sz="14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69180629"/>
                  </a:ext>
                </a:extLst>
              </a:tr>
              <a:tr h="324036">
                <a:tc>
                  <a:txBody>
                    <a:bodyPr/>
                    <a:lstStyle/>
                    <a:p>
                      <a:pPr algn="l" fontAlgn="ctr"/>
                      <a:r>
                        <a:rPr lang="es-MX" sz="1400" b="1" u="none" strike="noStrike" dirty="0">
                          <a:solidFill>
                            <a:srgbClr val="00B050"/>
                          </a:solidFill>
                          <a:effectLst/>
                        </a:rPr>
                        <a:t>1111-001</a:t>
                      </a:r>
                      <a:endParaRPr lang="es-MX" sz="14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400" b="1" u="none" strike="noStrike">
                          <a:solidFill>
                            <a:srgbClr val="00B050"/>
                          </a:solidFill>
                          <a:effectLst/>
                        </a:rPr>
                        <a:t>CAJA GENERAL</a:t>
                      </a:r>
                      <a:endParaRPr lang="es-MX" sz="1400" b="1" i="0" u="none" strike="noStrike">
                        <a:solidFill>
                          <a:srgbClr val="00B050"/>
                        </a:solidFill>
                        <a:effectLst/>
                        <a:latin typeface="Calibri" panose="020F0502020204030204" pitchFamily="34" charset="0"/>
                      </a:endParaRPr>
                    </a:p>
                  </a:txBody>
                  <a:tcPr marL="8512" marR="8512" marT="8512" marB="0" anchor="ctr"/>
                </a:tc>
                <a:tc>
                  <a:txBody>
                    <a:bodyPr/>
                    <a:lstStyle/>
                    <a:p>
                      <a:pPr algn="l" fontAlgn="ctr"/>
                      <a:endParaRPr lang="es-MX" sz="14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4568431"/>
                  </a:ext>
                </a:extLst>
              </a:tr>
              <a:tr h="324036">
                <a:tc>
                  <a:txBody>
                    <a:bodyPr/>
                    <a:lstStyle/>
                    <a:p>
                      <a:pPr algn="l" fontAlgn="ctr"/>
                      <a:r>
                        <a:rPr lang="es-MX" sz="1400" u="none" strike="noStrike" dirty="0">
                          <a:solidFill>
                            <a:srgbClr val="C00000"/>
                          </a:solidFill>
                          <a:effectLst/>
                        </a:rPr>
                        <a:t>1111-001-00001</a:t>
                      </a:r>
                      <a:endParaRPr lang="es-MX" sz="14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400" u="none" strike="noStrike" dirty="0">
                          <a:solidFill>
                            <a:srgbClr val="C00000"/>
                          </a:solidFill>
                          <a:effectLst/>
                        </a:rPr>
                        <a:t>CAJA DIF</a:t>
                      </a:r>
                      <a:endParaRPr lang="es-MX" sz="14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400" u="none" strike="noStrike" dirty="0">
                          <a:solidFill>
                            <a:srgbClr val="C00000"/>
                          </a:solidFill>
                          <a:effectLst/>
                        </a:rPr>
                        <a:t>9,815.43</a:t>
                      </a:r>
                      <a:endParaRPr lang="es-MX" sz="14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512033411"/>
                  </a:ext>
                </a:extLst>
              </a:tr>
              <a:tr h="324036">
                <a:tc>
                  <a:txBody>
                    <a:bodyPr/>
                    <a:lstStyle/>
                    <a:p>
                      <a:pPr algn="l" fontAlgn="ctr"/>
                      <a:r>
                        <a:rPr lang="es-MX" sz="1400" u="none" strike="noStrike" dirty="0">
                          <a:solidFill>
                            <a:srgbClr val="C00000"/>
                          </a:solidFill>
                          <a:effectLst/>
                        </a:rPr>
                        <a:t>1111-001-00002</a:t>
                      </a:r>
                      <a:endParaRPr lang="es-MX" sz="14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400" u="none" strike="noStrike" dirty="0">
                          <a:solidFill>
                            <a:srgbClr val="C00000"/>
                          </a:solidFill>
                          <a:effectLst/>
                        </a:rPr>
                        <a:t>CAJA TESORERIA</a:t>
                      </a:r>
                      <a:endParaRPr lang="es-MX" sz="14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400" u="none" strike="noStrike" dirty="0">
                          <a:solidFill>
                            <a:srgbClr val="C00000"/>
                          </a:solidFill>
                          <a:effectLst/>
                        </a:rPr>
                        <a:t>489.87</a:t>
                      </a:r>
                      <a:endParaRPr lang="es-MX" sz="14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85468080"/>
                  </a:ext>
                </a:extLst>
              </a:tr>
              <a:tr h="324036">
                <a:tc>
                  <a:txBody>
                    <a:bodyPr/>
                    <a:lstStyle/>
                    <a:p>
                      <a:pPr algn="l" fontAlgn="ctr"/>
                      <a:r>
                        <a:rPr lang="es-MX" sz="1400" u="none" strike="noStrike" dirty="0">
                          <a:solidFill>
                            <a:srgbClr val="C00000"/>
                          </a:solidFill>
                          <a:effectLst/>
                        </a:rPr>
                        <a:t>1111-001-00003</a:t>
                      </a:r>
                      <a:endParaRPr lang="es-MX" sz="14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400" u="none" strike="noStrike" dirty="0">
                          <a:solidFill>
                            <a:srgbClr val="C00000"/>
                          </a:solidFill>
                          <a:effectLst/>
                        </a:rPr>
                        <a:t>CAJA GUARDERIA</a:t>
                      </a:r>
                      <a:endParaRPr lang="es-MX" sz="14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400" u="none" strike="noStrike" dirty="0">
                          <a:solidFill>
                            <a:srgbClr val="C00000"/>
                          </a:solidFill>
                          <a:effectLst/>
                        </a:rPr>
                        <a:t>-286.85</a:t>
                      </a:r>
                      <a:endParaRPr lang="es-MX" sz="14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08582210"/>
                  </a:ext>
                </a:extLst>
              </a:tr>
              <a:tr h="324036">
                <a:tc>
                  <a:txBody>
                    <a:bodyPr/>
                    <a:lstStyle/>
                    <a:p>
                      <a:pPr algn="l" fontAlgn="ctr"/>
                      <a:r>
                        <a:rPr lang="es-MX" sz="1400" u="none" strike="noStrike" dirty="0">
                          <a:solidFill>
                            <a:srgbClr val="C00000"/>
                          </a:solidFill>
                          <a:effectLst/>
                        </a:rPr>
                        <a:t>1111-001-00004</a:t>
                      </a:r>
                      <a:endParaRPr lang="es-MX" sz="14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400" u="none" strike="noStrike" dirty="0">
                          <a:solidFill>
                            <a:srgbClr val="C00000"/>
                          </a:solidFill>
                          <a:effectLst/>
                        </a:rPr>
                        <a:t>DIFERENCIA DEL SISTEMA.</a:t>
                      </a:r>
                      <a:endParaRPr lang="es-MX" sz="14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400" u="none" strike="noStrike" dirty="0">
                          <a:solidFill>
                            <a:srgbClr val="C00000"/>
                          </a:solidFill>
                          <a:effectLst/>
                        </a:rPr>
                        <a:t>953.26</a:t>
                      </a:r>
                      <a:endParaRPr lang="es-MX" sz="14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702537912"/>
                  </a:ext>
                </a:extLst>
              </a:tr>
              <a:tr h="324036">
                <a:tc>
                  <a:txBody>
                    <a:bodyPr/>
                    <a:lstStyle/>
                    <a:p>
                      <a:pPr algn="l" fontAlgn="ctr"/>
                      <a:r>
                        <a:rPr lang="es-MX" sz="1400" u="none" strike="noStrike" dirty="0">
                          <a:solidFill>
                            <a:srgbClr val="C00000"/>
                          </a:solidFill>
                          <a:effectLst/>
                        </a:rPr>
                        <a:t>1111-001-00005</a:t>
                      </a:r>
                      <a:endParaRPr lang="es-MX" sz="14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400" u="none" strike="noStrike" dirty="0">
                          <a:solidFill>
                            <a:srgbClr val="C00000"/>
                          </a:solidFill>
                          <a:effectLst/>
                        </a:rPr>
                        <a:t>CAJA PRESIDENCIA</a:t>
                      </a:r>
                      <a:endParaRPr lang="es-MX" sz="14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400" u="none" strike="noStrike" dirty="0">
                          <a:solidFill>
                            <a:srgbClr val="C00000"/>
                          </a:solidFill>
                          <a:effectLst/>
                        </a:rPr>
                        <a:t>5,000.00</a:t>
                      </a:r>
                      <a:endParaRPr lang="es-MX" sz="14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012946817"/>
                  </a:ext>
                </a:extLst>
              </a:tr>
              <a:tr h="324036">
                <a:tc>
                  <a:txBody>
                    <a:bodyPr/>
                    <a:lstStyle/>
                    <a:p>
                      <a:pPr algn="l" fontAlgn="ctr"/>
                      <a:r>
                        <a:rPr lang="es-MX" sz="1400" u="none" strike="noStrike" dirty="0">
                          <a:solidFill>
                            <a:srgbClr val="C00000"/>
                          </a:solidFill>
                          <a:effectLst/>
                        </a:rPr>
                        <a:t>1111-001-00013</a:t>
                      </a:r>
                      <a:endParaRPr lang="es-MX" sz="14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400" u="none" strike="noStrike" dirty="0">
                          <a:solidFill>
                            <a:srgbClr val="C00000"/>
                          </a:solidFill>
                          <a:effectLst/>
                        </a:rPr>
                        <a:t>CAJA FONDO REVOLVENTES 2016</a:t>
                      </a:r>
                      <a:endParaRPr lang="es-MX" sz="14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400" u="none" strike="noStrike" dirty="0">
                          <a:solidFill>
                            <a:srgbClr val="C00000"/>
                          </a:solidFill>
                          <a:effectLst/>
                        </a:rPr>
                        <a:t>30,000.00</a:t>
                      </a:r>
                      <a:endParaRPr lang="es-MX" sz="14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481841234"/>
                  </a:ext>
                </a:extLst>
              </a:tr>
            </a:tbl>
          </a:graphicData>
        </a:graphic>
      </p:graphicFrame>
      <p:sp>
        <p:nvSpPr>
          <p:cNvPr id="5" name="5 Rectángulo">
            <a:extLst>
              <a:ext uri="{FF2B5EF4-FFF2-40B4-BE49-F238E27FC236}">
                <a16:creationId xmlns:a16="http://schemas.microsoft.com/office/drawing/2014/main" id="{22893407-1839-495D-BA4C-1EEE5A147CD9}"/>
              </a:ext>
            </a:extLst>
          </p:cNvPr>
          <p:cNvSpPr/>
          <p:nvPr/>
        </p:nvSpPr>
        <p:spPr>
          <a:xfrm>
            <a:off x="179512" y="4077072"/>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Nota del Dictamen.</a:t>
            </a:r>
          </a:p>
        </p:txBody>
      </p:sp>
    </p:spTree>
    <p:extLst>
      <p:ext uri="{BB962C8B-B14F-4D97-AF65-F5344CB8AC3E}">
        <p14:creationId xmlns:p14="http://schemas.microsoft.com/office/powerpoint/2010/main" val="189795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fltVal val="0"/>
                                          </p:val>
                                        </p:tav>
                                        <p:tav tm="100000">
                                          <p:val>
                                            <p:strVal val="#ppt_w"/>
                                          </p:val>
                                        </p:tav>
                                      </p:tavLst>
                                    </p:anim>
                                    <p:anim calcmode="lin" valueType="num">
                                      <p:cBhvr>
                                        <p:cTn id="13" dur="1000" fill="hold"/>
                                        <p:tgtEl>
                                          <p:spTgt spid="4"/>
                                        </p:tgtEl>
                                        <p:attrNameLst>
                                          <p:attrName>ppt_h</p:attrName>
                                        </p:attrNameLst>
                                      </p:cBhvr>
                                      <p:tavLst>
                                        <p:tav tm="0">
                                          <p:val>
                                            <p:fltVal val="0"/>
                                          </p:val>
                                        </p:tav>
                                        <p:tav tm="100000">
                                          <p:val>
                                            <p:strVal val="#ppt_h"/>
                                          </p:val>
                                        </p:tav>
                                      </p:tavLst>
                                    </p:anim>
                                    <p:anim calcmode="lin" valueType="num">
                                      <p:cBhvr>
                                        <p:cTn id="14" dur="1000" fill="hold"/>
                                        <p:tgtEl>
                                          <p:spTgt spid="4"/>
                                        </p:tgtEl>
                                        <p:attrNameLst>
                                          <p:attrName>style.rotation</p:attrName>
                                        </p:attrNameLst>
                                      </p:cBhvr>
                                      <p:tavLst>
                                        <p:tav tm="0">
                                          <p:val>
                                            <p:fltVal val="90"/>
                                          </p:val>
                                        </p:tav>
                                        <p:tav tm="100000">
                                          <p:val>
                                            <p:fltVal val="0"/>
                                          </p:val>
                                        </p:tav>
                                      </p:tavLst>
                                    </p:anim>
                                    <p:animEffect transition="in" filter="fade">
                                      <p:cBhvr>
                                        <p:cTn id="15" dur="10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heel(1)">
                                      <p:cBhvr>
                                        <p:cTn id="2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022F47D1-E3A1-4836-BE29-F74F40E5A909}"/>
              </a:ext>
            </a:extLst>
          </p:cNvPr>
          <p:cNvGraphicFramePr>
            <a:graphicFrameLocks noGrp="1"/>
          </p:cNvGraphicFramePr>
          <p:nvPr>
            <p:extLst>
              <p:ext uri="{D42A27DB-BD31-4B8C-83A1-F6EECF244321}">
                <p14:modId xmlns:p14="http://schemas.microsoft.com/office/powerpoint/2010/main" val="1945778798"/>
              </p:ext>
            </p:extLst>
          </p:nvPr>
        </p:nvGraphicFramePr>
        <p:xfrm>
          <a:off x="107504" y="692696"/>
          <a:ext cx="8928992" cy="6048681"/>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90609421"/>
                    </a:ext>
                  </a:extLst>
                </a:gridCol>
                <a:gridCol w="5536518">
                  <a:extLst>
                    <a:ext uri="{9D8B030D-6E8A-4147-A177-3AD203B41FA5}">
                      <a16:colId xmlns:a16="http://schemas.microsoft.com/office/drawing/2014/main" val="2357389824"/>
                    </a:ext>
                  </a:extLst>
                </a:gridCol>
                <a:gridCol w="1669097">
                  <a:extLst>
                    <a:ext uri="{9D8B030D-6E8A-4147-A177-3AD203B41FA5}">
                      <a16:colId xmlns:a16="http://schemas.microsoft.com/office/drawing/2014/main" val="1528249885"/>
                    </a:ext>
                  </a:extLst>
                </a:gridCol>
              </a:tblGrid>
              <a:tr h="224711">
                <a:tc>
                  <a:txBody>
                    <a:bodyPr/>
                    <a:lstStyle/>
                    <a:p>
                      <a:pPr algn="l" fontAlgn="ctr"/>
                      <a:r>
                        <a:rPr lang="es-MX" sz="1300" b="1" u="none" strike="noStrike" dirty="0">
                          <a:solidFill>
                            <a:srgbClr val="00B050"/>
                          </a:solidFill>
                          <a:effectLst/>
                          <a:latin typeface="+mn-lt"/>
                        </a:rPr>
                        <a:t>1112</a:t>
                      </a:r>
                      <a:endParaRPr lang="es-MX" sz="1300" b="1" i="0" u="none" strike="noStrike" dirty="0">
                        <a:solidFill>
                          <a:srgbClr val="00B050"/>
                        </a:solidFill>
                        <a:effectLst/>
                        <a:latin typeface="+mn-lt"/>
                      </a:endParaRPr>
                    </a:p>
                  </a:txBody>
                  <a:tcPr marL="8512" marR="8512" marT="8512" marB="0" anchor="ctr"/>
                </a:tc>
                <a:tc>
                  <a:txBody>
                    <a:bodyPr/>
                    <a:lstStyle/>
                    <a:p>
                      <a:pPr algn="l" fontAlgn="ctr"/>
                      <a:r>
                        <a:rPr lang="es-MX" sz="1300" b="1" u="none" strike="noStrike" dirty="0">
                          <a:solidFill>
                            <a:srgbClr val="00B050"/>
                          </a:solidFill>
                          <a:effectLst/>
                          <a:latin typeface="+mn-lt"/>
                        </a:rPr>
                        <a:t>BANCOS / TESORERIA.</a:t>
                      </a:r>
                      <a:endParaRPr lang="es-MX" sz="1300" b="1" i="0" u="none" strike="noStrike" dirty="0">
                        <a:solidFill>
                          <a:srgbClr val="00B050"/>
                        </a:solidFill>
                        <a:effectLst/>
                        <a:latin typeface="+mn-lt"/>
                      </a:endParaRPr>
                    </a:p>
                  </a:txBody>
                  <a:tcPr marL="8512" marR="8512" marT="8512" marB="0" anchor="ctr"/>
                </a:tc>
                <a:tc>
                  <a:txBody>
                    <a:bodyPr/>
                    <a:lstStyle/>
                    <a:p>
                      <a:pPr algn="l" fontAlgn="ctr"/>
                      <a:endParaRPr lang="es-MX" sz="1300" b="1" i="0" u="none" strike="noStrike" dirty="0">
                        <a:solidFill>
                          <a:srgbClr val="00B050"/>
                        </a:solidFill>
                        <a:effectLst/>
                        <a:latin typeface="+mn-lt"/>
                      </a:endParaRPr>
                    </a:p>
                  </a:txBody>
                  <a:tcPr marL="8512" marR="8512" marT="8512" marB="0" anchor="ctr"/>
                </a:tc>
                <a:extLst>
                  <a:ext uri="{0D108BD9-81ED-4DB2-BD59-A6C34878D82A}">
                    <a16:rowId xmlns:a16="http://schemas.microsoft.com/office/drawing/2014/main" val="3246797913"/>
                  </a:ext>
                </a:extLst>
              </a:tr>
              <a:tr h="224711">
                <a:tc>
                  <a:txBody>
                    <a:bodyPr/>
                    <a:lstStyle/>
                    <a:p>
                      <a:pPr algn="l" fontAlgn="ctr"/>
                      <a:r>
                        <a:rPr lang="es-MX" sz="1300" b="1" u="none" strike="noStrike" dirty="0">
                          <a:solidFill>
                            <a:srgbClr val="00B050"/>
                          </a:solidFill>
                          <a:effectLst/>
                          <a:latin typeface="+mn-lt"/>
                        </a:rPr>
                        <a:t>1112-001</a:t>
                      </a:r>
                      <a:endParaRPr lang="es-MX" sz="1300" b="1" i="0" u="none" strike="noStrike" dirty="0">
                        <a:solidFill>
                          <a:srgbClr val="00B050"/>
                        </a:solidFill>
                        <a:effectLst/>
                        <a:latin typeface="+mn-lt"/>
                      </a:endParaRPr>
                    </a:p>
                  </a:txBody>
                  <a:tcPr marL="8512" marR="8512" marT="8512" marB="0" anchor="ctr"/>
                </a:tc>
                <a:tc>
                  <a:txBody>
                    <a:bodyPr/>
                    <a:lstStyle/>
                    <a:p>
                      <a:pPr algn="l" fontAlgn="ctr"/>
                      <a:r>
                        <a:rPr lang="es-MX" sz="1300" b="1" u="none" strike="noStrike" dirty="0">
                          <a:solidFill>
                            <a:srgbClr val="00B050"/>
                          </a:solidFill>
                          <a:effectLst/>
                          <a:latin typeface="+mn-lt"/>
                        </a:rPr>
                        <a:t>BANCOMER</a:t>
                      </a:r>
                      <a:endParaRPr lang="es-MX" sz="1300" b="1" i="0" u="none" strike="noStrike" dirty="0">
                        <a:solidFill>
                          <a:srgbClr val="00B050"/>
                        </a:solidFill>
                        <a:effectLst/>
                        <a:latin typeface="+mn-lt"/>
                      </a:endParaRPr>
                    </a:p>
                  </a:txBody>
                  <a:tcPr marL="8512" marR="8512" marT="8512" marB="0" anchor="ctr"/>
                </a:tc>
                <a:tc>
                  <a:txBody>
                    <a:bodyPr/>
                    <a:lstStyle/>
                    <a:p>
                      <a:pPr algn="l" fontAlgn="ctr"/>
                      <a:endParaRPr lang="es-MX" sz="1300" b="1" i="0" u="none" strike="noStrike" dirty="0">
                        <a:solidFill>
                          <a:srgbClr val="00B050"/>
                        </a:solidFill>
                        <a:effectLst/>
                        <a:latin typeface="+mn-lt"/>
                      </a:endParaRPr>
                    </a:p>
                  </a:txBody>
                  <a:tcPr marL="8512" marR="8512" marT="8512" marB="0" anchor="ctr"/>
                </a:tc>
                <a:extLst>
                  <a:ext uri="{0D108BD9-81ED-4DB2-BD59-A6C34878D82A}">
                    <a16:rowId xmlns:a16="http://schemas.microsoft.com/office/drawing/2014/main" val="1737103549"/>
                  </a:ext>
                </a:extLst>
              </a:tr>
              <a:tr h="224711">
                <a:tc>
                  <a:txBody>
                    <a:bodyPr/>
                    <a:lstStyle/>
                    <a:p>
                      <a:pPr algn="l" fontAlgn="ctr"/>
                      <a:r>
                        <a:rPr lang="es-MX" sz="1300" u="none" strike="noStrike" dirty="0">
                          <a:solidFill>
                            <a:srgbClr val="C00000"/>
                          </a:solidFill>
                          <a:effectLst/>
                          <a:latin typeface="+mn-lt"/>
                        </a:rPr>
                        <a:t>1112-001-00001</a:t>
                      </a:r>
                      <a:endParaRPr lang="es-MX" sz="1300" b="0" i="0" u="none" strike="noStrike" dirty="0">
                        <a:solidFill>
                          <a:srgbClr val="C00000"/>
                        </a:solidFill>
                        <a:effectLst/>
                        <a:latin typeface="+mn-lt"/>
                      </a:endParaRPr>
                    </a:p>
                  </a:txBody>
                  <a:tcPr marL="8512" marR="8512" marT="8512" marB="0" anchor="ctr"/>
                </a:tc>
                <a:tc>
                  <a:txBody>
                    <a:bodyPr/>
                    <a:lstStyle/>
                    <a:p>
                      <a:pPr algn="l" fontAlgn="ctr"/>
                      <a:r>
                        <a:rPr lang="es-MX" sz="1300" u="none" strike="noStrike" dirty="0">
                          <a:solidFill>
                            <a:srgbClr val="C00000"/>
                          </a:solidFill>
                          <a:effectLst/>
                          <a:latin typeface="+mn-lt"/>
                        </a:rPr>
                        <a:t>CTA .0146104096 F.G.</a:t>
                      </a:r>
                      <a:endParaRPr lang="es-MX" sz="1300" b="0" i="0" u="none" strike="noStrike" dirty="0">
                        <a:solidFill>
                          <a:srgbClr val="C00000"/>
                        </a:solidFill>
                        <a:effectLst/>
                        <a:latin typeface="+mn-lt"/>
                      </a:endParaRPr>
                    </a:p>
                  </a:txBody>
                  <a:tcPr marL="8512" marR="8512" marT="8512" marB="0" anchor="ctr"/>
                </a:tc>
                <a:tc>
                  <a:txBody>
                    <a:bodyPr/>
                    <a:lstStyle/>
                    <a:p>
                      <a:pPr algn="r" fontAlgn="ctr"/>
                      <a:r>
                        <a:rPr lang="es-MX" sz="1300" u="none" strike="noStrike" dirty="0">
                          <a:solidFill>
                            <a:srgbClr val="C00000"/>
                          </a:solidFill>
                          <a:effectLst/>
                          <a:latin typeface="+mn-lt"/>
                        </a:rPr>
                        <a:t>-50,000.00</a:t>
                      </a:r>
                      <a:endParaRPr lang="es-MX" sz="1300" b="0" i="0" u="none" strike="noStrike" dirty="0">
                        <a:solidFill>
                          <a:srgbClr val="C00000"/>
                        </a:solidFill>
                        <a:effectLst/>
                        <a:latin typeface="+mn-lt"/>
                      </a:endParaRPr>
                    </a:p>
                  </a:txBody>
                  <a:tcPr marL="8512" marR="8512" marT="8512" marB="0" anchor="ctr"/>
                </a:tc>
                <a:extLst>
                  <a:ext uri="{0D108BD9-81ED-4DB2-BD59-A6C34878D82A}">
                    <a16:rowId xmlns:a16="http://schemas.microsoft.com/office/drawing/2014/main" val="1117445057"/>
                  </a:ext>
                </a:extLst>
              </a:tr>
              <a:tr h="224711">
                <a:tc>
                  <a:txBody>
                    <a:bodyPr/>
                    <a:lstStyle/>
                    <a:p>
                      <a:pPr algn="l" fontAlgn="ctr"/>
                      <a:r>
                        <a:rPr lang="es-MX" sz="1300" u="none" strike="noStrike" dirty="0">
                          <a:solidFill>
                            <a:srgbClr val="C00000"/>
                          </a:solidFill>
                          <a:effectLst/>
                          <a:latin typeface="+mn-lt"/>
                        </a:rPr>
                        <a:t>1112-001-00002</a:t>
                      </a:r>
                      <a:endParaRPr lang="es-MX" sz="1300" b="0" i="0" u="none" strike="noStrike" dirty="0">
                        <a:solidFill>
                          <a:srgbClr val="C00000"/>
                        </a:solidFill>
                        <a:effectLst/>
                        <a:latin typeface="+mn-lt"/>
                      </a:endParaRPr>
                    </a:p>
                  </a:txBody>
                  <a:tcPr marL="8512" marR="8512" marT="8512" marB="0" anchor="ctr"/>
                </a:tc>
                <a:tc>
                  <a:txBody>
                    <a:bodyPr/>
                    <a:lstStyle/>
                    <a:p>
                      <a:pPr algn="l" fontAlgn="ctr"/>
                      <a:r>
                        <a:rPr lang="es-MX" sz="1300" u="none" strike="noStrike" dirty="0">
                          <a:solidFill>
                            <a:srgbClr val="C00000"/>
                          </a:solidFill>
                          <a:effectLst/>
                          <a:latin typeface="+mn-lt"/>
                        </a:rPr>
                        <a:t>CTA. 0164058615 DIF</a:t>
                      </a:r>
                      <a:endParaRPr lang="es-MX" sz="1300" b="0" i="0" u="none" strike="noStrike" dirty="0">
                        <a:solidFill>
                          <a:srgbClr val="C00000"/>
                        </a:solidFill>
                        <a:effectLst/>
                        <a:latin typeface="+mn-lt"/>
                      </a:endParaRPr>
                    </a:p>
                  </a:txBody>
                  <a:tcPr marL="8512" marR="8512" marT="8512" marB="0" anchor="ctr"/>
                </a:tc>
                <a:tc>
                  <a:txBody>
                    <a:bodyPr/>
                    <a:lstStyle/>
                    <a:p>
                      <a:pPr algn="r" fontAlgn="ctr"/>
                      <a:r>
                        <a:rPr lang="es-MX" sz="1300" u="none" strike="noStrike" dirty="0">
                          <a:solidFill>
                            <a:srgbClr val="C00000"/>
                          </a:solidFill>
                          <a:effectLst/>
                          <a:latin typeface="+mn-lt"/>
                        </a:rPr>
                        <a:t>42,540.69</a:t>
                      </a:r>
                      <a:endParaRPr lang="es-MX" sz="1300" b="0" i="0" u="none" strike="noStrike" dirty="0">
                        <a:solidFill>
                          <a:srgbClr val="C00000"/>
                        </a:solidFill>
                        <a:effectLst/>
                        <a:latin typeface="+mn-lt"/>
                      </a:endParaRPr>
                    </a:p>
                  </a:txBody>
                  <a:tcPr marL="8512" marR="8512" marT="8512" marB="0" anchor="ctr"/>
                </a:tc>
                <a:extLst>
                  <a:ext uri="{0D108BD9-81ED-4DB2-BD59-A6C34878D82A}">
                    <a16:rowId xmlns:a16="http://schemas.microsoft.com/office/drawing/2014/main" val="3369216342"/>
                  </a:ext>
                </a:extLst>
              </a:tr>
              <a:tr h="224711">
                <a:tc>
                  <a:txBody>
                    <a:bodyPr/>
                    <a:lstStyle/>
                    <a:p>
                      <a:pPr algn="l" fontAlgn="ctr"/>
                      <a:r>
                        <a:rPr lang="es-MX" sz="1300" u="none" strike="noStrike" dirty="0">
                          <a:solidFill>
                            <a:srgbClr val="C00000"/>
                          </a:solidFill>
                          <a:effectLst/>
                          <a:latin typeface="+mn-lt"/>
                        </a:rPr>
                        <a:t>1112-001-00003</a:t>
                      </a:r>
                      <a:endParaRPr lang="es-MX" sz="1300" b="0" i="0" u="none" strike="noStrike" dirty="0">
                        <a:solidFill>
                          <a:srgbClr val="C00000"/>
                        </a:solidFill>
                        <a:effectLst/>
                        <a:latin typeface="+mn-lt"/>
                      </a:endParaRPr>
                    </a:p>
                  </a:txBody>
                  <a:tcPr marL="8512" marR="8512" marT="8512" marB="0" anchor="ctr"/>
                </a:tc>
                <a:tc>
                  <a:txBody>
                    <a:bodyPr/>
                    <a:lstStyle/>
                    <a:p>
                      <a:pPr algn="l" fontAlgn="ctr"/>
                      <a:r>
                        <a:rPr lang="es-MX" sz="1300" u="none" strike="noStrike" dirty="0">
                          <a:solidFill>
                            <a:srgbClr val="C00000"/>
                          </a:solidFill>
                          <a:effectLst/>
                          <a:latin typeface="+mn-lt"/>
                        </a:rPr>
                        <a:t>CTA. 0158594910 R.P.</a:t>
                      </a:r>
                      <a:endParaRPr lang="es-MX" sz="1300" b="0" i="0" u="none" strike="noStrike" dirty="0">
                        <a:solidFill>
                          <a:srgbClr val="C00000"/>
                        </a:solidFill>
                        <a:effectLst/>
                        <a:latin typeface="+mn-lt"/>
                      </a:endParaRPr>
                    </a:p>
                  </a:txBody>
                  <a:tcPr marL="8512" marR="8512" marT="8512" marB="0" anchor="ctr"/>
                </a:tc>
                <a:tc>
                  <a:txBody>
                    <a:bodyPr/>
                    <a:lstStyle/>
                    <a:p>
                      <a:pPr algn="r" fontAlgn="ctr"/>
                      <a:r>
                        <a:rPr lang="es-MX" sz="1300" u="none" strike="noStrike" dirty="0">
                          <a:solidFill>
                            <a:srgbClr val="C00000"/>
                          </a:solidFill>
                          <a:effectLst/>
                          <a:latin typeface="+mn-lt"/>
                        </a:rPr>
                        <a:t>755,303.54</a:t>
                      </a:r>
                      <a:endParaRPr lang="es-MX" sz="1300" b="0" i="0" u="none" strike="noStrike" dirty="0">
                        <a:solidFill>
                          <a:srgbClr val="C00000"/>
                        </a:solidFill>
                        <a:effectLst/>
                        <a:latin typeface="+mn-lt"/>
                      </a:endParaRPr>
                    </a:p>
                  </a:txBody>
                  <a:tcPr marL="8512" marR="8512" marT="8512" marB="0" anchor="ctr"/>
                </a:tc>
                <a:extLst>
                  <a:ext uri="{0D108BD9-81ED-4DB2-BD59-A6C34878D82A}">
                    <a16:rowId xmlns:a16="http://schemas.microsoft.com/office/drawing/2014/main" val="3600554054"/>
                  </a:ext>
                </a:extLst>
              </a:tr>
              <a:tr h="224711">
                <a:tc>
                  <a:txBody>
                    <a:bodyPr/>
                    <a:lstStyle/>
                    <a:p>
                      <a:pPr algn="l" fontAlgn="ctr"/>
                      <a:r>
                        <a:rPr lang="es-MX" sz="1300" u="none" strike="noStrike" dirty="0">
                          <a:solidFill>
                            <a:srgbClr val="C00000"/>
                          </a:solidFill>
                          <a:effectLst/>
                          <a:latin typeface="+mn-lt"/>
                        </a:rPr>
                        <a:t>1112-001-00004</a:t>
                      </a:r>
                      <a:endParaRPr lang="es-MX" sz="1300" b="0" i="0" u="none" strike="noStrike" dirty="0">
                        <a:solidFill>
                          <a:srgbClr val="C00000"/>
                        </a:solidFill>
                        <a:effectLst/>
                        <a:latin typeface="+mn-lt"/>
                      </a:endParaRPr>
                    </a:p>
                  </a:txBody>
                  <a:tcPr marL="8512" marR="8512" marT="8512" marB="0" anchor="ctr"/>
                </a:tc>
                <a:tc>
                  <a:txBody>
                    <a:bodyPr/>
                    <a:lstStyle/>
                    <a:p>
                      <a:pPr algn="l" fontAlgn="ctr"/>
                      <a:r>
                        <a:rPr lang="es-MX" sz="1300" u="none" strike="noStrike" dirty="0">
                          <a:solidFill>
                            <a:srgbClr val="C00000"/>
                          </a:solidFill>
                          <a:effectLst/>
                          <a:latin typeface="+mn-lt"/>
                        </a:rPr>
                        <a:t>CTA. 5-6</a:t>
                      </a:r>
                      <a:endParaRPr lang="es-MX" sz="1300" b="0" i="0" u="none" strike="noStrike" dirty="0">
                        <a:solidFill>
                          <a:srgbClr val="C00000"/>
                        </a:solidFill>
                        <a:effectLst/>
                        <a:latin typeface="+mn-lt"/>
                      </a:endParaRPr>
                    </a:p>
                  </a:txBody>
                  <a:tcPr marL="8512" marR="8512" marT="8512" marB="0" anchor="ctr"/>
                </a:tc>
                <a:tc>
                  <a:txBody>
                    <a:bodyPr/>
                    <a:lstStyle/>
                    <a:p>
                      <a:pPr algn="r" fontAlgn="ctr"/>
                      <a:r>
                        <a:rPr lang="es-MX" sz="1300" u="none" strike="noStrike" dirty="0">
                          <a:solidFill>
                            <a:srgbClr val="C00000"/>
                          </a:solidFill>
                          <a:effectLst/>
                          <a:latin typeface="+mn-lt"/>
                        </a:rPr>
                        <a:t>43,513.23</a:t>
                      </a:r>
                      <a:endParaRPr lang="es-MX" sz="1300" b="0" i="0" u="none" strike="noStrike" dirty="0">
                        <a:solidFill>
                          <a:srgbClr val="C00000"/>
                        </a:solidFill>
                        <a:effectLst/>
                        <a:latin typeface="+mn-lt"/>
                      </a:endParaRPr>
                    </a:p>
                  </a:txBody>
                  <a:tcPr marL="8512" marR="8512" marT="8512" marB="0" anchor="ctr"/>
                </a:tc>
                <a:extLst>
                  <a:ext uri="{0D108BD9-81ED-4DB2-BD59-A6C34878D82A}">
                    <a16:rowId xmlns:a16="http://schemas.microsoft.com/office/drawing/2014/main" val="1359902446"/>
                  </a:ext>
                </a:extLst>
              </a:tr>
              <a:tr h="224711">
                <a:tc>
                  <a:txBody>
                    <a:bodyPr/>
                    <a:lstStyle/>
                    <a:p>
                      <a:pPr algn="l" fontAlgn="ctr"/>
                      <a:r>
                        <a:rPr lang="es-MX" sz="1300" u="none" strike="noStrike" dirty="0">
                          <a:solidFill>
                            <a:srgbClr val="C00000"/>
                          </a:solidFill>
                          <a:effectLst/>
                          <a:latin typeface="+mn-lt"/>
                        </a:rPr>
                        <a:t>1112-001-00019</a:t>
                      </a:r>
                      <a:endParaRPr lang="es-MX" sz="1300" b="0" i="0" u="none" strike="noStrike" dirty="0">
                        <a:solidFill>
                          <a:srgbClr val="C00000"/>
                        </a:solidFill>
                        <a:effectLst/>
                        <a:latin typeface="+mn-lt"/>
                      </a:endParaRPr>
                    </a:p>
                  </a:txBody>
                  <a:tcPr marL="8512" marR="8512" marT="8512" marB="0" anchor="ctr"/>
                </a:tc>
                <a:tc>
                  <a:txBody>
                    <a:bodyPr/>
                    <a:lstStyle/>
                    <a:p>
                      <a:pPr algn="l" fontAlgn="ctr"/>
                      <a:r>
                        <a:rPr lang="es-MX" sz="1300" u="none" strike="noStrike">
                          <a:solidFill>
                            <a:srgbClr val="C00000"/>
                          </a:solidFill>
                          <a:effectLst/>
                          <a:latin typeface="+mn-lt"/>
                        </a:rPr>
                        <a:t>CTA. 0194157591 UNIDAD DEPORTIVA</a:t>
                      </a:r>
                      <a:endParaRPr lang="es-MX" sz="1300" b="0" i="0" u="none" strike="noStrike">
                        <a:solidFill>
                          <a:srgbClr val="C00000"/>
                        </a:solidFill>
                        <a:effectLst/>
                        <a:latin typeface="+mn-lt"/>
                      </a:endParaRPr>
                    </a:p>
                  </a:txBody>
                  <a:tcPr marL="8512" marR="8512" marT="8512" marB="0" anchor="ctr"/>
                </a:tc>
                <a:tc>
                  <a:txBody>
                    <a:bodyPr/>
                    <a:lstStyle/>
                    <a:p>
                      <a:pPr algn="r" fontAlgn="ctr"/>
                      <a:r>
                        <a:rPr lang="es-MX" sz="1300" u="none" strike="noStrike" dirty="0">
                          <a:solidFill>
                            <a:srgbClr val="C00000"/>
                          </a:solidFill>
                          <a:effectLst/>
                          <a:latin typeface="+mn-lt"/>
                        </a:rPr>
                        <a:t>789123.36</a:t>
                      </a:r>
                      <a:endParaRPr lang="es-MX" sz="1300" b="0" i="0" u="none" strike="noStrike" dirty="0">
                        <a:solidFill>
                          <a:srgbClr val="C00000"/>
                        </a:solidFill>
                        <a:effectLst/>
                        <a:latin typeface="+mn-lt"/>
                      </a:endParaRPr>
                    </a:p>
                  </a:txBody>
                  <a:tcPr marL="8512" marR="8512" marT="8512" marB="0" anchor="ctr"/>
                </a:tc>
                <a:extLst>
                  <a:ext uri="{0D108BD9-81ED-4DB2-BD59-A6C34878D82A}">
                    <a16:rowId xmlns:a16="http://schemas.microsoft.com/office/drawing/2014/main" val="3696007900"/>
                  </a:ext>
                </a:extLst>
              </a:tr>
              <a:tr h="224711">
                <a:tc>
                  <a:txBody>
                    <a:bodyPr/>
                    <a:lstStyle/>
                    <a:p>
                      <a:pPr algn="l" fontAlgn="ctr"/>
                      <a:r>
                        <a:rPr lang="es-MX" sz="1300" u="none" strike="noStrike" dirty="0">
                          <a:solidFill>
                            <a:srgbClr val="C00000"/>
                          </a:solidFill>
                          <a:effectLst/>
                          <a:latin typeface="+mn-lt"/>
                        </a:rPr>
                        <a:t>1112-001-00020</a:t>
                      </a:r>
                      <a:endParaRPr lang="es-MX" sz="1300" b="0" i="0" u="none" strike="noStrike" dirty="0">
                        <a:solidFill>
                          <a:srgbClr val="C00000"/>
                        </a:solidFill>
                        <a:effectLst/>
                        <a:latin typeface="+mn-lt"/>
                      </a:endParaRPr>
                    </a:p>
                  </a:txBody>
                  <a:tcPr marL="8512" marR="8512" marT="8512" marB="0" anchor="ctr"/>
                </a:tc>
                <a:tc>
                  <a:txBody>
                    <a:bodyPr/>
                    <a:lstStyle/>
                    <a:p>
                      <a:pPr algn="l" fontAlgn="ctr"/>
                      <a:r>
                        <a:rPr lang="es-MX" sz="1300" u="none" strike="noStrike" dirty="0">
                          <a:solidFill>
                            <a:srgbClr val="C00000"/>
                          </a:solidFill>
                          <a:effectLst/>
                          <a:latin typeface="+mn-lt"/>
                        </a:rPr>
                        <a:t>CTA. 0193081214  AUDITORIO</a:t>
                      </a:r>
                      <a:endParaRPr lang="es-MX" sz="1300" b="0" i="0" u="none" strike="noStrike" dirty="0">
                        <a:solidFill>
                          <a:srgbClr val="C00000"/>
                        </a:solidFill>
                        <a:effectLst/>
                        <a:latin typeface="+mn-lt"/>
                      </a:endParaRPr>
                    </a:p>
                  </a:txBody>
                  <a:tcPr marL="8512" marR="8512" marT="8512" marB="0" anchor="ctr"/>
                </a:tc>
                <a:tc>
                  <a:txBody>
                    <a:bodyPr/>
                    <a:lstStyle/>
                    <a:p>
                      <a:pPr algn="r" fontAlgn="ctr"/>
                      <a:r>
                        <a:rPr lang="es-MX" sz="1300" u="none" strike="noStrike" dirty="0">
                          <a:solidFill>
                            <a:srgbClr val="C00000"/>
                          </a:solidFill>
                          <a:effectLst/>
                          <a:latin typeface="+mn-lt"/>
                        </a:rPr>
                        <a:t>125,716.40</a:t>
                      </a:r>
                      <a:endParaRPr lang="es-MX" sz="1300" b="0" i="0" u="none" strike="noStrike" dirty="0">
                        <a:solidFill>
                          <a:srgbClr val="C00000"/>
                        </a:solidFill>
                        <a:effectLst/>
                        <a:latin typeface="+mn-lt"/>
                      </a:endParaRPr>
                    </a:p>
                  </a:txBody>
                  <a:tcPr marL="8512" marR="8512" marT="8512" marB="0" anchor="ctr"/>
                </a:tc>
                <a:extLst>
                  <a:ext uri="{0D108BD9-81ED-4DB2-BD59-A6C34878D82A}">
                    <a16:rowId xmlns:a16="http://schemas.microsoft.com/office/drawing/2014/main" val="422067314"/>
                  </a:ext>
                </a:extLst>
              </a:tr>
              <a:tr h="224711">
                <a:tc>
                  <a:txBody>
                    <a:bodyPr/>
                    <a:lstStyle/>
                    <a:p>
                      <a:pPr algn="l" fontAlgn="ctr"/>
                      <a:r>
                        <a:rPr lang="es-MX" sz="1300" u="none" strike="noStrike" dirty="0">
                          <a:solidFill>
                            <a:srgbClr val="C00000"/>
                          </a:solidFill>
                          <a:effectLst/>
                          <a:latin typeface="+mn-lt"/>
                        </a:rPr>
                        <a:t>1112-001-00023</a:t>
                      </a:r>
                      <a:endParaRPr lang="es-MX" sz="1300" b="0" i="0" u="none" strike="noStrike" dirty="0">
                        <a:solidFill>
                          <a:srgbClr val="C00000"/>
                        </a:solidFill>
                        <a:effectLst/>
                        <a:latin typeface="+mn-lt"/>
                      </a:endParaRPr>
                    </a:p>
                  </a:txBody>
                  <a:tcPr marL="8512" marR="8512" marT="8512" marB="0" anchor="ctr"/>
                </a:tc>
                <a:tc>
                  <a:txBody>
                    <a:bodyPr/>
                    <a:lstStyle/>
                    <a:p>
                      <a:pPr algn="l" fontAlgn="ctr"/>
                      <a:r>
                        <a:rPr lang="es-MX" sz="1300" u="none" strike="noStrike" dirty="0">
                          <a:solidFill>
                            <a:srgbClr val="C00000"/>
                          </a:solidFill>
                          <a:effectLst/>
                          <a:latin typeface="+mn-lt"/>
                        </a:rPr>
                        <a:t>CTA. 0194534514  HIDRAULICO</a:t>
                      </a:r>
                      <a:endParaRPr lang="es-MX" sz="1300" b="0" i="0" u="none" strike="noStrike" dirty="0">
                        <a:solidFill>
                          <a:srgbClr val="C00000"/>
                        </a:solidFill>
                        <a:effectLst/>
                        <a:latin typeface="+mn-lt"/>
                      </a:endParaRPr>
                    </a:p>
                  </a:txBody>
                  <a:tcPr marL="8512" marR="8512" marT="8512" marB="0" anchor="ctr"/>
                </a:tc>
                <a:tc>
                  <a:txBody>
                    <a:bodyPr/>
                    <a:lstStyle/>
                    <a:p>
                      <a:pPr algn="r" fontAlgn="ctr"/>
                      <a:r>
                        <a:rPr lang="es-MX" sz="1300" u="none" strike="noStrike" dirty="0">
                          <a:solidFill>
                            <a:srgbClr val="C00000"/>
                          </a:solidFill>
                          <a:effectLst/>
                          <a:latin typeface="+mn-lt"/>
                        </a:rPr>
                        <a:t>6,998.53</a:t>
                      </a:r>
                      <a:endParaRPr lang="es-MX" sz="1300" b="0" i="0" u="none" strike="noStrike" dirty="0">
                        <a:solidFill>
                          <a:srgbClr val="C00000"/>
                        </a:solidFill>
                        <a:effectLst/>
                        <a:latin typeface="+mn-lt"/>
                      </a:endParaRPr>
                    </a:p>
                  </a:txBody>
                  <a:tcPr marL="8512" marR="8512" marT="8512" marB="0" anchor="ctr"/>
                </a:tc>
                <a:extLst>
                  <a:ext uri="{0D108BD9-81ED-4DB2-BD59-A6C34878D82A}">
                    <a16:rowId xmlns:a16="http://schemas.microsoft.com/office/drawing/2014/main" val="1964604864"/>
                  </a:ext>
                </a:extLst>
              </a:tr>
              <a:tr h="224711">
                <a:tc>
                  <a:txBody>
                    <a:bodyPr/>
                    <a:lstStyle/>
                    <a:p>
                      <a:pPr algn="l" fontAlgn="ctr"/>
                      <a:r>
                        <a:rPr lang="es-MX" sz="1300" u="none" strike="noStrike" dirty="0">
                          <a:solidFill>
                            <a:srgbClr val="C00000"/>
                          </a:solidFill>
                          <a:effectLst/>
                          <a:latin typeface="+mn-lt"/>
                        </a:rPr>
                        <a:t>1112-001-00026</a:t>
                      </a:r>
                      <a:endParaRPr lang="es-MX" sz="1300" b="0" i="0" u="none" strike="noStrike" dirty="0">
                        <a:solidFill>
                          <a:srgbClr val="C00000"/>
                        </a:solidFill>
                        <a:effectLst/>
                        <a:latin typeface="+mn-lt"/>
                      </a:endParaRPr>
                    </a:p>
                  </a:txBody>
                  <a:tcPr marL="8512" marR="8512" marT="8512" marB="0" anchor="ctr"/>
                </a:tc>
                <a:tc>
                  <a:txBody>
                    <a:bodyPr/>
                    <a:lstStyle/>
                    <a:p>
                      <a:pPr algn="l" fontAlgn="ctr"/>
                      <a:r>
                        <a:rPr lang="es-MX" sz="1300" u="none" strike="noStrike" dirty="0">
                          <a:solidFill>
                            <a:srgbClr val="C00000"/>
                          </a:solidFill>
                          <a:effectLst/>
                          <a:latin typeface="+mn-lt"/>
                        </a:rPr>
                        <a:t>CTA. 0194848055  FONDO GENERAL</a:t>
                      </a:r>
                      <a:endParaRPr lang="es-MX" sz="1300" b="0" i="0" u="none" strike="noStrike" dirty="0">
                        <a:solidFill>
                          <a:srgbClr val="C00000"/>
                        </a:solidFill>
                        <a:effectLst/>
                        <a:latin typeface="+mn-lt"/>
                      </a:endParaRPr>
                    </a:p>
                  </a:txBody>
                  <a:tcPr marL="8512" marR="8512" marT="8512" marB="0" anchor="ctr"/>
                </a:tc>
                <a:tc>
                  <a:txBody>
                    <a:bodyPr/>
                    <a:lstStyle/>
                    <a:p>
                      <a:pPr algn="r" fontAlgn="ctr"/>
                      <a:r>
                        <a:rPr lang="es-MX" sz="1300" u="none" strike="noStrike" dirty="0">
                          <a:solidFill>
                            <a:srgbClr val="C00000"/>
                          </a:solidFill>
                          <a:effectLst/>
                          <a:latin typeface="+mn-lt"/>
                        </a:rPr>
                        <a:t>97,824.46</a:t>
                      </a:r>
                      <a:endParaRPr lang="es-MX" sz="1300" b="0" i="0" u="none" strike="noStrike" dirty="0">
                        <a:solidFill>
                          <a:srgbClr val="C00000"/>
                        </a:solidFill>
                        <a:effectLst/>
                        <a:latin typeface="+mn-lt"/>
                      </a:endParaRPr>
                    </a:p>
                  </a:txBody>
                  <a:tcPr marL="8512" marR="8512" marT="8512" marB="0" anchor="ctr"/>
                </a:tc>
                <a:extLst>
                  <a:ext uri="{0D108BD9-81ED-4DB2-BD59-A6C34878D82A}">
                    <a16:rowId xmlns:a16="http://schemas.microsoft.com/office/drawing/2014/main" val="2072427881"/>
                  </a:ext>
                </a:extLst>
              </a:tr>
              <a:tr h="224711">
                <a:tc>
                  <a:txBody>
                    <a:bodyPr/>
                    <a:lstStyle/>
                    <a:p>
                      <a:pPr algn="l" fontAlgn="ctr"/>
                      <a:r>
                        <a:rPr lang="es-MX" sz="1300" u="none" strike="noStrike">
                          <a:solidFill>
                            <a:srgbClr val="C00000"/>
                          </a:solidFill>
                          <a:effectLst/>
                          <a:latin typeface="+mn-lt"/>
                        </a:rPr>
                        <a:t>1112-001-00029</a:t>
                      </a:r>
                      <a:endParaRPr lang="es-MX" sz="1300" b="0" i="0" u="none" strike="noStrike">
                        <a:solidFill>
                          <a:srgbClr val="C00000"/>
                        </a:solidFill>
                        <a:effectLst/>
                        <a:latin typeface="+mn-lt"/>
                      </a:endParaRPr>
                    </a:p>
                  </a:txBody>
                  <a:tcPr marL="8512" marR="8512" marT="8512" marB="0" anchor="ctr"/>
                </a:tc>
                <a:tc>
                  <a:txBody>
                    <a:bodyPr/>
                    <a:lstStyle/>
                    <a:p>
                      <a:pPr algn="l" fontAlgn="ctr"/>
                      <a:r>
                        <a:rPr lang="es-MX" sz="1300" u="none" strike="noStrike" dirty="0">
                          <a:solidFill>
                            <a:srgbClr val="C00000"/>
                          </a:solidFill>
                          <a:effectLst/>
                          <a:latin typeface="+mn-lt"/>
                        </a:rPr>
                        <a:t>CTA. 0195014913   LUMINARIAS</a:t>
                      </a:r>
                      <a:endParaRPr lang="es-MX" sz="1300" b="0" i="0" u="none" strike="noStrike" dirty="0">
                        <a:solidFill>
                          <a:srgbClr val="C00000"/>
                        </a:solidFill>
                        <a:effectLst/>
                        <a:latin typeface="+mn-lt"/>
                      </a:endParaRPr>
                    </a:p>
                  </a:txBody>
                  <a:tcPr marL="8512" marR="8512" marT="8512" marB="0" anchor="ctr"/>
                </a:tc>
                <a:tc>
                  <a:txBody>
                    <a:bodyPr/>
                    <a:lstStyle/>
                    <a:p>
                      <a:pPr algn="r" fontAlgn="ctr"/>
                      <a:r>
                        <a:rPr lang="es-MX" sz="1300" u="none" strike="noStrike" dirty="0">
                          <a:solidFill>
                            <a:srgbClr val="C00000"/>
                          </a:solidFill>
                          <a:effectLst/>
                          <a:latin typeface="+mn-lt"/>
                        </a:rPr>
                        <a:t>781.81</a:t>
                      </a:r>
                      <a:endParaRPr lang="es-MX" sz="1300" b="0" i="0" u="none" strike="noStrike" dirty="0">
                        <a:solidFill>
                          <a:srgbClr val="C00000"/>
                        </a:solidFill>
                        <a:effectLst/>
                        <a:latin typeface="+mn-lt"/>
                      </a:endParaRPr>
                    </a:p>
                  </a:txBody>
                  <a:tcPr marL="8512" marR="8512" marT="8512" marB="0" anchor="ctr"/>
                </a:tc>
                <a:extLst>
                  <a:ext uri="{0D108BD9-81ED-4DB2-BD59-A6C34878D82A}">
                    <a16:rowId xmlns:a16="http://schemas.microsoft.com/office/drawing/2014/main" val="3529607575"/>
                  </a:ext>
                </a:extLst>
              </a:tr>
              <a:tr h="224711">
                <a:tc>
                  <a:txBody>
                    <a:bodyPr/>
                    <a:lstStyle/>
                    <a:p>
                      <a:pPr algn="l" fontAlgn="ctr"/>
                      <a:r>
                        <a:rPr lang="es-MX" sz="1300" u="none" strike="noStrike">
                          <a:solidFill>
                            <a:srgbClr val="C00000"/>
                          </a:solidFill>
                          <a:effectLst/>
                          <a:latin typeface="+mn-lt"/>
                        </a:rPr>
                        <a:t>1112-001-00034</a:t>
                      </a:r>
                      <a:endParaRPr lang="es-MX" sz="1300" b="0" i="0" u="none" strike="noStrike">
                        <a:solidFill>
                          <a:srgbClr val="C00000"/>
                        </a:solidFill>
                        <a:effectLst/>
                        <a:latin typeface="+mn-lt"/>
                      </a:endParaRPr>
                    </a:p>
                  </a:txBody>
                  <a:tcPr marL="8512" marR="8512" marT="8512" marB="0" anchor="ctr"/>
                </a:tc>
                <a:tc>
                  <a:txBody>
                    <a:bodyPr/>
                    <a:lstStyle/>
                    <a:p>
                      <a:pPr algn="l" fontAlgn="ctr"/>
                      <a:r>
                        <a:rPr lang="es-MX" sz="1300" u="none" strike="noStrike" dirty="0">
                          <a:solidFill>
                            <a:srgbClr val="C00000"/>
                          </a:solidFill>
                          <a:effectLst/>
                          <a:latin typeface="+mn-lt"/>
                        </a:rPr>
                        <a:t>CTA. 0196675581 CONTINGENCIAS 2014</a:t>
                      </a:r>
                      <a:endParaRPr lang="es-MX" sz="1300" b="0" i="0" u="none" strike="noStrike" dirty="0">
                        <a:solidFill>
                          <a:srgbClr val="C00000"/>
                        </a:solidFill>
                        <a:effectLst/>
                        <a:latin typeface="+mn-lt"/>
                      </a:endParaRPr>
                    </a:p>
                  </a:txBody>
                  <a:tcPr marL="8512" marR="8512" marT="8512" marB="0" anchor="ctr"/>
                </a:tc>
                <a:tc>
                  <a:txBody>
                    <a:bodyPr/>
                    <a:lstStyle/>
                    <a:p>
                      <a:pPr algn="r" fontAlgn="ctr"/>
                      <a:r>
                        <a:rPr lang="es-MX" sz="1300" u="none" strike="noStrike" dirty="0">
                          <a:solidFill>
                            <a:srgbClr val="C00000"/>
                          </a:solidFill>
                          <a:effectLst/>
                          <a:latin typeface="+mn-lt"/>
                        </a:rPr>
                        <a:t>20,960.40</a:t>
                      </a:r>
                      <a:endParaRPr lang="es-MX" sz="1300" b="0" i="0" u="none" strike="noStrike" dirty="0">
                        <a:solidFill>
                          <a:srgbClr val="C00000"/>
                        </a:solidFill>
                        <a:effectLst/>
                        <a:latin typeface="+mn-lt"/>
                      </a:endParaRPr>
                    </a:p>
                  </a:txBody>
                  <a:tcPr marL="8512" marR="8512" marT="8512" marB="0" anchor="ctr"/>
                </a:tc>
                <a:extLst>
                  <a:ext uri="{0D108BD9-81ED-4DB2-BD59-A6C34878D82A}">
                    <a16:rowId xmlns:a16="http://schemas.microsoft.com/office/drawing/2014/main" val="1021975655"/>
                  </a:ext>
                </a:extLst>
              </a:tr>
              <a:tr h="224711">
                <a:tc>
                  <a:txBody>
                    <a:bodyPr/>
                    <a:lstStyle/>
                    <a:p>
                      <a:pPr algn="l" fontAlgn="ctr"/>
                      <a:r>
                        <a:rPr lang="es-MX" sz="1300" u="none" strike="noStrike">
                          <a:solidFill>
                            <a:srgbClr val="C00000"/>
                          </a:solidFill>
                          <a:effectLst/>
                          <a:latin typeface="+mn-lt"/>
                        </a:rPr>
                        <a:t>1112-001-00040</a:t>
                      </a:r>
                      <a:endParaRPr lang="es-MX" sz="1300" b="0" i="0" u="none" strike="noStrike">
                        <a:solidFill>
                          <a:srgbClr val="C00000"/>
                        </a:solidFill>
                        <a:effectLst/>
                        <a:latin typeface="+mn-lt"/>
                      </a:endParaRPr>
                    </a:p>
                  </a:txBody>
                  <a:tcPr marL="8512" marR="8512" marT="8512" marB="0" anchor="ctr"/>
                </a:tc>
                <a:tc>
                  <a:txBody>
                    <a:bodyPr/>
                    <a:lstStyle/>
                    <a:p>
                      <a:pPr algn="l" fontAlgn="ctr"/>
                      <a:r>
                        <a:rPr lang="es-MX" sz="1300" u="none" strike="noStrike">
                          <a:solidFill>
                            <a:srgbClr val="C00000"/>
                          </a:solidFill>
                          <a:effectLst/>
                          <a:latin typeface="+mn-lt"/>
                        </a:rPr>
                        <a:t>CTA. 0198145075 F.III 2015</a:t>
                      </a:r>
                      <a:endParaRPr lang="es-MX" sz="1300" b="0" i="0" u="none" strike="noStrike">
                        <a:solidFill>
                          <a:srgbClr val="C00000"/>
                        </a:solidFill>
                        <a:effectLst/>
                        <a:latin typeface="+mn-lt"/>
                      </a:endParaRPr>
                    </a:p>
                  </a:txBody>
                  <a:tcPr marL="8512" marR="8512" marT="8512" marB="0" anchor="ctr"/>
                </a:tc>
                <a:tc>
                  <a:txBody>
                    <a:bodyPr/>
                    <a:lstStyle/>
                    <a:p>
                      <a:pPr algn="r" fontAlgn="ctr"/>
                      <a:r>
                        <a:rPr lang="es-MX" sz="1300" u="none" strike="noStrike" dirty="0">
                          <a:solidFill>
                            <a:srgbClr val="C00000"/>
                          </a:solidFill>
                          <a:effectLst/>
                          <a:latin typeface="+mn-lt"/>
                        </a:rPr>
                        <a:t>48,671.61</a:t>
                      </a:r>
                      <a:endParaRPr lang="es-MX" sz="1300" b="0" i="0" u="none" strike="noStrike" dirty="0">
                        <a:solidFill>
                          <a:srgbClr val="C00000"/>
                        </a:solidFill>
                        <a:effectLst/>
                        <a:latin typeface="+mn-lt"/>
                      </a:endParaRPr>
                    </a:p>
                  </a:txBody>
                  <a:tcPr marL="8512" marR="8512" marT="8512" marB="0" anchor="ctr"/>
                </a:tc>
                <a:extLst>
                  <a:ext uri="{0D108BD9-81ED-4DB2-BD59-A6C34878D82A}">
                    <a16:rowId xmlns:a16="http://schemas.microsoft.com/office/drawing/2014/main" val="4171826480"/>
                  </a:ext>
                </a:extLst>
              </a:tr>
              <a:tr h="224711">
                <a:tc>
                  <a:txBody>
                    <a:bodyPr/>
                    <a:lstStyle/>
                    <a:p>
                      <a:pPr algn="l" fontAlgn="ctr"/>
                      <a:r>
                        <a:rPr lang="es-MX" sz="1300" u="none" strike="noStrike">
                          <a:solidFill>
                            <a:srgbClr val="C00000"/>
                          </a:solidFill>
                          <a:effectLst/>
                          <a:latin typeface="+mn-lt"/>
                        </a:rPr>
                        <a:t>1112-001-00045</a:t>
                      </a:r>
                      <a:endParaRPr lang="es-MX" sz="1300" b="0" i="0" u="none" strike="noStrike">
                        <a:solidFill>
                          <a:srgbClr val="C00000"/>
                        </a:solidFill>
                        <a:effectLst/>
                        <a:latin typeface="+mn-lt"/>
                      </a:endParaRPr>
                    </a:p>
                  </a:txBody>
                  <a:tcPr marL="8512" marR="8512" marT="8512" marB="0" anchor="ctr"/>
                </a:tc>
                <a:tc>
                  <a:txBody>
                    <a:bodyPr/>
                    <a:lstStyle/>
                    <a:p>
                      <a:pPr algn="l" fontAlgn="ctr"/>
                      <a:r>
                        <a:rPr lang="es-MX" sz="1300" u="none" strike="noStrike">
                          <a:solidFill>
                            <a:srgbClr val="C00000"/>
                          </a:solidFill>
                          <a:effectLst/>
                          <a:latin typeface="+mn-lt"/>
                        </a:rPr>
                        <a:t>CTA.0199256644  ( FEISPM )</a:t>
                      </a:r>
                      <a:endParaRPr lang="es-MX" sz="1300" b="0" i="0" u="none" strike="noStrike">
                        <a:solidFill>
                          <a:srgbClr val="C00000"/>
                        </a:solidFill>
                        <a:effectLst/>
                        <a:latin typeface="+mn-lt"/>
                      </a:endParaRPr>
                    </a:p>
                  </a:txBody>
                  <a:tcPr marL="8512" marR="8512" marT="8512" marB="0" anchor="ctr"/>
                </a:tc>
                <a:tc>
                  <a:txBody>
                    <a:bodyPr/>
                    <a:lstStyle/>
                    <a:p>
                      <a:pPr algn="r" fontAlgn="ctr"/>
                      <a:r>
                        <a:rPr lang="es-MX" sz="1300" u="none" strike="noStrike" dirty="0">
                          <a:solidFill>
                            <a:srgbClr val="C00000"/>
                          </a:solidFill>
                          <a:effectLst/>
                          <a:latin typeface="+mn-lt"/>
                        </a:rPr>
                        <a:t>3,339.39</a:t>
                      </a:r>
                      <a:endParaRPr lang="es-MX" sz="1300" b="0" i="0" u="none" strike="noStrike" dirty="0">
                        <a:solidFill>
                          <a:srgbClr val="C00000"/>
                        </a:solidFill>
                        <a:effectLst/>
                        <a:latin typeface="+mn-lt"/>
                      </a:endParaRPr>
                    </a:p>
                  </a:txBody>
                  <a:tcPr marL="8512" marR="8512" marT="8512" marB="0" anchor="ctr"/>
                </a:tc>
                <a:extLst>
                  <a:ext uri="{0D108BD9-81ED-4DB2-BD59-A6C34878D82A}">
                    <a16:rowId xmlns:a16="http://schemas.microsoft.com/office/drawing/2014/main" val="3299919855"/>
                  </a:ext>
                </a:extLst>
              </a:tr>
              <a:tr h="224711">
                <a:tc>
                  <a:txBody>
                    <a:bodyPr/>
                    <a:lstStyle/>
                    <a:p>
                      <a:pPr algn="l" fontAlgn="ctr"/>
                      <a:r>
                        <a:rPr lang="es-MX" sz="1300" u="none" strike="noStrike">
                          <a:solidFill>
                            <a:srgbClr val="C00000"/>
                          </a:solidFill>
                          <a:effectLst/>
                          <a:latin typeface="+mn-lt"/>
                        </a:rPr>
                        <a:t>1112-001-00047</a:t>
                      </a:r>
                      <a:endParaRPr lang="es-MX" sz="1300" b="0" i="0" u="none" strike="noStrike">
                        <a:solidFill>
                          <a:srgbClr val="C00000"/>
                        </a:solidFill>
                        <a:effectLst/>
                        <a:latin typeface="+mn-lt"/>
                      </a:endParaRPr>
                    </a:p>
                  </a:txBody>
                  <a:tcPr marL="8512" marR="8512" marT="8512" marB="0" anchor="ctr"/>
                </a:tc>
                <a:tc>
                  <a:txBody>
                    <a:bodyPr/>
                    <a:lstStyle/>
                    <a:p>
                      <a:pPr algn="l" fontAlgn="ctr"/>
                      <a:r>
                        <a:rPr lang="es-MX" sz="1300" u="none" strike="noStrike">
                          <a:solidFill>
                            <a:srgbClr val="C00000"/>
                          </a:solidFill>
                          <a:effectLst/>
                          <a:latin typeface="+mn-lt"/>
                        </a:rPr>
                        <a:t>CTA.0199971866 ( CECYTEM )</a:t>
                      </a:r>
                      <a:endParaRPr lang="es-MX" sz="1300" b="0" i="0" u="none" strike="noStrike">
                        <a:solidFill>
                          <a:srgbClr val="C00000"/>
                        </a:solidFill>
                        <a:effectLst/>
                        <a:latin typeface="+mn-lt"/>
                      </a:endParaRPr>
                    </a:p>
                  </a:txBody>
                  <a:tcPr marL="8512" marR="8512" marT="8512" marB="0" anchor="ctr"/>
                </a:tc>
                <a:tc>
                  <a:txBody>
                    <a:bodyPr/>
                    <a:lstStyle/>
                    <a:p>
                      <a:pPr algn="r" fontAlgn="ctr"/>
                      <a:r>
                        <a:rPr lang="es-MX" sz="1300" u="none" strike="noStrike" dirty="0">
                          <a:solidFill>
                            <a:srgbClr val="C00000"/>
                          </a:solidFill>
                          <a:effectLst/>
                          <a:latin typeface="+mn-lt"/>
                        </a:rPr>
                        <a:t>1,206.90</a:t>
                      </a:r>
                      <a:endParaRPr lang="es-MX" sz="1300" b="0" i="0" u="none" strike="noStrike" dirty="0">
                        <a:solidFill>
                          <a:srgbClr val="C00000"/>
                        </a:solidFill>
                        <a:effectLst/>
                        <a:latin typeface="+mn-lt"/>
                      </a:endParaRPr>
                    </a:p>
                  </a:txBody>
                  <a:tcPr marL="8512" marR="8512" marT="8512" marB="0" anchor="ctr"/>
                </a:tc>
                <a:extLst>
                  <a:ext uri="{0D108BD9-81ED-4DB2-BD59-A6C34878D82A}">
                    <a16:rowId xmlns:a16="http://schemas.microsoft.com/office/drawing/2014/main" val="1289644885"/>
                  </a:ext>
                </a:extLst>
              </a:tr>
              <a:tr h="224711">
                <a:tc>
                  <a:txBody>
                    <a:bodyPr/>
                    <a:lstStyle/>
                    <a:p>
                      <a:pPr algn="l" fontAlgn="ctr"/>
                      <a:r>
                        <a:rPr lang="es-MX" sz="1300" u="none" strike="noStrike">
                          <a:solidFill>
                            <a:srgbClr val="C00000"/>
                          </a:solidFill>
                          <a:effectLst/>
                          <a:latin typeface="+mn-lt"/>
                        </a:rPr>
                        <a:t>1112-001-00049</a:t>
                      </a:r>
                      <a:endParaRPr lang="es-MX" sz="1300" b="0" i="0" u="none" strike="noStrike">
                        <a:solidFill>
                          <a:srgbClr val="C00000"/>
                        </a:solidFill>
                        <a:effectLst/>
                        <a:latin typeface="+mn-lt"/>
                      </a:endParaRPr>
                    </a:p>
                  </a:txBody>
                  <a:tcPr marL="8512" marR="8512" marT="8512" marB="0" anchor="ctr"/>
                </a:tc>
                <a:tc>
                  <a:txBody>
                    <a:bodyPr/>
                    <a:lstStyle/>
                    <a:p>
                      <a:pPr algn="l" fontAlgn="ctr"/>
                      <a:r>
                        <a:rPr lang="es-MX" sz="1300" u="none" strike="noStrike">
                          <a:solidFill>
                            <a:srgbClr val="C00000"/>
                          </a:solidFill>
                          <a:effectLst/>
                          <a:latin typeface="+mn-lt"/>
                        </a:rPr>
                        <a:t>CTA. 0199971831 CONTINGENCIAS 2015</a:t>
                      </a:r>
                      <a:endParaRPr lang="es-MX" sz="1300" b="0" i="0" u="none" strike="noStrike">
                        <a:solidFill>
                          <a:srgbClr val="C00000"/>
                        </a:solidFill>
                        <a:effectLst/>
                        <a:latin typeface="+mn-lt"/>
                      </a:endParaRPr>
                    </a:p>
                  </a:txBody>
                  <a:tcPr marL="8512" marR="8512" marT="8512" marB="0" anchor="ctr"/>
                </a:tc>
                <a:tc>
                  <a:txBody>
                    <a:bodyPr/>
                    <a:lstStyle/>
                    <a:p>
                      <a:pPr algn="r" fontAlgn="ctr"/>
                      <a:r>
                        <a:rPr lang="es-MX" sz="1300" u="none" strike="noStrike" dirty="0">
                          <a:solidFill>
                            <a:srgbClr val="C00000"/>
                          </a:solidFill>
                          <a:effectLst/>
                          <a:latin typeface="+mn-lt"/>
                        </a:rPr>
                        <a:t>99,273.41</a:t>
                      </a:r>
                      <a:endParaRPr lang="es-MX" sz="1300" b="0" i="0" u="none" strike="noStrike" dirty="0">
                        <a:solidFill>
                          <a:srgbClr val="C00000"/>
                        </a:solidFill>
                        <a:effectLst/>
                        <a:latin typeface="+mn-lt"/>
                      </a:endParaRPr>
                    </a:p>
                  </a:txBody>
                  <a:tcPr marL="8512" marR="8512" marT="8512" marB="0" anchor="ctr"/>
                </a:tc>
                <a:extLst>
                  <a:ext uri="{0D108BD9-81ED-4DB2-BD59-A6C34878D82A}">
                    <a16:rowId xmlns:a16="http://schemas.microsoft.com/office/drawing/2014/main" val="1616237197"/>
                  </a:ext>
                </a:extLst>
              </a:tr>
              <a:tr h="224711">
                <a:tc>
                  <a:txBody>
                    <a:bodyPr/>
                    <a:lstStyle/>
                    <a:p>
                      <a:pPr algn="l" fontAlgn="ctr"/>
                      <a:r>
                        <a:rPr lang="es-MX" sz="1300" u="none" strike="noStrike">
                          <a:solidFill>
                            <a:srgbClr val="C00000"/>
                          </a:solidFill>
                          <a:effectLst/>
                          <a:latin typeface="+mn-lt"/>
                        </a:rPr>
                        <a:t>1112-001-00050</a:t>
                      </a:r>
                      <a:endParaRPr lang="es-MX" sz="1300" b="0" i="0" u="none" strike="noStrike">
                        <a:solidFill>
                          <a:srgbClr val="C00000"/>
                        </a:solidFill>
                        <a:effectLst/>
                        <a:latin typeface="+mn-lt"/>
                      </a:endParaRPr>
                    </a:p>
                  </a:txBody>
                  <a:tcPr marL="8512" marR="8512" marT="8512" marB="0" anchor="ctr"/>
                </a:tc>
                <a:tc>
                  <a:txBody>
                    <a:bodyPr/>
                    <a:lstStyle/>
                    <a:p>
                      <a:pPr algn="l" fontAlgn="ctr"/>
                      <a:r>
                        <a:rPr lang="es-MX" sz="1300" u="none" strike="noStrike">
                          <a:solidFill>
                            <a:srgbClr val="C00000"/>
                          </a:solidFill>
                          <a:effectLst/>
                          <a:latin typeface="+mn-lt"/>
                        </a:rPr>
                        <a:t>CTA. 0199971823 UNIDAD DEPORTIVA 2</a:t>
                      </a:r>
                      <a:endParaRPr lang="es-MX" sz="1300" b="0" i="0" u="none" strike="noStrike">
                        <a:solidFill>
                          <a:srgbClr val="C00000"/>
                        </a:solidFill>
                        <a:effectLst/>
                        <a:latin typeface="+mn-lt"/>
                      </a:endParaRPr>
                    </a:p>
                  </a:txBody>
                  <a:tcPr marL="8512" marR="8512" marT="8512" marB="0" anchor="ctr"/>
                </a:tc>
                <a:tc>
                  <a:txBody>
                    <a:bodyPr/>
                    <a:lstStyle/>
                    <a:p>
                      <a:pPr algn="r" fontAlgn="ctr"/>
                      <a:r>
                        <a:rPr lang="es-MX" sz="1300" u="none" strike="noStrike" dirty="0">
                          <a:solidFill>
                            <a:srgbClr val="C00000"/>
                          </a:solidFill>
                          <a:effectLst/>
                          <a:latin typeface="+mn-lt"/>
                        </a:rPr>
                        <a:t>16,620.69</a:t>
                      </a:r>
                      <a:endParaRPr lang="es-MX" sz="1300" b="0" i="0" u="none" strike="noStrike" dirty="0">
                        <a:solidFill>
                          <a:srgbClr val="C00000"/>
                        </a:solidFill>
                        <a:effectLst/>
                        <a:latin typeface="+mn-lt"/>
                      </a:endParaRPr>
                    </a:p>
                  </a:txBody>
                  <a:tcPr marL="8512" marR="8512" marT="8512" marB="0" anchor="ctr"/>
                </a:tc>
                <a:extLst>
                  <a:ext uri="{0D108BD9-81ED-4DB2-BD59-A6C34878D82A}">
                    <a16:rowId xmlns:a16="http://schemas.microsoft.com/office/drawing/2014/main" val="4181332702"/>
                  </a:ext>
                </a:extLst>
              </a:tr>
              <a:tr h="224711">
                <a:tc>
                  <a:txBody>
                    <a:bodyPr/>
                    <a:lstStyle/>
                    <a:p>
                      <a:pPr algn="l" fontAlgn="ctr"/>
                      <a:r>
                        <a:rPr lang="es-MX" sz="1300" u="none" strike="noStrike">
                          <a:solidFill>
                            <a:srgbClr val="C00000"/>
                          </a:solidFill>
                          <a:effectLst/>
                          <a:latin typeface="+mn-lt"/>
                        </a:rPr>
                        <a:t>1112-001-00055</a:t>
                      </a:r>
                      <a:endParaRPr lang="es-MX" sz="1300" b="0" i="0" u="none" strike="noStrike">
                        <a:solidFill>
                          <a:srgbClr val="C00000"/>
                        </a:solidFill>
                        <a:effectLst/>
                        <a:latin typeface="+mn-lt"/>
                      </a:endParaRPr>
                    </a:p>
                  </a:txBody>
                  <a:tcPr marL="8512" marR="8512" marT="8512" marB="0" anchor="ctr"/>
                </a:tc>
                <a:tc>
                  <a:txBody>
                    <a:bodyPr/>
                    <a:lstStyle/>
                    <a:p>
                      <a:pPr algn="l" fontAlgn="ctr"/>
                      <a:r>
                        <a:rPr lang="es-MX" sz="1300" u="none" strike="noStrike">
                          <a:solidFill>
                            <a:srgbClr val="C00000"/>
                          </a:solidFill>
                          <a:effectLst/>
                          <a:latin typeface="+mn-lt"/>
                        </a:rPr>
                        <a:t>CTA. 01077934637 FORTALECIMIENTO FINANCIERO</a:t>
                      </a:r>
                      <a:endParaRPr lang="es-MX" sz="1300" b="0" i="0" u="none" strike="noStrike">
                        <a:solidFill>
                          <a:srgbClr val="C00000"/>
                        </a:solidFill>
                        <a:effectLst/>
                        <a:latin typeface="+mn-lt"/>
                      </a:endParaRPr>
                    </a:p>
                  </a:txBody>
                  <a:tcPr marL="8512" marR="8512" marT="8512" marB="0" anchor="ctr"/>
                </a:tc>
                <a:tc>
                  <a:txBody>
                    <a:bodyPr/>
                    <a:lstStyle/>
                    <a:p>
                      <a:pPr algn="r" fontAlgn="ctr"/>
                      <a:r>
                        <a:rPr lang="es-MX" sz="1300" u="none" strike="noStrike" dirty="0">
                          <a:solidFill>
                            <a:srgbClr val="C00000"/>
                          </a:solidFill>
                          <a:effectLst/>
                          <a:latin typeface="+mn-lt"/>
                        </a:rPr>
                        <a:t>62,423.26</a:t>
                      </a:r>
                      <a:endParaRPr lang="es-MX" sz="1300" b="0" i="0" u="none" strike="noStrike" dirty="0">
                        <a:solidFill>
                          <a:srgbClr val="C00000"/>
                        </a:solidFill>
                        <a:effectLst/>
                        <a:latin typeface="+mn-lt"/>
                      </a:endParaRPr>
                    </a:p>
                  </a:txBody>
                  <a:tcPr marL="8512" marR="8512" marT="8512" marB="0" anchor="ctr"/>
                </a:tc>
                <a:extLst>
                  <a:ext uri="{0D108BD9-81ED-4DB2-BD59-A6C34878D82A}">
                    <a16:rowId xmlns:a16="http://schemas.microsoft.com/office/drawing/2014/main" val="3346498345"/>
                  </a:ext>
                </a:extLst>
              </a:tr>
              <a:tr h="224711">
                <a:tc>
                  <a:txBody>
                    <a:bodyPr/>
                    <a:lstStyle/>
                    <a:p>
                      <a:pPr algn="l" fontAlgn="ctr"/>
                      <a:r>
                        <a:rPr lang="es-MX" sz="1300" u="none" strike="noStrike">
                          <a:solidFill>
                            <a:srgbClr val="C00000"/>
                          </a:solidFill>
                          <a:effectLst/>
                          <a:latin typeface="+mn-lt"/>
                        </a:rPr>
                        <a:t>1112-001-00056</a:t>
                      </a:r>
                      <a:endParaRPr lang="es-MX" sz="1300" b="0" i="0" u="none" strike="noStrike">
                        <a:solidFill>
                          <a:srgbClr val="C00000"/>
                        </a:solidFill>
                        <a:effectLst/>
                        <a:latin typeface="+mn-lt"/>
                      </a:endParaRPr>
                    </a:p>
                  </a:txBody>
                  <a:tcPr marL="8512" marR="8512" marT="8512" marB="0" anchor="ctr"/>
                </a:tc>
                <a:tc>
                  <a:txBody>
                    <a:bodyPr/>
                    <a:lstStyle/>
                    <a:p>
                      <a:pPr algn="l" fontAlgn="ctr"/>
                      <a:r>
                        <a:rPr lang="es-MX" sz="1300" u="none" strike="noStrike">
                          <a:solidFill>
                            <a:srgbClr val="C00000"/>
                          </a:solidFill>
                          <a:effectLst/>
                          <a:latin typeface="+mn-lt"/>
                        </a:rPr>
                        <a:t>0105767970  FORTALECE</a:t>
                      </a:r>
                      <a:endParaRPr lang="es-MX" sz="1300" b="0" i="0" u="none" strike="noStrike">
                        <a:solidFill>
                          <a:srgbClr val="C00000"/>
                        </a:solidFill>
                        <a:effectLst/>
                        <a:latin typeface="+mn-lt"/>
                      </a:endParaRPr>
                    </a:p>
                  </a:txBody>
                  <a:tcPr marL="8512" marR="8512" marT="8512" marB="0" anchor="ctr"/>
                </a:tc>
                <a:tc>
                  <a:txBody>
                    <a:bodyPr/>
                    <a:lstStyle/>
                    <a:p>
                      <a:pPr algn="r" fontAlgn="ctr"/>
                      <a:r>
                        <a:rPr lang="es-MX" sz="1300" u="none" strike="noStrike" dirty="0">
                          <a:solidFill>
                            <a:srgbClr val="C00000"/>
                          </a:solidFill>
                          <a:effectLst/>
                          <a:latin typeface="+mn-lt"/>
                        </a:rPr>
                        <a:t>6,395.11</a:t>
                      </a:r>
                      <a:endParaRPr lang="es-MX" sz="1300" b="0" i="0" u="none" strike="noStrike" dirty="0">
                        <a:solidFill>
                          <a:srgbClr val="C00000"/>
                        </a:solidFill>
                        <a:effectLst/>
                        <a:latin typeface="+mn-lt"/>
                      </a:endParaRPr>
                    </a:p>
                  </a:txBody>
                  <a:tcPr marL="8512" marR="8512" marT="8512" marB="0" anchor="ctr"/>
                </a:tc>
                <a:extLst>
                  <a:ext uri="{0D108BD9-81ED-4DB2-BD59-A6C34878D82A}">
                    <a16:rowId xmlns:a16="http://schemas.microsoft.com/office/drawing/2014/main" val="172721018"/>
                  </a:ext>
                </a:extLst>
              </a:tr>
              <a:tr h="224711">
                <a:tc>
                  <a:txBody>
                    <a:bodyPr/>
                    <a:lstStyle/>
                    <a:p>
                      <a:pPr algn="l" fontAlgn="ctr"/>
                      <a:r>
                        <a:rPr lang="es-MX" sz="1300" u="none" strike="noStrike">
                          <a:solidFill>
                            <a:srgbClr val="C00000"/>
                          </a:solidFill>
                          <a:effectLst/>
                          <a:latin typeface="+mn-lt"/>
                        </a:rPr>
                        <a:t>1112-001-00058</a:t>
                      </a:r>
                      <a:endParaRPr lang="es-MX" sz="1300" b="0" i="0" u="none" strike="noStrike">
                        <a:solidFill>
                          <a:srgbClr val="C00000"/>
                        </a:solidFill>
                        <a:effectLst/>
                        <a:latin typeface="+mn-lt"/>
                      </a:endParaRPr>
                    </a:p>
                  </a:txBody>
                  <a:tcPr marL="8512" marR="8512" marT="8512" marB="0" anchor="ctr"/>
                </a:tc>
                <a:tc>
                  <a:txBody>
                    <a:bodyPr/>
                    <a:lstStyle/>
                    <a:p>
                      <a:pPr algn="l" fontAlgn="ctr"/>
                      <a:r>
                        <a:rPr lang="es-MX" sz="1300" u="none" strike="noStrike">
                          <a:solidFill>
                            <a:srgbClr val="C00000"/>
                          </a:solidFill>
                          <a:effectLst/>
                          <a:latin typeface="+mn-lt"/>
                        </a:rPr>
                        <a:t>0109059105 FORTALECIMIENTO FINANCIERO 2016</a:t>
                      </a:r>
                      <a:endParaRPr lang="es-MX" sz="1300" b="0" i="0" u="none" strike="noStrike">
                        <a:solidFill>
                          <a:srgbClr val="C00000"/>
                        </a:solidFill>
                        <a:effectLst/>
                        <a:latin typeface="+mn-lt"/>
                      </a:endParaRPr>
                    </a:p>
                  </a:txBody>
                  <a:tcPr marL="8512" marR="8512" marT="8512" marB="0" anchor="ctr"/>
                </a:tc>
                <a:tc>
                  <a:txBody>
                    <a:bodyPr/>
                    <a:lstStyle/>
                    <a:p>
                      <a:pPr algn="r" fontAlgn="ctr"/>
                      <a:r>
                        <a:rPr lang="es-MX" sz="1300" u="none" strike="noStrike" dirty="0">
                          <a:solidFill>
                            <a:srgbClr val="C00000"/>
                          </a:solidFill>
                          <a:effectLst/>
                          <a:latin typeface="+mn-lt"/>
                        </a:rPr>
                        <a:t>23,664.75</a:t>
                      </a:r>
                      <a:endParaRPr lang="es-MX" sz="1300" b="0" i="0" u="none" strike="noStrike" dirty="0">
                        <a:solidFill>
                          <a:srgbClr val="C00000"/>
                        </a:solidFill>
                        <a:effectLst/>
                        <a:latin typeface="+mn-lt"/>
                      </a:endParaRPr>
                    </a:p>
                  </a:txBody>
                  <a:tcPr marL="8512" marR="8512" marT="8512" marB="0" anchor="ctr"/>
                </a:tc>
                <a:extLst>
                  <a:ext uri="{0D108BD9-81ED-4DB2-BD59-A6C34878D82A}">
                    <a16:rowId xmlns:a16="http://schemas.microsoft.com/office/drawing/2014/main" val="3239641529"/>
                  </a:ext>
                </a:extLst>
              </a:tr>
              <a:tr h="224711">
                <a:tc>
                  <a:txBody>
                    <a:bodyPr/>
                    <a:lstStyle/>
                    <a:p>
                      <a:pPr algn="l" fontAlgn="ctr"/>
                      <a:r>
                        <a:rPr lang="es-MX" sz="1300" u="none" strike="noStrike">
                          <a:solidFill>
                            <a:srgbClr val="C00000"/>
                          </a:solidFill>
                          <a:effectLst/>
                          <a:latin typeface="+mn-lt"/>
                        </a:rPr>
                        <a:t>1112-001-00059</a:t>
                      </a:r>
                      <a:endParaRPr lang="es-MX" sz="1300" b="0" i="0" u="none" strike="noStrike">
                        <a:solidFill>
                          <a:srgbClr val="C00000"/>
                        </a:solidFill>
                        <a:effectLst/>
                        <a:latin typeface="+mn-lt"/>
                      </a:endParaRPr>
                    </a:p>
                  </a:txBody>
                  <a:tcPr marL="8512" marR="8512" marT="8512" marB="0" anchor="ctr"/>
                </a:tc>
                <a:tc>
                  <a:txBody>
                    <a:bodyPr/>
                    <a:lstStyle/>
                    <a:p>
                      <a:pPr algn="l" fontAlgn="ctr"/>
                      <a:r>
                        <a:rPr lang="es-MX" sz="1300" u="none" strike="noStrike" dirty="0">
                          <a:solidFill>
                            <a:srgbClr val="C00000"/>
                          </a:solidFill>
                          <a:effectLst/>
                          <a:latin typeface="+mn-lt"/>
                        </a:rPr>
                        <a:t>CTA 543739 3X1 MIGRANTES</a:t>
                      </a:r>
                      <a:endParaRPr lang="es-MX" sz="1300" b="0" i="0" u="none" strike="noStrike" dirty="0">
                        <a:solidFill>
                          <a:srgbClr val="C00000"/>
                        </a:solidFill>
                        <a:effectLst/>
                        <a:latin typeface="+mn-lt"/>
                      </a:endParaRPr>
                    </a:p>
                  </a:txBody>
                  <a:tcPr marL="8512" marR="8512" marT="8512" marB="0" anchor="ctr"/>
                </a:tc>
                <a:tc>
                  <a:txBody>
                    <a:bodyPr/>
                    <a:lstStyle/>
                    <a:p>
                      <a:pPr algn="r" fontAlgn="ctr"/>
                      <a:r>
                        <a:rPr lang="es-MX" sz="1300" u="none" strike="noStrike" dirty="0">
                          <a:solidFill>
                            <a:srgbClr val="C00000"/>
                          </a:solidFill>
                          <a:effectLst/>
                          <a:latin typeface="+mn-lt"/>
                        </a:rPr>
                        <a:t>13,956.24</a:t>
                      </a:r>
                      <a:endParaRPr lang="es-MX" sz="1300" b="0" i="0" u="none" strike="noStrike" dirty="0">
                        <a:solidFill>
                          <a:srgbClr val="C00000"/>
                        </a:solidFill>
                        <a:effectLst/>
                        <a:latin typeface="+mn-lt"/>
                      </a:endParaRPr>
                    </a:p>
                  </a:txBody>
                  <a:tcPr marL="8512" marR="8512" marT="8512" marB="0" anchor="ctr"/>
                </a:tc>
                <a:extLst>
                  <a:ext uri="{0D108BD9-81ED-4DB2-BD59-A6C34878D82A}">
                    <a16:rowId xmlns:a16="http://schemas.microsoft.com/office/drawing/2014/main" val="542041644"/>
                  </a:ext>
                </a:extLst>
              </a:tr>
              <a:tr h="224711">
                <a:tc>
                  <a:txBody>
                    <a:bodyPr/>
                    <a:lstStyle/>
                    <a:p>
                      <a:pPr algn="l" fontAlgn="ctr"/>
                      <a:r>
                        <a:rPr lang="es-MX" sz="1300" u="none" strike="noStrike">
                          <a:solidFill>
                            <a:srgbClr val="C00000"/>
                          </a:solidFill>
                          <a:effectLst/>
                          <a:latin typeface="+mn-lt"/>
                        </a:rPr>
                        <a:t>1112-001-00060</a:t>
                      </a:r>
                      <a:endParaRPr lang="es-MX" sz="1300" b="0" i="0" u="none" strike="noStrike">
                        <a:solidFill>
                          <a:srgbClr val="C00000"/>
                        </a:solidFill>
                        <a:effectLst/>
                        <a:latin typeface="+mn-lt"/>
                      </a:endParaRPr>
                    </a:p>
                  </a:txBody>
                  <a:tcPr marL="8512" marR="8512" marT="8512" marB="0" anchor="ctr"/>
                </a:tc>
                <a:tc>
                  <a:txBody>
                    <a:bodyPr/>
                    <a:lstStyle/>
                    <a:p>
                      <a:pPr algn="l" fontAlgn="ctr"/>
                      <a:r>
                        <a:rPr lang="pt-BR" sz="1300" u="none" strike="noStrike">
                          <a:solidFill>
                            <a:srgbClr val="C00000"/>
                          </a:solidFill>
                          <a:effectLst/>
                          <a:latin typeface="+mn-lt"/>
                        </a:rPr>
                        <a:t>CTA 0110160296 F.IV 2017</a:t>
                      </a:r>
                      <a:endParaRPr lang="pt-BR" sz="1300" b="0" i="0" u="none" strike="noStrike">
                        <a:solidFill>
                          <a:srgbClr val="C00000"/>
                        </a:solidFill>
                        <a:effectLst/>
                        <a:latin typeface="+mn-lt"/>
                      </a:endParaRPr>
                    </a:p>
                  </a:txBody>
                  <a:tcPr marL="8512" marR="8512" marT="8512" marB="0" anchor="ctr"/>
                </a:tc>
                <a:tc>
                  <a:txBody>
                    <a:bodyPr/>
                    <a:lstStyle/>
                    <a:p>
                      <a:pPr algn="r" fontAlgn="ctr"/>
                      <a:r>
                        <a:rPr lang="es-MX" sz="1300" u="none" strike="noStrike" dirty="0">
                          <a:solidFill>
                            <a:srgbClr val="C00000"/>
                          </a:solidFill>
                          <a:effectLst/>
                          <a:latin typeface="+mn-lt"/>
                        </a:rPr>
                        <a:t>19,746.30</a:t>
                      </a:r>
                      <a:endParaRPr lang="es-MX" sz="1300" b="0" i="0" u="none" strike="noStrike" dirty="0">
                        <a:solidFill>
                          <a:srgbClr val="C00000"/>
                        </a:solidFill>
                        <a:effectLst/>
                        <a:latin typeface="+mn-lt"/>
                      </a:endParaRPr>
                    </a:p>
                  </a:txBody>
                  <a:tcPr marL="8512" marR="8512" marT="8512" marB="0" anchor="ctr"/>
                </a:tc>
                <a:extLst>
                  <a:ext uri="{0D108BD9-81ED-4DB2-BD59-A6C34878D82A}">
                    <a16:rowId xmlns:a16="http://schemas.microsoft.com/office/drawing/2014/main" val="2597686274"/>
                  </a:ext>
                </a:extLst>
              </a:tr>
              <a:tr h="440164">
                <a:tc>
                  <a:txBody>
                    <a:bodyPr/>
                    <a:lstStyle/>
                    <a:p>
                      <a:pPr algn="l" fontAlgn="ctr"/>
                      <a:r>
                        <a:rPr lang="es-MX" sz="1300" u="none" strike="noStrike">
                          <a:solidFill>
                            <a:srgbClr val="C00000"/>
                          </a:solidFill>
                          <a:effectLst/>
                          <a:latin typeface="+mn-lt"/>
                        </a:rPr>
                        <a:t>1112-001-00061</a:t>
                      </a:r>
                      <a:endParaRPr lang="es-MX" sz="1300" b="0" i="0" u="none" strike="noStrike">
                        <a:solidFill>
                          <a:srgbClr val="C00000"/>
                        </a:solidFill>
                        <a:effectLst/>
                        <a:latin typeface="+mn-lt"/>
                      </a:endParaRPr>
                    </a:p>
                  </a:txBody>
                  <a:tcPr marL="8512" marR="8512" marT="8512" marB="0" anchor="ctr"/>
                </a:tc>
                <a:tc>
                  <a:txBody>
                    <a:bodyPr/>
                    <a:lstStyle/>
                    <a:p>
                      <a:pPr algn="l" fontAlgn="ctr"/>
                      <a:r>
                        <a:rPr lang="es-ES" sz="1300" u="none" strike="noStrike">
                          <a:solidFill>
                            <a:srgbClr val="C00000"/>
                          </a:solidFill>
                          <a:effectLst/>
                          <a:latin typeface="+mn-lt"/>
                        </a:rPr>
                        <a:t>CTA 0110365580 FORTALECIMIENTO FINANCIERO PARA LA INVERSION 2017</a:t>
                      </a:r>
                      <a:endParaRPr lang="es-ES" sz="1300" b="0" i="0" u="none" strike="noStrike">
                        <a:solidFill>
                          <a:srgbClr val="C00000"/>
                        </a:solidFill>
                        <a:effectLst/>
                        <a:latin typeface="+mn-lt"/>
                      </a:endParaRPr>
                    </a:p>
                  </a:txBody>
                  <a:tcPr marL="8512" marR="8512" marT="8512" marB="0" anchor="ctr"/>
                </a:tc>
                <a:tc>
                  <a:txBody>
                    <a:bodyPr/>
                    <a:lstStyle/>
                    <a:p>
                      <a:pPr algn="r" fontAlgn="ctr"/>
                      <a:r>
                        <a:rPr lang="es-MX" sz="1300" u="none" strike="noStrike" dirty="0">
                          <a:solidFill>
                            <a:srgbClr val="C00000"/>
                          </a:solidFill>
                          <a:effectLst/>
                          <a:latin typeface="+mn-lt"/>
                        </a:rPr>
                        <a:t>191.72</a:t>
                      </a:r>
                      <a:endParaRPr lang="es-MX" sz="1300" b="0" i="0" u="none" strike="noStrike" dirty="0">
                        <a:solidFill>
                          <a:srgbClr val="C00000"/>
                        </a:solidFill>
                        <a:effectLst/>
                        <a:latin typeface="+mn-lt"/>
                      </a:endParaRPr>
                    </a:p>
                  </a:txBody>
                  <a:tcPr marL="8512" marR="8512" marT="8512" marB="0" anchor="ctr"/>
                </a:tc>
                <a:extLst>
                  <a:ext uri="{0D108BD9-81ED-4DB2-BD59-A6C34878D82A}">
                    <a16:rowId xmlns:a16="http://schemas.microsoft.com/office/drawing/2014/main" val="3479906422"/>
                  </a:ext>
                </a:extLst>
              </a:tr>
              <a:tr h="440164">
                <a:tc>
                  <a:txBody>
                    <a:bodyPr/>
                    <a:lstStyle/>
                    <a:p>
                      <a:pPr algn="l" fontAlgn="ctr"/>
                      <a:r>
                        <a:rPr lang="es-MX" sz="1300" u="none" strike="noStrike">
                          <a:solidFill>
                            <a:srgbClr val="C00000"/>
                          </a:solidFill>
                          <a:effectLst/>
                          <a:latin typeface="+mn-lt"/>
                        </a:rPr>
                        <a:t>1112-001-00062</a:t>
                      </a:r>
                      <a:endParaRPr lang="es-MX" sz="1300" b="0" i="0" u="none" strike="noStrike">
                        <a:solidFill>
                          <a:srgbClr val="C00000"/>
                        </a:solidFill>
                        <a:effectLst/>
                        <a:latin typeface="+mn-lt"/>
                      </a:endParaRPr>
                    </a:p>
                  </a:txBody>
                  <a:tcPr marL="8512" marR="8512" marT="8512" marB="0" anchor="ctr"/>
                </a:tc>
                <a:tc>
                  <a:txBody>
                    <a:bodyPr/>
                    <a:lstStyle/>
                    <a:p>
                      <a:pPr algn="l" fontAlgn="ctr"/>
                      <a:r>
                        <a:rPr lang="es-ES" sz="1300" u="none" strike="noStrike" dirty="0">
                          <a:solidFill>
                            <a:srgbClr val="C00000"/>
                          </a:solidFill>
                          <a:effectLst/>
                          <a:latin typeface="+mn-lt"/>
                        </a:rPr>
                        <a:t>CTA 0110522619 FORTALECIMIENTO FINANCIERO PARA LA INVERSION 2017 ( 2 )</a:t>
                      </a:r>
                      <a:endParaRPr lang="es-ES" sz="1300" b="0" i="0" u="none" strike="noStrike" dirty="0">
                        <a:solidFill>
                          <a:srgbClr val="C00000"/>
                        </a:solidFill>
                        <a:effectLst/>
                        <a:latin typeface="+mn-lt"/>
                      </a:endParaRPr>
                    </a:p>
                  </a:txBody>
                  <a:tcPr marL="8512" marR="8512" marT="8512" marB="0" anchor="ctr"/>
                </a:tc>
                <a:tc>
                  <a:txBody>
                    <a:bodyPr/>
                    <a:lstStyle/>
                    <a:p>
                      <a:pPr algn="r" fontAlgn="ctr"/>
                      <a:r>
                        <a:rPr lang="es-MX" sz="1300" u="none" strike="noStrike" dirty="0">
                          <a:solidFill>
                            <a:srgbClr val="C00000"/>
                          </a:solidFill>
                          <a:effectLst/>
                          <a:latin typeface="+mn-lt"/>
                        </a:rPr>
                        <a:t>1,484.35</a:t>
                      </a:r>
                      <a:endParaRPr lang="es-MX" sz="1300" b="0" i="0" u="none" strike="noStrike" dirty="0">
                        <a:solidFill>
                          <a:srgbClr val="C00000"/>
                        </a:solidFill>
                        <a:effectLst/>
                        <a:latin typeface="+mn-lt"/>
                      </a:endParaRPr>
                    </a:p>
                  </a:txBody>
                  <a:tcPr marL="8512" marR="8512" marT="8512" marB="0" anchor="ctr"/>
                </a:tc>
                <a:extLst>
                  <a:ext uri="{0D108BD9-81ED-4DB2-BD59-A6C34878D82A}">
                    <a16:rowId xmlns:a16="http://schemas.microsoft.com/office/drawing/2014/main" val="3988487377"/>
                  </a:ext>
                </a:extLst>
              </a:tr>
              <a:tr h="224711">
                <a:tc>
                  <a:txBody>
                    <a:bodyPr/>
                    <a:lstStyle/>
                    <a:p>
                      <a:pPr algn="l" fontAlgn="ctr"/>
                      <a:r>
                        <a:rPr lang="es-MX" sz="1300" u="none" strike="noStrike">
                          <a:solidFill>
                            <a:srgbClr val="C00000"/>
                          </a:solidFill>
                          <a:effectLst/>
                          <a:latin typeface="+mn-lt"/>
                        </a:rPr>
                        <a:t>1112-001-00064</a:t>
                      </a:r>
                      <a:endParaRPr lang="es-MX" sz="1300" b="0" i="0" u="none" strike="noStrike">
                        <a:solidFill>
                          <a:srgbClr val="C00000"/>
                        </a:solidFill>
                        <a:effectLst/>
                        <a:latin typeface="+mn-lt"/>
                      </a:endParaRPr>
                    </a:p>
                  </a:txBody>
                  <a:tcPr marL="8512" marR="8512" marT="8512" marB="0" anchor="ctr"/>
                </a:tc>
                <a:tc>
                  <a:txBody>
                    <a:bodyPr/>
                    <a:lstStyle/>
                    <a:p>
                      <a:pPr algn="l" fontAlgn="ctr"/>
                      <a:r>
                        <a:rPr lang="es-MX" sz="1300" u="none" strike="noStrike" dirty="0">
                          <a:solidFill>
                            <a:srgbClr val="C00000"/>
                          </a:solidFill>
                          <a:effectLst/>
                          <a:latin typeface="+mn-lt"/>
                        </a:rPr>
                        <a:t>0110160385 FONDO III 2017</a:t>
                      </a:r>
                      <a:endParaRPr lang="es-MX" sz="1300" b="0" i="0" u="none" strike="noStrike" dirty="0">
                        <a:solidFill>
                          <a:srgbClr val="C00000"/>
                        </a:solidFill>
                        <a:effectLst/>
                        <a:latin typeface="+mn-lt"/>
                      </a:endParaRPr>
                    </a:p>
                  </a:txBody>
                  <a:tcPr marL="8512" marR="8512" marT="8512" marB="0" anchor="ctr"/>
                </a:tc>
                <a:tc>
                  <a:txBody>
                    <a:bodyPr/>
                    <a:lstStyle/>
                    <a:p>
                      <a:pPr algn="r" fontAlgn="ctr"/>
                      <a:r>
                        <a:rPr lang="es-MX" sz="1300" u="none" strike="noStrike" dirty="0">
                          <a:solidFill>
                            <a:srgbClr val="C00000"/>
                          </a:solidFill>
                          <a:effectLst/>
                          <a:latin typeface="+mn-lt"/>
                        </a:rPr>
                        <a:t>13,219.40</a:t>
                      </a:r>
                      <a:endParaRPr lang="es-MX" sz="1300" b="0" i="0" u="none" strike="noStrike" dirty="0">
                        <a:solidFill>
                          <a:srgbClr val="C00000"/>
                        </a:solidFill>
                        <a:effectLst/>
                        <a:latin typeface="+mn-lt"/>
                      </a:endParaRPr>
                    </a:p>
                  </a:txBody>
                  <a:tcPr marL="8512" marR="8512" marT="8512" marB="0" anchor="ctr"/>
                </a:tc>
                <a:extLst>
                  <a:ext uri="{0D108BD9-81ED-4DB2-BD59-A6C34878D82A}">
                    <a16:rowId xmlns:a16="http://schemas.microsoft.com/office/drawing/2014/main" val="2886325921"/>
                  </a:ext>
                </a:extLst>
              </a:tr>
            </a:tbl>
          </a:graphicData>
        </a:graphic>
      </p:graphicFrame>
    </p:spTree>
    <p:extLst>
      <p:ext uri="{BB962C8B-B14F-4D97-AF65-F5344CB8AC3E}">
        <p14:creationId xmlns:p14="http://schemas.microsoft.com/office/powerpoint/2010/main" val="2653751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sp>
        <p:nvSpPr>
          <p:cNvPr id="6" name="Rectángulo 5">
            <a:extLst>
              <a:ext uri="{FF2B5EF4-FFF2-40B4-BE49-F238E27FC236}">
                <a16:creationId xmlns:a16="http://schemas.microsoft.com/office/drawing/2014/main" id="{E391F6C6-8D74-4CC1-A73D-A50CD5417AB2}"/>
              </a:ext>
            </a:extLst>
          </p:cNvPr>
          <p:cNvSpPr/>
          <p:nvPr/>
        </p:nvSpPr>
        <p:spPr>
          <a:xfrm>
            <a:off x="107504" y="4067780"/>
            <a:ext cx="8845694" cy="369332"/>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1115 </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FONDOS CON AFECTACIÓN ESPECIFICA.                                               0.00</a:t>
            </a:r>
            <a:r>
              <a:rPr lang="es-ES" dirty="0">
                <a:solidFill>
                  <a:srgbClr val="00B050"/>
                </a:solidFill>
                <a:highlight>
                  <a:srgbClr val="C0C0C0"/>
                </a:highlight>
              </a:rPr>
              <a:t> </a:t>
            </a:r>
            <a:endParaRPr lang="es-MX" dirty="0">
              <a:solidFill>
                <a:srgbClr val="00B050"/>
              </a:solidFill>
              <a:highlight>
                <a:srgbClr val="C0C0C0"/>
              </a:highlight>
            </a:endParaRPr>
          </a:p>
        </p:txBody>
      </p:sp>
      <p:sp>
        <p:nvSpPr>
          <p:cNvPr id="8" name="Rectángulo 7">
            <a:extLst>
              <a:ext uri="{FF2B5EF4-FFF2-40B4-BE49-F238E27FC236}">
                <a16:creationId xmlns:a16="http://schemas.microsoft.com/office/drawing/2014/main" id="{48F0B092-646D-4CFE-A22B-75CA294367F5}"/>
              </a:ext>
            </a:extLst>
          </p:cNvPr>
          <p:cNvSpPr/>
          <p:nvPr/>
        </p:nvSpPr>
        <p:spPr>
          <a:xfrm>
            <a:off x="107503" y="2483604"/>
            <a:ext cx="8856985" cy="369332"/>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1114</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INVERSIONES TEMPORALES (HASTA 3 MESES).</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r>
              <a:rPr lang="es-ES" dirty="0">
                <a:solidFill>
                  <a:srgbClr val="00B050"/>
                </a:solidFill>
                <a:highlight>
                  <a:srgbClr val="C0C0C0"/>
                </a:highlight>
              </a:rPr>
              <a:t> </a:t>
            </a:r>
            <a:endParaRPr lang="es-MX" dirty="0">
              <a:solidFill>
                <a:srgbClr val="00B050"/>
              </a:solidFill>
              <a:highlight>
                <a:srgbClr val="C0C0C0"/>
              </a:highlight>
            </a:endParaRPr>
          </a:p>
        </p:txBody>
      </p:sp>
      <p:sp>
        <p:nvSpPr>
          <p:cNvPr id="9" name="Rectángulo 8">
            <a:extLst>
              <a:ext uri="{FF2B5EF4-FFF2-40B4-BE49-F238E27FC236}">
                <a16:creationId xmlns:a16="http://schemas.microsoft.com/office/drawing/2014/main" id="{73B6450B-1799-4D3B-AF6D-5D6BDF891C14}"/>
              </a:ext>
            </a:extLst>
          </p:cNvPr>
          <p:cNvSpPr/>
          <p:nvPr/>
        </p:nvSpPr>
        <p:spPr>
          <a:xfrm>
            <a:off x="107504" y="5795972"/>
            <a:ext cx="8928992" cy="369332"/>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1116</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DEPÓSITOS DE FONDOS DE TERCEROS EN GARANTÍA Y/O ADMINISTRACIÓN.        </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r>
              <a:rPr lang="es-ES" dirty="0">
                <a:solidFill>
                  <a:srgbClr val="00B050"/>
                </a:solidFill>
                <a:highlight>
                  <a:srgbClr val="C0C0C0"/>
                </a:highlight>
              </a:rPr>
              <a:t> </a:t>
            </a:r>
            <a:endParaRPr lang="es-MX" dirty="0">
              <a:solidFill>
                <a:srgbClr val="00B050"/>
              </a:solidFill>
              <a:highlight>
                <a:srgbClr val="C0C0C0"/>
              </a:highlight>
            </a:endParaRPr>
          </a:p>
        </p:txBody>
      </p:sp>
      <p:sp>
        <p:nvSpPr>
          <p:cNvPr id="4" name="Rectángulo 3">
            <a:extLst>
              <a:ext uri="{FF2B5EF4-FFF2-40B4-BE49-F238E27FC236}">
                <a16:creationId xmlns:a16="http://schemas.microsoft.com/office/drawing/2014/main" id="{46C5AC9A-71B4-4B71-A90E-59C81EA8B551}"/>
              </a:ext>
            </a:extLst>
          </p:cNvPr>
          <p:cNvSpPr/>
          <p:nvPr/>
        </p:nvSpPr>
        <p:spPr>
          <a:xfrm>
            <a:off x="107503" y="899428"/>
            <a:ext cx="8845693" cy="369332"/>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1113</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BANCOS / DEPENDENCIAS Y OTROS.  </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r>
              <a:rPr lang="es-ES" dirty="0">
                <a:solidFill>
                  <a:srgbClr val="00B050"/>
                </a:solidFill>
                <a:highlight>
                  <a:srgbClr val="C0C0C0"/>
                </a:highlight>
              </a:rPr>
              <a:t> </a:t>
            </a:r>
            <a:endParaRPr lang="es-MX" dirty="0">
              <a:solidFill>
                <a:srgbClr val="00B050"/>
              </a:solidFill>
              <a:highlight>
                <a:srgbClr val="C0C0C0"/>
              </a:highlight>
            </a:endParaRPr>
          </a:p>
        </p:txBody>
      </p:sp>
    </p:spTree>
    <p:extLst>
      <p:ext uri="{BB962C8B-B14F-4D97-AF65-F5344CB8AC3E}">
        <p14:creationId xmlns:p14="http://schemas.microsoft.com/office/powerpoint/2010/main" val="375702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1)">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ircle(in)">
                                      <p:cBhvr>
                                        <p:cTn id="17" dur="2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P spid="8" grpId="0"/>
      <p:bldP spid="9"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sp>
        <p:nvSpPr>
          <p:cNvPr id="10" name="Rectángulo 9">
            <a:extLst>
              <a:ext uri="{FF2B5EF4-FFF2-40B4-BE49-F238E27FC236}">
                <a16:creationId xmlns:a16="http://schemas.microsoft.com/office/drawing/2014/main" id="{B1E64121-794F-4730-BA51-20543A4B0D7F}"/>
              </a:ext>
            </a:extLst>
          </p:cNvPr>
          <p:cNvSpPr/>
          <p:nvPr/>
        </p:nvSpPr>
        <p:spPr>
          <a:xfrm>
            <a:off x="107504" y="1043444"/>
            <a:ext cx="8928992" cy="369332"/>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1119</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OTROS EFECTIVOS Y EQUIVALENTES.                                                   </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r>
              <a:rPr lang="es-ES" dirty="0">
                <a:solidFill>
                  <a:srgbClr val="00B050"/>
                </a:solidFill>
                <a:highlight>
                  <a:srgbClr val="C0C0C0"/>
                </a:highlight>
              </a:rPr>
              <a:t> </a:t>
            </a:r>
            <a:endParaRPr lang="es-MX" dirty="0">
              <a:solidFill>
                <a:srgbClr val="00B050"/>
              </a:solidFill>
              <a:highlight>
                <a:srgbClr val="C0C0C0"/>
              </a:highlight>
            </a:endParaRPr>
          </a:p>
        </p:txBody>
      </p:sp>
      <p:sp>
        <p:nvSpPr>
          <p:cNvPr id="11" name="Rectángulo 10">
            <a:extLst>
              <a:ext uri="{FF2B5EF4-FFF2-40B4-BE49-F238E27FC236}">
                <a16:creationId xmlns:a16="http://schemas.microsoft.com/office/drawing/2014/main" id="{DC688A31-D5E2-4494-895D-9E72EA28C185}"/>
              </a:ext>
            </a:extLst>
          </p:cNvPr>
          <p:cNvSpPr/>
          <p:nvPr/>
        </p:nvSpPr>
        <p:spPr>
          <a:xfrm>
            <a:off x="107504" y="2627620"/>
            <a:ext cx="8928992" cy="369332"/>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1121</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INVERSIONES FINANCIERAS DE CORTO PLAZO.</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r>
              <a:rPr lang="es-ES" dirty="0">
                <a:solidFill>
                  <a:srgbClr val="00B050"/>
                </a:solidFill>
                <a:highlight>
                  <a:srgbClr val="C0C0C0"/>
                </a:highlight>
              </a:rPr>
              <a:t> </a:t>
            </a:r>
            <a:endParaRPr lang="es-MX" dirty="0">
              <a:solidFill>
                <a:srgbClr val="00B050"/>
              </a:solidFill>
              <a:highlight>
                <a:srgbClr val="C0C0C0"/>
              </a:highlight>
            </a:endParaRPr>
          </a:p>
        </p:txBody>
      </p:sp>
      <p:graphicFrame>
        <p:nvGraphicFramePr>
          <p:cNvPr id="12" name="Tabla 11">
            <a:extLst>
              <a:ext uri="{FF2B5EF4-FFF2-40B4-BE49-F238E27FC236}">
                <a16:creationId xmlns:a16="http://schemas.microsoft.com/office/drawing/2014/main" id="{DC535E57-9B2B-4CBD-B7B2-138E8BF24C7F}"/>
              </a:ext>
            </a:extLst>
          </p:cNvPr>
          <p:cNvGraphicFramePr>
            <a:graphicFrameLocks noGrp="1"/>
          </p:cNvGraphicFramePr>
          <p:nvPr>
            <p:extLst>
              <p:ext uri="{D42A27DB-BD31-4B8C-83A1-F6EECF244321}">
                <p14:modId xmlns:p14="http://schemas.microsoft.com/office/powerpoint/2010/main" val="876488780"/>
              </p:ext>
            </p:extLst>
          </p:nvPr>
        </p:nvGraphicFramePr>
        <p:xfrm>
          <a:off x="107504" y="4149080"/>
          <a:ext cx="8928992" cy="492996"/>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402568755"/>
                    </a:ext>
                  </a:extLst>
                </a:gridCol>
                <a:gridCol w="5536518">
                  <a:extLst>
                    <a:ext uri="{9D8B030D-6E8A-4147-A177-3AD203B41FA5}">
                      <a16:colId xmlns:a16="http://schemas.microsoft.com/office/drawing/2014/main" val="2589790332"/>
                    </a:ext>
                  </a:extLst>
                </a:gridCol>
                <a:gridCol w="1669097">
                  <a:extLst>
                    <a:ext uri="{9D8B030D-6E8A-4147-A177-3AD203B41FA5}">
                      <a16:colId xmlns:a16="http://schemas.microsoft.com/office/drawing/2014/main" val="2430889900"/>
                    </a:ext>
                  </a:extLst>
                </a:gridCol>
              </a:tblGrid>
              <a:tr h="246498">
                <a:tc>
                  <a:txBody>
                    <a:bodyPr/>
                    <a:lstStyle/>
                    <a:p>
                      <a:pPr algn="l" fontAlgn="ctr"/>
                      <a:r>
                        <a:rPr lang="es-MX" sz="1200" b="1" u="none" strike="noStrike" dirty="0">
                          <a:solidFill>
                            <a:srgbClr val="00B050"/>
                          </a:solidFill>
                          <a:effectLst/>
                        </a:rPr>
                        <a:t>1122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CUENTAS POR COBRAR A CORTO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869478982"/>
                  </a:ext>
                </a:extLst>
              </a:tr>
              <a:tr h="246498">
                <a:tc>
                  <a:txBody>
                    <a:bodyPr/>
                    <a:lstStyle/>
                    <a:p>
                      <a:pPr algn="l" fontAlgn="ctr"/>
                      <a:r>
                        <a:rPr lang="es-MX" sz="1200" u="none" strike="noStrike" dirty="0">
                          <a:solidFill>
                            <a:srgbClr val="FF0000"/>
                          </a:solidFill>
                          <a:effectLst/>
                        </a:rPr>
                        <a:t>1122-083-00010-0006</a:t>
                      </a:r>
                      <a:endParaRPr lang="es-MX" sz="1200" b="0" i="0" u="none" strike="noStrike" dirty="0">
                        <a:solidFill>
                          <a:srgbClr val="FF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FF0000"/>
                          </a:solidFill>
                          <a:effectLst/>
                        </a:rPr>
                        <a:t>TRANSFERENCIAS FEDERALES POR CONVENIO EN DIVERSAS MATERIAS</a:t>
                      </a:r>
                      <a:endParaRPr lang="es-MX" sz="1200" b="0" i="0" u="none" strike="noStrike" dirty="0">
                        <a:solidFill>
                          <a:srgbClr val="FF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FF0000"/>
                          </a:solidFill>
                          <a:effectLst/>
                        </a:rPr>
                        <a:t>1,200,000.00</a:t>
                      </a:r>
                      <a:endParaRPr lang="es-MX" sz="1200" b="0" i="0" u="none" strike="noStrike" dirty="0">
                        <a:solidFill>
                          <a:srgbClr val="FF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131831763"/>
                  </a:ext>
                </a:extLst>
              </a:tr>
            </a:tbl>
          </a:graphicData>
        </a:graphic>
      </p:graphicFrame>
    </p:spTree>
    <p:extLst>
      <p:ext uri="{BB962C8B-B14F-4D97-AF65-F5344CB8AC3E}">
        <p14:creationId xmlns:p14="http://schemas.microsoft.com/office/powerpoint/2010/main" val="3868546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1000" fill="hold"/>
                                        <p:tgtEl>
                                          <p:spTgt spid="10"/>
                                        </p:tgtEl>
                                        <p:attrNameLst>
                                          <p:attrName>ppt_w</p:attrName>
                                        </p:attrNameLst>
                                      </p:cBhvr>
                                      <p:tavLst>
                                        <p:tav tm="0">
                                          <p:val>
                                            <p:fltVal val="0"/>
                                          </p:val>
                                        </p:tav>
                                        <p:tav tm="100000">
                                          <p:val>
                                            <p:strVal val="#ppt_w"/>
                                          </p:val>
                                        </p:tav>
                                      </p:tavLst>
                                    </p:anim>
                                    <p:anim calcmode="lin" valueType="num">
                                      <p:cBhvr>
                                        <p:cTn id="13" dur="1000" fill="hold"/>
                                        <p:tgtEl>
                                          <p:spTgt spid="10"/>
                                        </p:tgtEl>
                                        <p:attrNameLst>
                                          <p:attrName>ppt_h</p:attrName>
                                        </p:attrNameLst>
                                      </p:cBhvr>
                                      <p:tavLst>
                                        <p:tav tm="0">
                                          <p:val>
                                            <p:fltVal val="0"/>
                                          </p:val>
                                        </p:tav>
                                        <p:tav tm="100000">
                                          <p:val>
                                            <p:strVal val="#ppt_h"/>
                                          </p:val>
                                        </p:tav>
                                      </p:tavLst>
                                    </p:anim>
                                    <p:anim calcmode="lin" valueType="num">
                                      <p:cBhvr>
                                        <p:cTn id="14" dur="1000" fill="hold"/>
                                        <p:tgtEl>
                                          <p:spTgt spid="10"/>
                                        </p:tgtEl>
                                        <p:attrNameLst>
                                          <p:attrName>style.rotation</p:attrName>
                                        </p:attrNameLst>
                                      </p:cBhvr>
                                      <p:tavLst>
                                        <p:tav tm="0">
                                          <p:val>
                                            <p:fltVal val="90"/>
                                          </p:val>
                                        </p:tav>
                                        <p:tav tm="100000">
                                          <p:val>
                                            <p:fltVal val="0"/>
                                          </p:val>
                                        </p:tav>
                                      </p:tavLst>
                                    </p:anim>
                                    <p:animEffect transition="in" filter="fade">
                                      <p:cBhvr>
                                        <p:cTn id="15" dur="10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heel(1)">
                                      <p:cBhvr>
                                        <p:cTn id="20" dur="20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4807093A-CFCD-41A2-8F27-74EFBA0EB241}"/>
              </a:ext>
            </a:extLst>
          </p:cNvPr>
          <p:cNvGraphicFramePr>
            <a:graphicFrameLocks noGrp="1"/>
          </p:cNvGraphicFramePr>
          <p:nvPr>
            <p:extLst>
              <p:ext uri="{D42A27DB-BD31-4B8C-83A1-F6EECF244321}">
                <p14:modId xmlns:p14="http://schemas.microsoft.com/office/powerpoint/2010/main" val="856841536"/>
              </p:ext>
            </p:extLst>
          </p:nvPr>
        </p:nvGraphicFramePr>
        <p:xfrm>
          <a:off x="107504" y="836712"/>
          <a:ext cx="8928992" cy="1872208"/>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889412321"/>
                    </a:ext>
                  </a:extLst>
                </a:gridCol>
                <a:gridCol w="5536518">
                  <a:extLst>
                    <a:ext uri="{9D8B030D-6E8A-4147-A177-3AD203B41FA5}">
                      <a16:colId xmlns:a16="http://schemas.microsoft.com/office/drawing/2014/main" val="2507142144"/>
                    </a:ext>
                  </a:extLst>
                </a:gridCol>
                <a:gridCol w="1669097">
                  <a:extLst>
                    <a:ext uri="{9D8B030D-6E8A-4147-A177-3AD203B41FA5}">
                      <a16:colId xmlns:a16="http://schemas.microsoft.com/office/drawing/2014/main" val="4002370585"/>
                    </a:ext>
                  </a:extLst>
                </a:gridCol>
              </a:tblGrid>
              <a:tr h="234026">
                <a:tc>
                  <a:txBody>
                    <a:bodyPr/>
                    <a:lstStyle/>
                    <a:p>
                      <a:pPr algn="l" fontAlgn="ctr"/>
                      <a:r>
                        <a:rPr lang="es-MX" sz="1200" b="1" u="none" strike="noStrike" dirty="0">
                          <a:solidFill>
                            <a:srgbClr val="00B050"/>
                          </a:solidFill>
                          <a:effectLst/>
                        </a:rPr>
                        <a:t>1123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DEUDORES DIVERSOS POR COBRAR A CORTO PLAZO.</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endParaRPr lang="es-MX" sz="1200" b="1" i="0" u="none" strike="noStrike" dirty="0">
                        <a:solidFill>
                          <a:srgbClr val="FF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72650372"/>
                  </a:ext>
                </a:extLst>
              </a:tr>
              <a:tr h="234026">
                <a:tc>
                  <a:txBody>
                    <a:bodyPr/>
                    <a:lstStyle/>
                    <a:p>
                      <a:pPr algn="l" fontAlgn="ctr"/>
                      <a:r>
                        <a:rPr lang="es-MX" sz="1200" b="1" u="none" strike="noStrike" dirty="0">
                          <a:solidFill>
                            <a:srgbClr val="00B050"/>
                          </a:solidFill>
                          <a:effectLst/>
                        </a:rPr>
                        <a:t>1123-001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FUNCIONARIOS DEUDORES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endParaRPr lang="es-MX" sz="1200" b="1" i="0" u="none" strike="noStrike" dirty="0">
                        <a:solidFill>
                          <a:srgbClr val="FF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012699714"/>
                  </a:ext>
                </a:extLst>
              </a:tr>
              <a:tr h="234026">
                <a:tc>
                  <a:txBody>
                    <a:bodyPr/>
                    <a:lstStyle/>
                    <a:p>
                      <a:pPr algn="l" fontAlgn="ctr"/>
                      <a:r>
                        <a:rPr lang="es-MX" sz="1200" u="none" strike="noStrike" dirty="0">
                          <a:solidFill>
                            <a:srgbClr val="FF0000"/>
                          </a:solidFill>
                          <a:effectLst/>
                        </a:rPr>
                        <a:t>1123-001-00001</a:t>
                      </a:r>
                      <a:endParaRPr lang="es-MX" sz="1200" b="0" i="0" u="none" strike="noStrike" dirty="0">
                        <a:solidFill>
                          <a:srgbClr val="FF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FF0000"/>
                          </a:solidFill>
                          <a:effectLst/>
                        </a:rPr>
                        <a:t>ISABEL</a:t>
                      </a:r>
                      <a:endParaRPr lang="es-MX" sz="1200" b="0" i="0" u="none" strike="noStrike" dirty="0">
                        <a:solidFill>
                          <a:srgbClr val="FF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FF0000"/>
                          </a:solidFill>
                          <a:effectLst/>
                        </a:rPr>
                        <a:t>429.00</a:t>
                      </a:r>
                      <a:endParaRPr lang="es-MX" sz="1200" b="0" i="0" u="none" strike="noStrike" dirty="0">
                        <a:solidFill>
                          <a:srgbClr val="FF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821793789"/>
                  </a:ext>
                </a:extLst>
              </a:tr>
              <a:tr h="234026">
                <a:tc>
                  <a:txBody>
                    <a:bodyPr/>
                    <a:lstStyle/>
                    <a:p>
                      <a:pPr algn="l" fontAlgn="ctr"/>
                      <a:r>
                        <a:rPr lang="es-MX" sz="1200" u="none" strike="noStrike" dirty="0">
                          <a:solidFill>
                            <a:srgbClr val="FF0000"/>
                          </a:solidFill>
                          <a:effectLst/>
                        </a:rPr>
                        <a:t>1123-001-00002</a:t>
                      </a:r>
                      <a:endParaRPr lang="es-MX" sz="1200" b="0" i="0" u="none" strike="noStrike" dirty="0">
                        <a:solidFill>
                          <a:srgbClr val="FF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FF0000"/>
                          </a:solidFill>
                          <a:effectLst/>
                        </a:rPr>
                        <a:t>JOSE</a:t>
                      </a:r>
                      <a:endParaRPr lang="es-MX" sz="1200" b="0" i="0" u="none" strike="noStrike" dirty="0">
                        <a:solidFill>
                          <a:srgbClr val="FF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FF0000"/>
                          </a:solidFill>
                          <a:effectLst/>
                        </a:rPr>
                        <a:t>-250.00</a:t>
                      </a:r>
                      <a:endParaRPr lang="es-MX" sz="1200" b="0" i="0" u="none" strike="noStrike" dirty="0">
                        <a:solidFill>
                          <a:srgbClr val="FF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567977913"/>
                  </a:ext>
                </a:extLst>
              </a:tr>
              <a:tr h="234026">
                <a:tc>
                  <a:txBody>
                    <a:bodyPr/>
                    <a:lstStyle/>
                    <a:p>
                      <a:pPr algn="l" fontAlgn="ctr"/>
                      <a:r>
                        <a:rPr lang="es-MX" sz="1200" u="none" strike="noStrike" dirty="0">
                          <a:solidFill>
                            <a:srgbClr val="FF0000"/>
                          </a:solidFill>
                          <a:effectLst/>
                        </a:rPr>
                        <a:t>1123-001-00003</a:t>
                      </a:r>
                      <a:endParaRPr lang="es-MX" sz="1200" b="0" i="0" u="none" strike="noStrike" dirty="0">
                        <a:solidFill>
                          <a:srgbClr val="FF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FF0000"/>
                          </a:solidFill>
                          <a:effectLst/>
                        </a:rPr>
                        <a:t>JOSE</a:t>
                      </a:r>
                      <a:endParaRPr lang="es-MX" sz="1200" b="0" i="0" u="none" strike="noStrike" dirty="0">
                        <a:solidFill>
                          <a:srgbClr val="FF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FF0000"/>
                          </a:solidFill>
                          <a:effectLst/>
                        </a:rPr>
                        <a:t>50.00</a:t>
                      </a:r>
                      <a:endParaRPr lang="es-MX" sz="1200" b="0" i="0" u="none" strike="noStrike" dirty="0">
                        <a:solidFill>
                          <a:srgbClr val="FF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105799143"/>
                  </a:ext>
                </a:extLst>
              </a:tr>
              <a:tr h="234026">
                <a:tc>
                  <a:txBody>
                    <a:bodyPr/>
                    <a:lstStyle/>
                    <a:p>
                      <a:pPr algn="l" fontAlgn="ctr"/>
                      <a:r>
                        <a:rPr lang="es-MX" sz="1200" u="none" strike="noStrike" dirty="0">
                          <a:solidFill>
                            <a:srgbClr val="FF0000"/>
                          </a:solidFill>
                          <a:effectLst/>
                        </a:rPr>
                        <a:t>1123-001-00008</a:t>
                      </a:r>
                      <a:endParaRPr lang="es-MX" sz="1200" b="0" i="0" u="none" strike="noStrike" dirty="0">
                        <a:solidFill>
                          <a:srgbClr val="FF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FF0000"/>
                          </a:solidFill>
                          <a:effectLst/>
                        </a:rPr>
                        <a:t>ESTEBAN</a:t>
                      </a:r>
                      <a:endParaRPr lang="es-MX" sz="1200" b="0" i="0" u="none" strike="noStrike" dirty="0">
                        <a:solidFill>
                          <a:srgbClr val="FF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FF0000"/>
                          </a:solidFill>
                          <a:effectLst/>
                        </a:rPr>
                        <a:t>1,560.00</a:t>
                      </a:r>
                      <a:endParaRPr lang="es-MX" sz="1200" b="0" i="0" u="none" strike="noStrike" dirty="0">
                        <a:solidFill>
                          <a:srgbClr val="FF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650990145"/>
                  </a:ext>
                </a:extLst>
              </a:tr>
              <a:tr h="234026">
                <a:tc>
                  <a:txBody>
                    <a:bodyPr/>
                    <a:lstStyle/>
                    <a:p>
                      <a:pPr algn="l" fontAlgn="ctr"/>
                      <a:r>
                        <a:rPr lang="es-MX" sz="1200" u="none" strike="noStrike" dirty="0">
                          <a:solidFill>
                            <a:srgbClr val="FF0000"/>
                          </a:solidFill>
                          <a:effectLst/>
                        </a:rPr>
                        <a:t>1123-001-00009</a:t>
                      </a:r>
                      <a:endParaRPr lang="es-MX" sz="1200" b="0" i="0" u="none" strike="noStrike" dirty="0">
                        <a:solidFill>
                          <a:srgbClr val="FF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FF0000"/>
                          </a:solidFill>
                          <a:effectLst/>
                        </a:rPr>
                        <a:t>IVONNE</a:t>
                      </a:r>
                      <a:endParaRPr lang="es-MX" sz="1200" b="0" i="0" u="none" strike="noStrike" dirty="0">
                        <a:solidFill>
                          <a:srgbClr val="FF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FF0000"/>
                          </a:solidFill>
                          <a:effectLst/>
                        </a:rPr>
                        <a:t>50.00</a:t>
                      </a:r>
                      <a:endParaRPr lang="es-MX" sz="1200" b="0" i="0" u="none" strike="noStrike" dirty="0">
                        <a:solidFill>
                          <a:srgbClr val="FF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236154455"/>
                  </a:ext>
                </a:extLst>
              </a:tr>
              <a:tr h="234026">
                <a:tc>
                  <a:txBody>
                    <a:bodyPr/>
                    <a:lstStyle/>
                    <a:p>
                      <a:pPr algn="l" fontAlgn="ctr"/>
                      <a:r>
                        <a:rPr lang="es-MX" sz="1200" u="none" strike="noStrike" dirty="0">
                          <a:solidFill>
                            <a:srgbClr val="FF0000"/>
                          </a:solidFill>
                          <a:effectLst/>
                        </a:rPr>
                        <a:t>1123-001-00010</a:t>
                      </a:r>
                      <a:endParaRPr lang="es-MX" sz="1200" b="0" i="0" u="none" strike="noStrike" dirty="0">
                        <a:solidFill>
                          <a:srgbClr val="FF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FF0000"/>
                          </a:solidFill>
                          <a:effectLst/>
                        </a:rPr>
                        <a:t>MARIA</a:t>
                      </a:r>
                      <a:endParaRPr lang="es-MX" sz="1200" b="0" i="0" u="none" strike="noStrike" dirty="0">
                        <a:solidFill>
                          <a:srgbClr val="FF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FF0000"/>
                          </a:solidFill>
                          <a:effectLst/>
                        </a:rPr>
                        <a:t>-1,250.00</a:t>
                      </a:r>
                      <a:endParaRPr lang="es-MX" sz="1200" b="0" i="0" u="none" strike="noStrike" dirty="0">
                        <a:solidFill>
                          <a:srgbClr val="FF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146640501"/>
                  </a:ext>
                </a:extLst>
              </a:tr>
            </a:tbl>
          </a:graphicData>
        </a:graphic>
      </p:graphicFrame>
      <p:graphicFrame>
        <p:nvGraphicFramePr>
          <p:cNvPr id="4" name="Tabla 3">
            <a:extLst>
              <a:ext uri="{FF2B5EF4-FFF2-40B4-BE49-F238E27FC236}">
                <a16:creationId xmlns:a16="http://schemas.microsoft.com/office/drawing/2014/main" id="{06665599-916C-4869-8249-3B2DA63791AA}"/>
              </a:ext>
            </a:extLst>
          </p:cNvPr>
          <p:cNvGraphicFramePr>
            <a:graphicFrameLocks noGrp="1"/>
          </p:cNvGraphicFramePr>
          <p:nvPr>
            <p:extLst>
              <p:ext uri="{D42A27DB-BD31-4B8C-83A1-F6EECF244321}">
                <p14:modId xmlns:p14="http://schemas.microsoft.com/office/powerpoint/2010/main" val="4277862635"/>
              </p:ext>
            </p:extLst>
          </p:nvPr>
        </p:nvGraphicFramePr>
        <p:xfrm>
          <a:off x="107504" y="3082202"/>
          <a:ext cx="8928992" cy="3659160"/>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265678521"/>
                    </a:ext>
                  </a:extLst>
                </a:gridCol>
                <a:gridCol w="5536518">
                  <a:extLst>
                    <a:ext uri="{9D8B030D-6E8A-4147-A177-3AD203B41FA5}">
                      <a16:colId xmlns:a16="http://schemas.microsoft.com/office/drawing/2014/main" val="1588287397"/>
                    </a:ext>
                  </a:extLst>
                </a:gridCol>
                <a:gridCol w="1669097">
                  <a:extLst>
                    <a:ext uri="{9D8B030D-6E8A-4147-A177-3AD203B41FA5}">
                      <a16:colId xmlns:a16="http://schemas.microsoft.com/office/drawing/2014/main" val="2621440953"/>
                    </a:ext>
                  </a:extLst>
                </a:gridCol>
              </a:tblGrid>
              <a:tr h="243944">
                <a:tc>
                  <a:txBody>
                    <a:bodyPr/>
                    <a:lstStyle/>
                    <a:p>
                      <a:pPr algn="l" fontAlgn="ctr"/>
                      <a:r>
                        <a:rPr lang="es-MX" sz="1200" b="1" u="none" strike="noStrike" dirty="0">
                          <a:solidFill>
                            <a:srgbClr val="00B050"/>
                          </a:solidFill>
                          <a:effectLst/>
                        </a:rPr>
                        <a:t>1123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DEUDORES DIVERSOS POR COBRAR A CORTO PLAZO.</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endParaRPr lang="es-MX" sz="1200" b="0" i="0" u="none" strike="noStrike">
                        <a:solidFill>
                          <a:srgbClr val="0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485143996"/>
                  </a:ext>
                </a:extLst>
              </a:tr>
              <a:tr h="243944">
                <a:tc>
                  <a:txBody>
                    <a:bodyPr/>
                    <a:lstStyle/>
                    <a:p>
                      <a:pPr algn="l" fontAlgn="ctr"/>
                      <a:r>
                        <a:rPr lang="es-MX" sz="1200" b="1" u="none" strike="noStrike" dirty="0">
                          <a:solidFill>
                            <a:srgbClr val="00B050"/>
                          </a:solidFill>
                          <a:effectLst/>
                        </a:rPr>
                        <a:t>1123-002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OTROS DEUDORES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endParaRPr lang="es-MX" sz="1200" b="1" i="0" u="none" strike="noStrike">
                        <a:solidFill>
                          <a:srgbClr val="0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011470208"/>
                  </a:ext>
                </a:extLst>
              </a:tr>
              <a:tr h="243944">
                <a:tc>
                  <a:txBody>
                    <a:bodyPr/>
                    <a:lstStyle/>
                    <a:p>
                      <a:pPr algn="l" fontAlgn="ctr"/>
                      <a:r>
                        <a:rPr lang="es-MX" sz="1200" u="none" strike="noStrike" dirty="0">
                          <a:solidFill>
                            <a:srgbClr val="FF0000"/>
                          </a:solidFill>
                          <a:effectLst/>
                        </a:rPr>
                        <a:t>1123-002-00001</a:t>
                      </a:r>
                      <a:endParaRPr lang="es-MX" sz="1200" b="1" i="0" u="none" strike="noStrike" dirty="0">
                        <a:solidFill>
                          <a:srgbClr val="FF0000"/>
                        </a:solidFill>
                        <a:effectLst/>
                        <a:latin typeface="Calibri" panose="020F0502020204030204" pitchFamily="34" charset="0"/>
                      </a:endParaRPr>
                    </a:p>
                  </a:txBody>
                  <a:tcPr marL="8512" marR="8512" marT="8512" marB="0" anchor="ctr"/>
                </a:tc>
                <a:tc>
                  <a:txBody>
                    <a:bodyPr/>
                    <a:lstStyle/>
                    <a:p>
                      <a:pPr algn="l" fontAlgn="ctr"/>
                      <a:r>
                        <a:rPr lang="es-MX" sz="1200" u="none" strike="noStrike">
                          <a:solidFill>
                            <a:srgbClr val="FF0000"/>
                          </a:solidFill>
                          <a:effectLst/>
                        </a:rPr>
                        <a:t>OTROS DEUDORES 2008</a:t>
                      </a:r>
                      <a:endParaRPr lang="es-MX" sz="1200" b="1" i="0" u="none" strike="noStrike">
                        <a:solidFill>
                          <a:srgbClr val="FF0000"/>
                        </a:solidFill>
                        <a:effectLst/>
                        <a:latin typeface="Calibri" panose="020F0502020204030204" pitchFamily="34" charset="0"/>
                      </a:endParaRPr>
                    </a:p>
                  </a:txBody>
                  <a:tcPr marL="8512" marR="8512" marT="8512" marB="0" anchor="ctr"/>
                </a:tc>
                <a:tc>
                  <a:txBody>
                    <a:bodyPr/>
                    <a:lstStyle/>
                    <a:p>
                      <a:pPr algn="l" fontAlgn="ctr"/>
                      <a:endParaRPr lang="es-MX" sz="1200" b="1" i="0" u="none" strike="noStrike">
                        <a:solidFill>
                          <a:srgbClr val="FF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18970544"/>
                  </a:ext>
                </a:extLst>
              </a:tr>
              <a:tr h="243944">
                <a:tc>
                  <a:txBody>
                    <a:bodyPr/>
                    <a:lstStyle/>
                    <a:p>
                      <a:pPr algn="l" fontAlgn="ctr"/>
                      <a:r>
                        <a:rPr lang="es-MX" sz="1200" u="none" strike="noStrike" dirty="0">
                          <a:solidFill>
                            <a:srgbClr val="FF0000"/>
                          </a:solidFill>
                          <a:effectLst/>
                        </a:rPr>
                        <a:t>1123-002-00001-0004</a:t>
                      </a:r>
                      <a:endParaRPr lang="es-MX" sz="1200" b="0" i="0" u="none" strike="noStrike" dirty="0">
                        <a:solidFill>
                          <a:srgbClr val="FF0000"/>
                        </a:solidFill>
                        <a:effectLst/>
                        <a:latin typeface="Calibri" panose="020F0502020204030204" pitchFamily="34" charset="0"/>
                      </a:endParaRPr>
                    </a:p>
                  </a:txBody>
                  <a:tcPr marL="8512" marR="8512" marT="8512" marB="0" anchor="ctr"/>
                </a:tc>
                <a:tc>
                  <a:txBody>
                    <a:bodyPr/>
                    <a:lstStyle/>
                    <a:p>
                      <a:pPr algn="l" fontAlgn="ctr"/>
                      <a:r>
                        <a:rPr lang="es-MX" sz="1200" u="none" strike="noStrike">
                          <a:solidFill>
                            <a:srgbClr val="FF0000"/>
                          </a:solidFill>
                          <a:effectLst/>
                        </a:rPr>
                        <a:t>PATRICIA</a:t>
                      </a:r>
                      <a:endParaRPr lang="es-MX" sz="1200" b="0" i="0" u="none" strike="noStrike">
                        <a:solidFill>
                          <a:srgbClr val="FF0000"/>
                        </a:solidFill>
                        <a:effectLst/>
                        <a:latin typeface="Calibri" panose="020F0502020204030204" pitchFamily="34" charset="0"/>
                      </a:endParaRPr>
                    </a:p>
                  </a:txBody>
                  <a:tcPr marL="8512" marR="8512" marT="8512" marB="0" anchor="ctr"/>
                </a:tc>
                <a:tc>
                  <a:txBody>
                    <a:bodyPr/>
                    <a:lstStyle/>
                    <a:p>
                      <a:pPr algn="r" fontAlgn="ctr"/>
                      <a:r>
                        <a:rPr lang="es-MX" sz="1200" u="none" strike="noStrike">
                          <a:solidFill>
                            <a:srgbClr val="FF0000"/>
                          </a:solidFill>
                          <a:effectLst/>
                        </a:rPr>
                        <a:t>1,000.00</a:t>
                      </a:r>
                      <a:endParaRPr lang="es-MX" sz="1200" b="0" i="0" u="none" strike="noStrike">
                        <a:solidFill>
                          <a:srgbClr val="FF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354530349"/>
                  </a:ext>
                </a:extLst>
              </a:tr>
              <a:tr h="243944">
                <a:tc>
                  <a:txBody>
                    <a:bodyPr/>
                    <a:lstStyle/>
                    <a:p>
                      <a:pPr algn="l" fontAlgn="ctr"/>
                      <a:r>
                        <a:rPr lang="es-MX" sz="1200" u="none" strike="noStrike" dirty="0">
                          <a:solidFill>
                            <a:srgbClr val="FF0000"/>
                          </a:solidFill>
                          <a:effectLst/>
                        </a:rPr>
                        <a:t>1123-002-00001-0005</a:t>
                      </a:r>
                      <a:endParaRPr lang="es-MX" sz="1200" b="0" i="0" u="none" strike="noStrike" dirty="0">
                        <a:solidFill>
                          <a:srgbClr val="FF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FF0000"/>
                          </a:solidFill>
                          <a:effectLst/>
                        </a:rPr>
                        <a:t>MIGUEL</a:t>
                      </a:r>
                      <a:endParaRPr lang="es-MX" sz="1200" b="0" i="0" u="none" strike="noStrike" dirty="0">
                        <a:solidFill>
                          <a:srgbClr val="FF0000"/>
                        </a:solidFill>
                        <a:effectLst/>
                        <a:latin typeface="Calibri" panose="020F0502020204030204" pitchFamily="34" charset="0"/>
                      </a:endParaRPr>
                    </a:p>
                  </a:txBody>
                  <a:tcPr marL="8512" marR="8512" marT="8512" marB="0" anchor="ctr"/>
                </a:tc>
                <a:tc>
                  <a:txBody>
                    <a:bodyPr/>
                    <a:lstStyle/>
                    <a:p>
                      <a:pPr algn="r" fontAlgn="ctr"/>
                      <a:r>
                        <a:rPr lang="es-MX" sz="1200" u="none" strike="noStrike">
                          <a:solidFill>
                            <a:srgbClr val="FF0000"/>
                          </a:solidFill>
                          <a:effectLst/>
                        </a:rPr>
                        <a:t>620.00</a:t>
                      </a:r>
                      <a:endParaRPr lang="es-MX" sz="1200" b="0" i="0" u="none" strike="noStrike">
                        <a:solidFill>
                          <a:srgbClr val="FF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917451466"/>
                  </a:ext>
                </a:extLst>
              </a:tr>
              <a:tr h="243944">
                <a:tc>
                  <a:txBody>
                    <a:bodyPr/>
                    <a:lstStyle/>
                    <a:p>
                      <a:pPr algn="l" fontAlgn="ctr"/>
                      <a:r>
                        <a:rPr lang="es-MX" sz="1200" u="none" strike="noStrike" dirty="0">
                          <a:solidFill>
                            <a:srgbClr val="FF0000"/>
                          </a:solidFill>
                          <a:effectLst/>
                        </a:rPr>
                        <a:t>1123-002-00001-0006</a:t>
                      </a:r>
                      <a:endParaRPr lang="es-MX" sz="1200" b="0" i="0" u="none" strike="noStrike" dirty="0">
                        <a:solidFill>
                          <a:srgbClr val="FF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FF0000"/>
                          </a:solidFill>
                          <a:effectLst/>
                        </a:rPr>
                        <a:t>ELIONAHI</a:t>
                      </a:r>
                      <a:endParaRPr lang="es-MX" sz="1200" b="0" i="0" u="none" strike="noStrike" dirty="0">
                        <a:solidFill>
                          <a:srgbClr val="FF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FF0000"/>
                          </a:solidFill>
                          <a:effectLst/>
                        </a:rPr>
                        <a:t>600.00</a:t>
                      </a:r>
                      <a:endParaRPr lang="es-MX" sz="1200" b="0" i="0" u="none" strike="noStrike" dirty="0">
                        <a:solidFill>
                          <a:srgbClr val="FF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43236334"/>
                  </a:ext>
                </a:extLst>
              </a:tr>
              <a:tr h="243944">
                <a:tc>
                  <a:txBody>
                    <a:bodyPr/>
                    <a:lstStyle/>
                    <a:p>
                      <a:pPr algn="l" fontAlgn="ctr"/>
                      <a:r>
                        <a:rPr lang="es-MX" sz="1200" u="none" strike="noStrike" dirty="0">
                          <a:solidFill>
                            <a:srgbClr val="FF0000"/>
                          </a:solidFill>
                          <a:effectLst/>
                        </a:rPr>
                        <a:t>1123-002-00001-0008</a:t>
                      </a:r>
                      <a:endParaRPr lang="es-MX" sz="1200" b="0" i="0" u="none" strike="noStrike" dirty="0">
                        <a:solidFill>
                          <a:srgbClr val="FF0000"/>
                        </a:solidFill>
                        <a:effectLst/>
                        <a:latin typeface="Calibri" panose="020F0502020204030204" pitchFamily="34" charset="0"/>
                      </a:endParaRPr>
                    </a:p>
                  </a:txBody>
                  <a:tcPr marL="8512" marR="8512" marT="8512" marB="0" anchor="ctr"/>
                </a:tc>
                <a:tc>
                  <a:txBody>
                    <a:bodyPr/>
                    <a:lstStyle/>
                    <a:p>
                      <a:pPr algn="l" fontAlgn="ctr"/>
                      <a:r>
                        <a:rPr lang="es-MX" sz="1200" u="none" strike="noStrike">
                          <a:solidFill>
                            <a:srgbClr val="FF0000"/>
                          </a:solidFill>
                          <a:effectLst/>
                        </a:rPr>
                        <a:t>WILIBALDO</a:t>
                      </a:r>
                      <a:endParaRPr lang="es-MX" sz="1200" b="0" i="0" u="none" strike="noStrike">
                        <a:solidFill>
                          <a:srgbClr val="FF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FF0000"/>
                          </a:solidFill>
                          <a:effectLst/>
                        </a:rPr>
                        <a:t>100.00</a:t>
                      </a:r>
                      <a:endParaRPr lang="es-MX" sz="1200" b="0" i="0" u="none" strike="noStrike" dirty="0">
                        <a:solidFill>
                          <a:srgbClr val="FF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367153006"/>
                  </a:ext>
                </a:extLst>
              </a:tr>
              <a:tr h="243944">
                <a:tc>
                  <a:txBody>
                    <a:bodyPr/>
                    <a:lstStyle/>
                    <a:p>
                      <a:pPr algn="l" fontAlgn="ctr"/>
                      <a:r>
                        <a:rPr lang="es-MX" sz="1200" u="none" strike="noStrike" dirty="0">
                          <a:solidFill>
                            <a:srgbClr val="FF0000"/>
                          </a:solidFill>
                          <a:effectLst/>
                        </a:rPr>
                        <a:t>1123-002-00001-0009</a:t>
                      </a:r>
                      <a:endParaRPr lang="es-MX" sz="1200" b="0" i="0" u="none" strike="noStrike" dirty="0">
                        <a:solidFill>
                          <a:srgbClr val="FF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FF0000"/>
                          </a:solidFill>
                          <a:effectLst/>
                        </a:rPr>
                        <a:t>MIGUEL</a:t>
                      </a:r>
                      <a:endParaRPr lang="es-MX" sz="1200" b="0" i="0" u="none" strike="noStrike" dirty="0">
                        <a:solidFill>
                          <a:srgbClr val="FF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FF0000"/>
                          </a:solidFill>
                          <a:effectLst/>
                        </a:rPr>
                        <a:t>-500.00</a:t>
                      </a:r>
                      <a:endParaRPr lang="es-MX" sz="1200" b="0" i="0" u="none" strike="noStrike" dirty="0">
                        <a:solidFill>
                          <a:srgbClr val="FF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594259298"/>
                  </a:ext>
                </a:extLst>
              </a:tr>
              <a:tr h="243944">
                <a:tc>
                  <a:txBody>
                    <a:bodyPr/>
                    <a:lstStyle/>
                    <a:p>
                      <a:pPr algn="l" fontAlgn="ctr"/>
                      <a:r>
                        <a:rPr lang="es-MX" sz="1200" u="none" strike="noStrike" dirty="0">
                          <a:solidFill>
                            <a:srgbClr val="FF0000"/>
                          </a:solidFill>
                          <a:effectLst/>
                        </a:rPr>
                        <a:t>1123-002-00001-0010</a:t>
                      </a:r>
                      <a:endParaRPr lang="es-MX" sz="1200" b="0" i="0" u="none" strike="noStrike" dirty="0">
                        <a:solidFill>
                          <a:srgbClr val="FF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FF0000"/>
                          </a:solidFill>
                          <a:effectLst/>
                        </a:rPr>
                        <a:t>RAFAEL</a:t>
                      </a:r>
                      <a:endParaRPr lang="es-MX" sz="1200" b="0" i="0" u="none" strike="noStrike" dirty="0">
                        <a:solidFill>
                          <a:srgbClr val="FF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FF0000"/>
                          </a:solidFill>
                          <a:effectLst/>
                        </a:rPr>
                        <a:t>10,000.00</a:t>
                      </a:r>
                      <a:endParaRPr lang="es-MX" sz="1200" b="0" i="0" u="none" strike="noStrike" dirty="0">
                        <a:solidFill>
                          <a:srgbClr val="FF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863891304"/>
                  </a:ext>
                </a:extLst>
              </a:tr>
              <a:tr h="243944">
                <a:tc>
                  <a:txBody>
                    <a:bodyPr/>
                    <a:lstStyle/>
                    <a:p>
                      <a:pPr algn="l" fontAlgn="ctr"/>
                      <a:r>
                        <a:rPr lang="es-MX" sz="1200" u="none" strike="noStrike">
                          <a:solidFill>
                            <a:srgbClr val="FF0000"/>
                          </a:solidFill>
                          <a:effectLst/>
                        </a:rPr>
                        <a:t>1123-002-00001-0011</a:t>
                      </a:r>
                      <a:endParaRPr lang="es-MX" sz="1200" b="0" i="0" u="none" strike="noStrike">
                        <a:solidFill>
                          <a:srgbClr val="FF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FF0000"/>
                          </a:solidFill>
                          <a:effectLst/>
                        </a:rPr>
                        <a:t>MONICA</a:t>
                      </a:r>
                      <a:endParaRPr lang="es-MX" sz="1200" b="0" i="0" u="none" strike="noStrike" dirty="0">
                        <a:solidFill>
                          <a:srgbClr val="FF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FF0000"/>
                          </a:solidFill>
                          <a:effectLst/>
                        </a:rPr>
                        <a:t>1,869.23</a:t>
                      </a:r>
                      <a:endParaRPr lang="es-MX" sz="1200" b="0" i="0" u="none" strike="noStrike" dirty="0">
                        <a:solidFill>
                          <a:srgbClr val="FF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446622157"/>
                  </a:ext>
                </a:extLst>
              </a:tr>
              <a:tr h="243944">
                <a:tc>
                  <a:txBody>
                    <a:bodyPr/>
                    <a:lstStyle/>
                    <a:p>
                      <a:pPr algn="l" fontAlgn="ctr"/>
                      <a:r>
                        <a:rPr lang="es-MX" sz="1200" u="none" strike="noStrike">
                          <a:solidFill>
                            <a:srgbClr val="FF0000"/>
                          </a:solidFill>
                          <a:effectLst/>
                        </a:rPr>
                        <a:t>1123-002-00001-0012</a:t>
                      </a:r>
                      <a:endParaRPr lang="es-MX" sz="1200" b="0" i="0" u="none" strike="noStrike">
                        <a:solidFill>
                          <a:srgbClr val="FF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FF0000"/>
                          </a:solidFill>
                          <a:effectLst/>
                        </a:rPr>
                        <a:t>VANESSA</a:t>
                      </a:r>
                      <a:endParaRPr lang="es-MX" sz="1200" b="0" i="0" u="none" strike="noStrike" dirty="0">
                        <a:solidFill>
                          <a:srgbClr val="FF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FF0000"/>
                          </a:solidFill>
                          <a:effectLst/>
                        </a:rPr>
                        <a:t>5,400.00</a:t>
                      </a:r>
                      <a:endParaRPr lang="es-MX" sz="1200" b="0" i="0" u="none" strike="noStrike" dirty="0">
                        <a:solidFill>
                          <a:srgbClr val="FF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672325268"/>
                  </a:ext>
                </a:extLst>
              </a:tr>
              <a:tr h="243944">
                <a:tc>
                  <a:txBody>
                    <a:bodyPr/>
                    <a:lstStyle/>
                    <a:p>
                      <a:pPr algn="l" fontAlgn="ctr"/>
                      <a:r>
                        <a:rPr lang="es-MX" sz="1200" u="none" strike="noStrike">
                          <a:solidFill>
                            <a:srgbClr val="FF0000"/>
                          </a:solidFill>
                          <a:effectLst/>
                        </a:rPr>
                        <a:t>1123-002-00001-0013</a:t>
                      </a:r>
                      <a:endParaRPr lang="es-MX" sz="1200" b="0" i="0" u="none" strike="noStrike">
                        <a:solidFill>
                          <a:srgbClr val="FF0000"/>
                        </a:solidFill>
                        <a:effectLst/>
                        <a:latin typeface="Calibri" panose="020F0502020204030204" pitchFamily="34" charset="0"/>
                      </a:endParaRPr>
                    </a:p>
                  </a:txBody>
                  <a:tcPr marL="8512" marR="8512" marT="8512" marB="0" anchor="ctr"/>
                </a:tc>
                <a:tc>
                  <a:txBody>
                    <a:bodyPr/>
                    <a:lstStyle/>
                    <a:p>
                      <a:pPr algn="l" fontAlgn="ctr"/>
                      <a:r>
                        <a:rPr lang="es-MX" sz="1200" u="none" strike="noStrike">
                          <a:solidFill>
                            <a:srgbClr val="FF0000"/>
                          </a:solidFill>
                          <a:effectLst/>
                        </a:rPr>
                        <a:t>JOSE</a:t>
                      </a:r>
                      <a:endParaRPr lang="es-MX" sz="1200" b="0" i="0" u="none" strike="noStrike">
                        <a:solidFill>
                          <a:srgbClr val="FF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FF0000"/>
                          </a:solidFill>
                          <a:effectLst/>
                        </a:rPr>
                        <a:t>40.00</a:t>
                      </a:r>
                      <a:endParaRPr lang="es-MX" sz="1200" b="0" i="0" u="none" strike="noStrike" dirty="0">
                        <a:solidFill>
                          <a:srgbClr val="FF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183454769"/>
                  </a:ext>
                </a:extLst>
              </a:tr>
              <a:tr h="243944">
                <a:tc>
                  <a:txBody>
                    <a:bodyPr/>
                    <a:lstStyle/>
                    <a:p>
                      <a:pPr algn="l" fontAlgn="ctr"/>
                      <a:r>
                        <a:rPr lang="es-MX" sz="1200" u="none" strike="noStrike">
                          <a:solidFill>
                            <a:srgbClr val="FF0000"/>
                          </a:solidFill>
                          <a:effectLst/>
                        </a:rPr>
                        <a:t>1123-002-00002</a:t>
                      </a:r>
                      <a:endParaRPr lang="es-MX" sz="1200" b="0" i="0" u="none" strike="noStrike">
                        <a:solidFill>
                          <a:srgbClr val="FF0000"/>
                        </a:solidFill>
                        <a:effectLst/>
                        <a:latin typeface="Calibri" panose="020F0502020204030204" pitchFamily="34" charset="0"/>
                      </a:endParaRPr>
                    </a:p>
                  </a:txBody>
                  <a:tcPr marL="8512" marR="8512" marT="8512" marB="0" anchor="ctr"/>
                </a:tc>
                <a:tc>
                  <a:txBody>
                    <a:bodyPr/>
                    <a:lstStyle/>
                    <a:p>
                      <a:pPr algn="l" fontAlgn="ctr"/>
                      <a:r>
                        <a:rPr lang="es-MX" sz="1200" u="none" strike="noStrike">
                          <a:solidFill>
                            <a:srgbClr val="FF0000"/>
                          </a:solidFill>
                          <a:effectLst/>
                        </a:rPr>
                        <a:t>FONDO III</a:t>
                      </a:r>
                      <a:endParaRPr lang="es-MX" sz="1200" b="0" i="0" u="none" strike="noStrike">
                        <a:solidFill>
                          <a:srgbClr val="FF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FF0000"/>
                          </a:solidFill>
                          <a:effectLst/>
                        </a:rPr>
                        <a:t>29,133.69</a:t>
                      </a:r>
                      <a:endParaRPr lang="es-MX" sz="1200" b="0" i="0" u="none" strike="noStrike" dirty="0">
                        <a:solidFill>
                          <a:srgbClr val="FF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85304077"/>
                  </a:ext>
                </a:extLst>
              </a:tr>
              <a:tr h="243944">
                <a:tc>
                  <a:txBody>
                    <a:bodyPr/>
                    <a:lstStyle/>
                    <a:p>
                      <a:pPr algn="l" fontAlgn="ctr"/>
                      <a:r>
                        <a:rPr lang="es-MX" sz="1200" u="none" strike="noStrike">
                          <a:solidFill>
                            <a:srgbClr val="FF0000"/>
                          </a:solidFill>
                          <a:effectLst/>
                        </a:rPr>
                        <a:t>1123-002-00003</a:t>
                      </a:r>
                      <a:endParaRPr lang="es-MX" sz="1200" b="0" i="0" u="none" strike="noStrike">
                        <a:solidFill>
                          <a:srgbClr val="FF0000"/>
                        </a:solidFill>
                        <a:effectLst/>
                        <a:latin typeface="Calibri" panose="020F0502020204030204" pitchFamily="34" charset="0"/>
                      </a:endParaRPr>
                    </a:p>
                  </a:txBody>
                  <a:tcPr marL="8512" marR="8512" marT="8512" marB="0" anchor="ctr"/>
                </a:tc>
                <a:tc>
                  <a:txBody>
                    <a:bodyPr/>
                    <a:lstStyle/>
                    <a:p>
                      <a:pPr algn="l" fontAlgn="ctr"/>
                      <a:r>
                        <a:rPr lang="es-MX" sz="1200" u="none" strike="noStrike">
                          <a:solidFill>
                            <a:srgbClr val="FF0000"/>
                          </a:solidFill>
                          <a:effectLst/>
                        </a:rPr>
                        <a:t>FONDO IV</a:t>
                      </a:r>
                      <a:endParaRPr lang="es-MX" sz="1200" b="0" i="0" u="none" strike="noStrike">
                        <a:solidFill>
                          <a:srgbClr val="FF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FF0000"/>
                          </a:solidFill>
                          <a:effectLst/>
                        </a:rPr>
                        <a:t>247,367.78</a:t>
                      </a:r>
                      <a:endParaRPr lang="es-MX" sz="1200" b="0" i="0" u="none" strike="noStrike" dirty="0">
                        <a:solidFill>
                          <a:srgbClr val="FF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741498556"/>
                  </a:ext>
                </a:extLst>
              </a:tr>
              <a:tr h="243944">
                <a:tc>
                  <a:txBody>
                    <a:bodyPr/>
                    <a:lstStyle/>
                    <a:p>
                      <a:pPr algn="l" fontAlgn="ctr"/>
                      <a:r>
                        <a:rPr lang="es-MX" sz="1200" u="none" strike="noStrike">
                          <a:solidFill>
                            <a:srgbClr val="FF0000"/>
                          </a:solidFill>
                          <a:effectLst/>
                        </a:rPr>
                        <a:t>1123-002-00004</a:t>
                      </a:r>
                      <a:endParaRPr lang="es-MX" sz="1200" b="0" i="0" u="none" strike="noStrike">
                        <a:solidFill>
                          <a:srgbClr val="FF0000"/>
                        </a:solidFill>
                        <a:effectLst/>
                        <a:latin typeface="Calibri" panose="020F0502020204030204" pitchFamily="34" charset="0"/>
                      </a:endParaRPr>
                    </a:p>
                  </a:txBody>
                  <a:tcPr marL="8512" marR="8512" marT="8512" marB="0" anchor="ctr"/>
                </a:tc>
                <a:tc>
                  <a:txBody>
                    <a:bodyPr/>
                    <a:lstStyle/>
                    <a:p>
                      <a:pPr algn="l" fontAlgn="ctr"/>
                      <a:r>
                        <a:rPr lang="es-ES" sz="1200" u="none" strike="noStrike">
                          <a:solidFill>
                            <a:srgbClr val="FF0000"/>
                          </a:solidFill>
                          <a:effectLst/>
                        </a:rPr>
                        <a:t>RECURSOS CONVENIDOS CON EL ESTADO</a:t>
                      </a:r>
                      <a:endParaRPr lang="es-ES" sz="1200" b="0" i="0" u="none" strike="noStrike">
                        <a:solidFill>
                          <a:srgbClr val="FF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FF0000"/>
                          </a:solidFill>
                          <a:effectLst/>
                        </a:rPr>
                        <a:t>86,392.50</a:t>
                      </a:r>
                      <a:endParaRPr lang="es-MX" sz="1200" b="0" i="0" u="none" strike="noStrike" dirty="0">
                        <a:solidFill>
                          <a:srgbClr val="FF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338449337"/>
                  </a:ext>
                </a:extLst>
              </a:tr>
            </a:tbl>
          </a:graphicData>
        </a:graphic>
      </p:graphicFrame>
    </p:spTree>
    <p:extLst>
      <p:ext uri="{BB962C8B-B14F-4D97-AF65-F5344CB8AC3E}">
        <p14:creationId xmlns:p14="http://schemas.microsoft.com/office/powerpoint/2010/main" val="1737922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circle(in)">
                                      <p:cBhvr>
                                        <p:cTn id="18"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BF9AA318-7953-4AD4-9116-FD32D282F85A}"/>
              </a:ext>
            </a:extLst>
          </p:cNvPr>
          <p:cNvGraphicFramePr>
            <a:graphicFrameLocks noGrp="1"/>
          </p:cNvGraphicFramePr>
          <p:nvPr>
            <p:extLst>
              <p:ext uri="{D42A27DB-BD31-4B8C-83A1-F6EECF244321}">
                <p14:modId xmlns:p14="http://schemas.microsoft.com/office/powerpoint/2010/main" val="3340813539"/>
              </p:ext>
            </p:extLst>
          </p:nvPr>
        </p:nvGraphicFramePr>
        <p:xfrm>
          <a:off x="107504" y="1170850"/>
          <a:ext cx="8928992" cy="3266263"/>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960286566"/>
                    </a:ext>
                  </a:extLst>
                </a:gridCol>
                <a:gridCol w="5536518">
                  <a:extLst>
                    <a:ext uri="{9D8B030D-6E8A-4147-A177-3AD203B41FA5}">
                      <a16:colId xmlns:a16="http://schemas.microsoft.com/office/drawing/2014/main" val="765162393"/>
                    </a:ext>
                  </a:extLst>
                </a:gridCol>
                <a:gridCol w="1669097">
                  <a:extLst>
                    <a:ext uri="{9D8B030D-6E8A-4147-A177-3AD203B41FA5}">
                      <a16:colId xmlns:a16="http://schemas.microsoft.com/office/drawing/2014/main" val="3762961813"/>
                    </a:ext>
                  </a:extLst>
                </a:gridCol>
              </a:tblGrid>
              <a:tr h="296933">
                <a:tc>
                  <a:txBody>
                    <a:bodyPr/>
                    <a:lstStyle/>
                    <a:p>
                      <a:pPr algn="l" fontAlgn="ctr"/>
                      <a:r>
                        <a:rPr lang="es-MX" sz="1200" b="1" u="none" strike="noStrike" dirty="0">
                          <a:solidFill>
                            <a:srgbClr val="00B050"/>
                          </a:solidFill>
                          <a:effectLst/>
                        </a:rPr>
                        <a:t>1123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DEUDORES DIVERSOS POR COBRAR A CORTO PLAZO.</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l" fontAlgn="ct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977325710"/>
                  </a:ext>
                </a:extLst>
              </a:tr>
              <a:tr h="296933">
                <a:tc>
                  <a:txBody>
                    <a:bodyPr/>
                    <a:lstStyle/>
                    <a:p>
                      <a:pPr algn="l" fontAlgn="ctr"/>
                      <a:r>
                        <a:rPr lang="es-MX" sz="1200" b="1" u="none" strike="noStrike" dirty="0">
                          <a:solidFill>
                            <a:srgbClr val="00B050"/>
                          </a:solidFill>
                          <a:effectLst/>
                        </a:rPr>
                        <a:t>1123-002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OTROS DEUDORES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292387057"/>
                  </a:ext>
                </a:extLst>
              </a:tr>
              <a:tr h="296933">
                <a:tc>
                  <a:txBody>
                    <a:bodyPr/>
                    <a:lstStyle/>
                    <a:p>
                      <a:pPr algn="l" fontAlgn="ctr"/>
                      <a:r>
                        <a:rPr lang="es-MX" sz="1200" b="1" u="none" strike="noStrike" dirty="0">
                          <a:solidFill>
                            <a:srgbClr val="C00000"/>
                          </a:solidFill>
                          <a:effectLst/>
                        </a:rPr>
                        <a:t>1123-002-00001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OTROS DEUDORES 2008</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endParaRPr lang="es-MX" sz="1200" b="1" i="0" u="none" strike="noStrike">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947379485"/>
                  </a:ext>
                </a:extLst>
              </a:tr>
              <a:tr h="296933">
                <a:tc>
                  <a:txBody>
                    <a:bodyPr/>
                    <a:lstStyle/>
                    <a:p>
                      <a:pPr algn="l" fontAlgn="ctr"/>
                      <a:r>
                        <a:rPr lang="es-MX" sz="1200" b="1" u="none" strike="noStrike" dirty="0">
                          <a:solidFill>
                            <a:srgbClr val="C00000"/>
                          </a:solidFill>
                          <a:effectLst/>
                        </a:rPr>
                        <a:t>1123-002-00001-0009</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-500.00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547450894"/>
                  </a:ext>
                </a:extLst>
              </a:tr>
              <a:tr h="296933">
                <a:tc>
                  <a:txBody>
                    <a:bodyPr/>
                    <a:lstStyle/>
                    <a:p>
                      <a:pPr algn="l" fontAlgn="ctr"/>
                      <a:r>
                        <a:rPr lang="es-MX" sz="1200" b="1" u="none" strike="noStrike" dirty="0">
                          <a:solidFill>
                            <a:srgbClr val="C00000"/>
                          </a:solidFill>
                          <a:effectLst/>
                        </a:rPr>
                        <a:t>1123-002-00001-0010</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10,000.00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026606403"/>
                  </a:ext>
                </a:extLst>
              </a:tr>
              <a:tr h="296933">
                <a:tc>
                  <a:txBody>
                    <a:bodyPr/>
                    <a:lstStyle/>
                    <a:p>
                      <a:pPr algn="l" fontAlgn="ctr"/>
                      <a:r>
                        <a:rPr lang="es-MX" sz="1200" b="1" u="none" strike="noStrike" dirty="0">
                          <a:solidFill>
                            <a:srgbClr val="C00000"/>
                          </a:solidFill>
                          <a:effectLst/>
                        </a:rPr>
                        <a:t>1123-002-00001-0011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1,869.23</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928660089"/>
                  </a:ext>
                </a:extLst>
              </a:tr>
              <a:tr h="296933">
                <a:tc>
                  <a:txBody>
                    <a:bodyPr/>
                    <a:lstStyle/>
                    <a:p>
                      <a:pPr algn="l" fontAlgn="ctr"/>
                      <a:r>
                        <a:rPr lang="es-MX" sz="1200" b="1" u="none" strike="noStrike">
                          <a:solidFill>
                            <a:srgbClr val="C00000"/>
                          </a:solidFill>
                          <a:effectLst/>
                        </a:rPr>
                        <a:t>1123-002-00001-0012</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5,400.00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66879997"/>
                  </a:ext>
                </a:extLst>
              </a:tr>
              <a:tr h="296933">
                <a:tc>
                  <a:txBody>
                    <a:bodyPr/>
                    <a:lstStyle/>
                    <a:p>
                      <a:pPr algn="l" fontAlgn="ctr"/>
                      <a:r>
                        <a:rPr lang="es-MX" sz="1200" b="1" u="none" strike="noStrike">
                          <a:solidFill>
                            <a:srgbClr val="C00000"/>
                          </a:solidFill>
                          <a:effectLst/>
                        </a:rPr>
                        <a:t>1123-002-00001-0013</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40.00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482030441"/>
                  </a:ext>
                </a:extLst>
              </a:tr>
              <a:tr h="296933">
                <a:tc>
                  <a:txBody>
                    <a:bodyPr/>
                    <a:lstStyle/>
                    <a:p>
                      <a:pPr algn="l" fontAlgn="ctr"/>
                      <a:r>
                        <a:rPr lang="es-MX" sz="1200" b="1" u="none" strike="noStrike">
                          <a:solidFill>
                            <a:srgbClr val="C00000"/>
                          </a:solidFill>
                          <a:effectLst/>
                        </a:rPr>
                        <a:t>1123-002-00002</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FONDO III</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29,133.69</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263311285"/>
                  </a:ext>
                </a:extLst>
              </a:tr>
              <a:tr h="296933">
                <a:tc>
                  <a:txBody>
                    <a:bodyPr/>
                    <a:lstStyle/>
                    <a:p>
                      <a:pPr algn="l" fontAlgn="ctr"/>
                      <a:r>
                        <a:rPr lang="es-MX" sz="1200" b="1" u="none" strike="noStrike">
                          <a:solidFill>
                            <a:srgbClr val="C00000"/>
                          </a:solidFill>
                          <a:effectLst/>
                        </a:rPr>
                        <a:t>1123-002-00003</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FONDO IV</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247,367.78</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830445758"/>
                  </a:ext>
                </a:extLst>
              </a:tr>
              <a:tr h="296933">
                <a:tc>
                  <a:txBody>
                    <a:bodyPr/>
                    <a:lstStyle/>
                    <a:p>
                      <a:pPr algn="l" fontAlgn="ctr"/>
                      <a:r>
                        <a:rPr lang="es-MX" sz="1200" b="1" u="none" strike="noStrike">
                          <a:solidFill>
                            <a:srgbClr val="C00000"/>
                          </a:solidFill>
                          <a:effectLst/>
                        </a:rPr>
                        <a:t>1123-002-00004</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RECURSOS CONVENIDOS CON EL ESTADO</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86,392.50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274629714"/>
                  </a:ext>
                </a:extLst>
              </a:tr>
            </a:tbl>
          </a:graphicData>
        </a:graphic>
      </p:graphicFrame>
    </p:spTree>
    <p:extLst>
      <p:ext uri="{BB962C8B-B14F-4D97-AF65-F5344CB8AC3E}">
        <p14:creationId xmlns:p14="http://schemas.microsoft.com/office/powerpoint/2010/main" val="4198981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F9830480-EE8A-4648-810A-C7C74CA1A0DF}"/>
              </a:ext>
            </a:extLst>
          </p:cNvPr>
          <p:cNvGraphicFramePr>
            <a:graphicFrameLocks noGrp="1"/>
          </p:cNvGraphicFramePr>
          <p:nvPr>
            <p:extLst>
              <p:ext uri="{D42A27DB-BD31-4B8C-83A1-F6EECF244321}">
                <p14:modId xmlns:p14="http://schemas.microsoft.com/office/powerpoint/2010/main" val="4204075019"/>
              </p:ext>
            </p:extLst>
          </p:nvPr>
        </p:nvGraphicFramePr>
        <p:xfrm>
          <a:off x="107504" y="764704"/>
          <a:ext cx="8928992" cy="1728190"/>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018843645"/>
                    </a:ext>
                  </a:extLst>
                </a:gridCol>
                <a:gridCol w="5536518">
                  <a:extLst>
                    <a:ext uri="{9D8B030D-6E8A-4147-A177-3AD203B41FA5}">
                      <a16:colId xmlns:a16="http://schemas.microsoft.com/office/drawing/2014/main" val="1670830043"/>
                    </a:ext>
                  </a:extLst>
                </a:gridCol>
                <a:gridCol w="1669097">
                  <a:extLst>
                    <a:ext uri="{9D8B030D-6E8A-4147-A177-3AD203B41FA5}">
                      <a16:colId xmlns:a16="http://schemas.microsoft.com/office/drawing/2014/main" val="834239350"/>
                    </a:ext>
                  </a:extLst>
                </a:gridCol>
              </a:tblGrid>
              <a:tr h="299935">
                <a:tc>
                  <a:txBody>
                    <a:bodyPr/>
                    <a:lstStyle/>
                    <a:p>
                      <a:pPr algn="l" fontAlgn="ctr"/>
                      <a:r>
                        <a:rPr lang="es-MX" sz="1200" b="1" u="none" strike="noStrike" dirty="0">
                          <a:solidFill>
                            <a:srgbClr val="00B050"/>
                          </a:solidFill>
                          <a:effectLst/>
                        </a:rPr>
                        <a:t>1123-006</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DEUDORES DIVERSOS 2015</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081978493"/>
                  </a:ext>
                </a:extLst>
              </a:tr>
              <a:tr h="285651">
                <a:tc>
                  <a:txBody>
                    <a:bodyPr/>
                    <a:lstStyle/>
                    <a:p>
                      <a:pPr algn="l" fontAlgn="ctr"/>
                      <a:r>
                        <a:rPr lang="es-MX" sz="1200" u="none" strike="noStrike" dirty="0">
                          <a:solidFill>
                            <a:srgbClr val="C00000"/>
                          </a:solidFill>
                          <a:effectLst/>
                        </a:rPr>
                        <a:t>1123-006-00059</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u="none" strike="noStrike" dirty="0">
                          <a:solidFill>
                            <a:srgbClr val="C00000"/>
                          </a:solidFill>
                          <a:effectLst/>
                        </a:rPr>
                        <a:t>225.69</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774614986"/>
                  </a:ext>
                </a:extLst>
              </a:tr>
              <a:tr h="285651">
                <a:tc>
                  <a:txBody>
                    <a:bodyPr/>
                    <a:lstStyle/>
                    <a:p>
                      <a:pPr algn="l" fontAlgn="ctr"/>
                      <a:r>
                        <a:rPr lang="es-MX" sz="1200" u="none" strike="noStrike" dirty="0">
                          <a:solidFill>
                            <a:srgbClr val="C00000"/>
                          </a:solidFill>
                          <a:effectLst/>
                        </a:rPr>
                        <a:t>1123-006-00065</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u="none" strike="noStrike" dirty="0">
                          <a:solidFill>
                            <a:srgbClr val="C00000"/>
                          </a:solidFill>
                          <a:effectLst/>
                        </a:rPr>
                        <a:t>32,188.00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1457068"/>
                  </a:ext>
                </a:extLst>
              </a:tr>
              <a:tr h="285651">
                <a:tc>
                  <a:txBody>
                    <a:bodyPr/>
                    <a:lstStyle/>
                    <a:p>
                      <a:pPr algn="l" fontAlgn="ctr"/>
                      <a:r>
                        <a:rPr lang="es-MX" sz="1200" u="none" strike="noStrike" dirty="0">
                          <a:solidFill>
                            <a:srgbClr val="C00000"/>
                          </a:solidFill>
                          <a:effectLst/>
                        </a:rPr>
                        <a:t>1123-006-00068</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u="none" strike="noStrike" dirty="0">
                          <a:solidFill>
                            <a:srgbClr val="C00000"/>
                          </a:solidFill>
                          <a:effectLst/>
                        </a:rPr>
                        <a:t>1,000.00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286130220"/>
                  </a:ext>
                </a:extLst>
              </a:tr>
              <a:tr h="285651">
                <a:tc>
                  <a:txBody>
                    <a:bodyPr/>
                    <a:lstStyle/>
                    <a:p>
                      <a:pPr algn="l" fontAlgn="ctr"/>
                      <a:r>
                        <a:rPr lang="es-MX" sz="1200" u="none" strike="noStrike" dirty="0">
                          <a:solidFill>
                            <a:srgbClr val="C00000"/>
                          </a:solidFill>
                          <a:effectLst/>
                        </a:rPr>
                        <a:t>1123-006-00071</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GASTOS POR COMPROBAR PRESIDENCIA 2015-2018</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301,516.54</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514748511"/>
                  </a:ext>
                </a:extLst>
              </a:tr>
              <a:tr h="285651">
                <a:tc>
                  <a:txBody>
                    <a:bodyPr/>
                    <a:lstStyle/>
                    <a:p>
                      <a:pPr algn="l" fontAlgn="ctr"/>
                      <a:r>
                        <a:rPr lang="es-MX" sz="1200" u="none" strike="noStrike" dirty="0">
                          <a:solidFill>
                            <a:srgbClr val="C00000"/>
                          </a:solidFill>
                          <a:effectLst/>
                        </a:rPr>
                        <a:t>1123-006-00073</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GASTOS POR COMPROBAR TESORERIA  2015-2018</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193,373.81</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910591638"/>
                  </a:ext>
                </a:extLst>
              </a:tr>
            </a:tbl>
          </a:graphicData>
        </a:graphic>
      </p:graphicFrame>
      <p:graphicFrame>
        <p:nvGraphicFramePr>
          <p:cNvPr id="5" name="Tabla 4">
            <a:extLst>
              <a:ext uri="{FF2B5EF4-FFF2-40B4-BE49-F238E27FC236}">
                <a16:creationId xmlns:a16="http://schemas.microsoft.com/office/drawing/2014/main" id="{FE6EA927-83B4-4295-A3FF-D41662AC4F83}"/>
              </a:ext>
            </a:extLst>
          </p:cNvPr>
          <p:cNvGraphicFramePr>
            <a:graphicFrameLocks noGrp="1"/>
          </p:cNvGraphicFramePr>
          <p:nvPr>
            <p:extLst>
              <p:ext uri="{D42A27DB-BD31-4B8C-83A1-F6EECF244321}">
                <p14:modId xmlns:p14="http://schemas.microsoft.com/office/powerpoint/2010/main" val="1797670765"/>
              </p:ext>
            </p:extLst>
          </p:nvPr>
        </p:nvGraphicFramePr>
        <p:xfrm>
          <a:off x="107504" y="3092872"/>
          <a:ext cx="8928992" cy="364849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93363441"/>
                    </a:ext>
                  </a:extLst>
                </a:gridCol>
                <a:gridCol w="5536518">
                  <a:extLst>
                    <a:ext uri="{9D8B030D-6E8A-4147-A177-3AD203B41FA5}">
                      <a16:colId xmlns:a16="http://schemas.microsoft.com/office/drawing/2014/main" val="2435835271"/>
                    </a:ext>
                  </a:extLst>
                </a:gridCol>
                <a:gridCol w="1669097">
                  <a:extLst>
                    <a:ext uri="{9D8B030D-6E8A-4147-A177-3AD203B41FA5}">
                      <a16:colId xmlns:a16="http://schemas.microsoft.com/office/drawing/2014/main" val="347994780"/>
                    </a:ext>
                  </a:extLst>
                </a:gridCol>
              </a:tblGrid>
              <a:tr h="405388">
                <a:tc>
                  <a:txBody>
                    <a:bodyPr/>
                    <a:lstStyle/>
                    <a:p>
                      <a:pPr algn="l" fontAlgn="ctr"/>
                      <a:r>
                        <a:rPr lang="es-MX" sz="1200" b="1" u="none" strike="noStrike" dirty="0">
                          <a:solidFill>
                            <a:srgbClr val="00B050"/>
                          </a:solidFill>
                          <a:effectLst/>
                        </a:rPr>
                        <a:t>1123-006-00096</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CONTRATISTAS POR RETENCION 5 AL MILLAR</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47,642.55</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616590938"/>
                  </a:ext>
                </a:extLst>
              </a:tr>
              <a:tr h="405388">
                <a:tc>
                  <a:txBody>
                    <a:bodyPr/>
                    <a:lstStyle/>
                    <a:p>
                      <a:pPr algn="l" fontAlgn="ctr"/>
                      <a:r>
                        <a:rPr lang="es-MX" sz="1200" u="none" strike="noStrike" dirty="0">
                          <a:solidFill>
                            <a:srgbClr val="C00000"/>
                          </a:solidFill>
                          <a:effectLst/>
                        </a:rPr>
                        <a:t>1123-006-00096-0001</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u="none" strike="noStrike" dirty="0">
                          <a:solidFill>
                            <a:srgbClr val="C00000"/>
                          </a:solidFill>
                          <a:effectLst/>
                        </a:rPr>
                        <a:t>11,633.79</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743711472"/>
                  </a:ext>
                </a:extLst>
              </a:tr>
              <a:tr h="405388">
                <a:tc>
                  <a:txBody>
                    <a:bodyPr/>
                    <a:lstStyle/>
                    <a:p>
                      <a:pPr algn="l" fontAlgn="ctr"/>
                      <a:r>
                        <a:rPr lang="es-MX" sz="1200" u="none" strike="noStrike" dirty="0">
                          <a:solidFill>
                            <a:srgbClr val="C00000"/>
                          </a:solidFill>
                          <a:effectLst/>
                        </a:rPr>
                        <a:t>1123-006-00096-0002</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u="none" strike="noStrike" dirty="0">
                          <a:solidFill>
                            <a:srgbClr val="C00000"/>
                          </a:solidFill>
                          <a:effectLst/>
                        </a:rPr>
                        <a:t>5,974.14</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372175968"/>
                  </a:ext>
                </a:extLst>
              </a:tr>
              <a:tr h="405388">
                <a:tc>
                  <a:txBody>
                    <a:bodyPr/>
                    <a:lstStyle/>
                    <a:p>
                      <a:pPr algn="l" fontAlgn="ctr"/>
                      <a:r>
                        <a:rPr lang="es-MX" sz="1200" u="none" strike="noStrike" dirty="0">
                          <a:solidFill>
                            <a:srgbClr val="C00000"/>
                          </a:solidFill>
                          <a:effectLst/>
                        </a:rPr>
                        <a:t>1123-006-00096-0003</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u="none" strike="noStrike" dirty="0">
                          <a:solidFill>
                            <a:srgbClr val="C00000"/>
                          </a:solidFill>
                          <a:effectLst/>
                        </a:rPr>
                        <a:t>19,712.93</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341010570"/>
                  </a:ext>
                </a:extLst>
              </a:tr>
              <a:tr h="405388">
                <a:tc>
                  <a:txBody>
                    <a:bodyPr/>
                    <a:lstStyle/>
                    <a:p>
                      <a:pPr algn="l" fontAlgn="ctr"/>
                      <a:r>
                        <a:rPr lang="es-MX" sz="1200" u="none" strike="noStrike" dirty="0">
                          <a:solidFill>
                            <a:srgbClr val="C00000"/>
                          </a:solidFill>
                          <a:effectLst/>
                        </a:rPr>
                        <a:t>1123-006-00097</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u="none" strike="noStrike" dirty="0">
                          <a:solidFill>
                            <a:srgbClr val="C00000"/>
                          </a:solidFill>
                          <a:effectLst/>
                        </a:rPr>
                        <a:t>1,293.11</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19499916"/>
                  </a:ext>
                </a:extLst>
              </a:tr>
              <a:tr h="405388">
                <a:tc>
                  <a:txBody>
                    <a:bodyPr/>
                    <a:lstStyle/>
                    <a:p>
                      <a:pPr algn="l" fontAlgn="ctr"/>
                      <a:r>
                        <a:rPr lang="es-MX" sz="1200" u="none" strike="noStrike">
                          <a:solidFill>
                            <a:srgbClr val="C00000"/>
                          </a:solidFill>
                          <a:effectLst/>
                        </a:rPr>
                        <a:t>1123-006-00098</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u="none" strike="noStrike" dirty="0">
                          <a:solidFill>
                            <a:srgbClr val="C00000"/>
                          </a:solidFill>
                          <a:effectLst/>
                        </a:rPr>
                        <a:t>3,000.00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966986246"/>
                  </a:ext>
                </a:extLst>
              </a:tr>
              <a:tr h="405388">
                <a:tc>
                  <a:txBody>
                    <a:bodyPr/>
                    <a:lstStyle/>
                    <a:p>
                      <a:pPr algn="l" fontAlgn="ctr"/>
                      <a:r>
                        <a:rPr lang="es-MX" sz="1200" u="none" strike="noStrike">
                          <a:solidFill>
                            <a:srgbClr val="C00000"/>
                          </a:solidFill>
                          <a:effectLst/>
                        </a:rPr>
                        <a:t>1123-006-00103</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u="none" strike="noStrike" dirty="0">
                          <a:solidFill>
                            <a:srgbClr val="C00000"/>
                          </a:solidFill>
                          <a:effectLst/>
                        </a:rPr>
                        <a:t>1,828.58</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441230211"/>
                  </a:ext>
                </a:extLst>
              </a:tr>
              <a:tr h="405388">
                <a:tc>
                  <a:txBody>
                    <a:bodyPr/>
                    <a:lstStyle/>
                    <a:p>
                      <a:pPr algn="l" fontAlgn="ctr"/>
                      <a:r>
                        <a:rPr lang="es-MX" sz="1200" u="none" strike="noStrike">
                          <a:solidFill>
                            <a:srgbClr val="C00000"/>
                          </a:solidFill>
                          <a:effectLst/>
                        </a:rPr>
                        <a:t>1123-006-00104</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u="none" strike="noStrike" dirty="0">
                          <a:solidFill>
                            <a:srgbClr val="C00000"/>
                          </a:solidFill>
                          <a:effectLst/>
                        </a:rPr>
                        <a:t>100.00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120397577"/>
                  </a:ext>
                </a:extLst>
              </a:tr>
              <a:tr h="405388">
                <a:tc>
                  <a:txBody>
                    <a:bodyPr/>
                    <a:lstStyle/>
                    <a:p>
                      <a:pPr algn="l" fontAlgn="ctr"/>
                      <a:r>
                        <a:rPr lang="es-MX" sz="1200" u="none" strike="noStrike">
                          <a:solidFill>
                            <a:srgbClr val="C00000"/>
                          </a:solidFill>
                          <a:effectLst/>
                        </a:rPr>
                        <a:t>1123-006-00105</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u="none" strike="noStrike" dirty="0">
                          <a:solidFill>
                            <a:srgbClr val="C00000"/>
                          </a:solidFill>
                          <a:effectLst/>
                        </a:rPr>
                        <a:t>4,100.00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139141128"/>
                  </a:ext>
                </a:extLst>
              </a:tr>
            </a:tbl>
          </a:graphicData>
        </a:graphic>
      </p:graphicFrame>
    </p:spTree>
    <p:extLst>
      <p:ext uri="{BB962C8B-B14F-4D97-AF65-F5344CB8AC3E}">
        <p14:creationId xmlns:p14="http://schemas.microsoft.com/office/powerpoint/2010/main" val="591022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80">
                                          <p:stCondLst>
                                            <p:cond delay="0"/>
                                          </p:stCondLst>
                                        </p:cTn>
                                        <p:tgtEl>
                                          <p:spTgt spid="5"/>
                                        </p:tgtEl>
                                      </p:cBhvr>
                                    </p:animEffect>
                                    <p:anim calcmode="lin" valueType="num">
                                      <p:cBhvr>
                                        <p:cTn id="1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3" dur="26">
                                          <p:stCondLst>
                                            <p:cond delay="650"/>
                                          </p:stCondLst>
                                        </p:cTn>
                                        <p:tgtEl>
                                          <p:spTgt spid="5"/>
                                        </p:tgtEl>
                                      </p:cBhvr>
                                      <p:to x="100000" y="60000"/>
                                    </p:animScale>
                                    <p:animScale>
                                      <p:cBhvr>
                                        <p:cTn id="24" dur="166" decel="50000">
                                          <p:stCondLst>
                                            <p:cond delay="676"/>
                                          </p:stCondLst>
                                        </p:cTn>
                                        <p:tgtEl>
                                          <p:spTgt spid="5"/>
                                        </p:tgtEl>
                                      </p:cBhvr>
                                      <p:to x="100000" y="100000"/>
                                    </p:animScale>
                                    <p:animScale>
                                      <p:cBhvr>
                                        <p:cTn id="25" dur="26">
                                          <p:stCondLst>
                                            <p:cond delay="1312"/>
                                          </p:stCondLst>
                                        </p:cTn>
                                        <p:tgtEl>
                                          <p:spTgt spid="5"/>
                                        </p:tgtEl>
                                      </p:cBhvr>
                                      <p:to x="100000" y="80000"/>
                                    </p:animScale>
                                    <p:animScale>
                                      <p:cBhvr>
                                        <p:cTn id="26" dur="166" decel="50000">
                                          <p:stCondLst>
                                            <p:cond delay="1338"/>
                                          </p:stCondLst>
                                        </p:cTn>
                                        <p:tgtEl>
                                          <p:spTgt spid="5"/>
                                        </p:tgtEl>
                                      </p:cBhvr>
                                      <p:to x="100000" y="100000"/>
                                    </p:animScale>
                                    <p:animScale>
                                      <p:cBhvr>
                                        <p:cTn id="27" dur="26">
                                          <p:stCondLst>
                                            <p:cond delay="1642"/>
                                          </p:stCondLst>
                                        </p:cTn>
                                        <p:tgtEl>
                                          <p:spTgt spid="5"/>
                                        </p:tgtEl>
                                      </p:cBhvr>
                                      <p:to x="100000" y="90000"/>
                                    </p:animScale>
                                    <p:animScale>
                                      <p:cBhvr>
                                        <p:cTn id="28" dur="166" decel="50000">
                                          <p:stCondLst>
                                            <p:cond delay="1668"/>
                                          </p:stCondLst>
                                        </p:cTn>
                                        <p:tgtEl>
                                          <p:spTgt spid="5"/>
                                        </p:tgtEl>
                                      </p:cBhvr>
                                      <p:to x="100000" y="100000"/>
                                    </p:animScale>
                                    <p:animScale>
                                      <p:cBhvr>
                                        <p:cTn id="29" dur="26">
                                          <p:stCondLst>
                                            <p:cond delay="1808"/>
                                          </p:stCondLst>
                                        </p:cTn>
                                        <p:tgtEl>
                                          <p:spTgt spid="5"/>
                                        </p:tgtEl>
                                      </p:cBhvr>
                                      <p:to x="100000" y="95000"/>
                                    </p:animScale>
                                    <p:animScale>
                                      <p:cBhvr>
                                        <p:cTn id="3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D6C3DA72-7AD5-43F1-B9F1-64642F26B72E}"/>
              </a:ext>
            </a:extLst>
          </p:cNvPr>
          <p:cNvGraphicFramePr>
            <a:graphicFrameLocks noGrp="1"/>
          </p:cNvGraphicFramePr>
          <p:nvPr>
            <p:extLst>
              <p:ext uri="{D42A27DB-BD31-4B8C-83A1-F6EECF244321}">
                <p14:modId xmlns:p14="http://schemas.microsoft.com/office/powerpoint/2010/main" val="1773199717"/>
              </p:ext>
            </p:extLst>
          </p:nvPr>
        </p:nvGraphicFramePr>
        <p:xfrm>
          <a:off x="107504" y="692696"/>
          <a:ext cx="8928992" cy="172819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692073171"/>
                    </a:ext>
                  </a:extLst>
                </a:gridCol>
                <a:gridCol w="5536518">
                  <a:extLst>
                    <a:ext uri="{9D8B030D-6E8A-4147-A177-3AD203B41FA5}">
                      <a16:colId xmlns:a16="http://schemas.microsoft.com/office/drawing/2014/main" val="3514231917"/>
                    </a:ext>
                  </a:extLst>
                </a:gridCol>
                <a:gridCol w="1669097">
                  <a:extLst>
                    <a:ext uri="{9D8B030D-6E8A-4147-A177-3AD203B41FA5}">
                      <a16:colId xmlns:a16="http://schemas.microsoft.com/office/drawing/2014/main" val="3263765951"/>
                    </a:ext>
                  </a:extLst>
                </a:gridCol>
              </a:tblGrid>
              <a:tr h="288032">
                <a:tc>
                  <a:txBody>
                    <a:bodyPr/>
                    <a:lstStyle/>
                    <a:p>
                      <a:pPr algn="l" fontAlgn="ctr"/>
                      <a:r>
                        <a:rPr lang="es-MX" sz="1200" b="1" u="none" strike="noStrike" dirty="0">
                          <a:solidFill>
                            <a:srgbClr val="00B050"/>
                          </a:solidFill>
                          <a:effectLst/>
                        </a:rPr>
                        <a:t>1123-007</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DEUDORES DIVERSOS 2016</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2,088,527.86</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269253940"/>
                  </a:ext>
                </a:extLst>
              </a:tr>
              <a:tr h="288032">
                <a:tc>
                  <a:txBody>
                    <a:bodyPr/>
                    <a:lstStyle/>
                    <a:p>
                      <a:pPr algn="l" fontAlgn="ctr"/>
                      <a:r>
                        <a:rPr lang="es-MX" sz="1200" u="none" strike="noStrike" dirty="0">
                          <a:solidFill>
                            <a:srgbClr val="C00000"/>
                          </a:solidFill>
                          <a:effectLst/>
                        </a:rPr>
                        <a:t>1123-007-00008</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u="none" strike="noStrike" dirty="0">
                          <a:solidFill>
                            <a:srgbClr val="C00000"/>
                          </a:solidFill>
                          <a:effectLst/>
                        </a:rPr>
                        <a:t>38,610.00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054726909"/>
                  </a:ext>
                </a:extLst>
              </a:tr>
              <a:tr h="288032">
                <a:tc>
                  <a:txBody>
                    <a:bodyPr/>
                    <a:lstStyle/>
                    <a:p>
                      <a:pPr algn="l" fontAlgn="ctr"/>
                      <a:r>
                        <a:rPr lang="es-MX" sz="1200" u="none" strike="noStrike" dirty="0">
                          <a:solidFill>
                            <a:srgbClr val="C00000"/>
                          </a:solidFill>
                          <a:effectLst/>
                        </a:rPr>
                        <a:t>1123-007-00012</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GASTOS POR COMPROBAR PRESIDENCIA 2016</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1,684,296.92</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069879708"/>
                  </a:ext>
                </a:extLst>
              </a:tr>
              <a:tr h="288032">
                <a:tc>
                  <a:txBody>
                    <a:bodyPr/>
                    <a:lstStyle/>
                    <a:p>
                      <a:pPr algn="l" fontAlgn="ctr"/>
                      <a:r>
                        <a:rPr lang="es-MX" sz="1200" u="none" strike="noStrike">
                          <a:solidFill>
                            <a:srgbClr val="C00000"/>
                          </a:solidFill>
                          <a:effectLst/>
                        </a:rPr>
                        <a:t>1123-007-00013</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GASTOS POR COMPROBAR TESORERIA 2016</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52,406.15</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053516375"/>
                  </a:ext>
                </a:extLst>
              </a:tr>
              <a:tr h="288032">
                <a:tc>
                  <a:txBody>
                    <a:bodyPr/>
                    <a:lstStyle/>
                    <a:p>
                      <a:pPr algn="l" fontAlgn="ctr"/>
                      <a:r>
                        <a:rPr lang="es-MX" sz="1200" u="none" strike="noStrike">
                          <a:solidFill>
                            <a:srgbClr val="C00000"/>
                          </a:solidFill>
                          <a:effectLst/>
                        </a:rPr>
                        <a:t>1123-007-00018</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u="none" strike="noStrike" dirty="0">
                          <a:solidFill>
                            <a:srgbClr val="C00000"/>
                          </a:solidFill>
                          <a:effectLst/>
                        </a:rPr>
                        <a:t>GASTOS PENDIENTES DE COMPROBAR F. GENERAL 2016</a:t>
                      </a:r>
                      <a:endParaRPr lang="es-ES"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309,014.79</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268278329"/>
                  </a:ext>
                </a:extLst>
              </a:tr>
              <a:tr h="288032">
                <a:tc>
                  <a:txBody>
                    <a:bodyPr/>
                    <a:lstStyle/>
                    <a:p>
                      <a:pPr algn="l" fontAlgn="ctr"/>
                      <a:r>
                        <a:rPr lang="es-MX" sz="1200" u="none" strike="noStrike">
                          <a:solidFill>
                            <a:srgbClr val="C00000"/>
                          </a:solidFill>
                          <a:effectLst/>
                        </a:rPr>
                        <a:t>1123-007-00020</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u="none" strike="noStrike" dirty="0">
                          <a:solidFill>
                            <a:srgbClr val="C00000"/>
                          </a:solidFill>
                          <a:effectLst/>
                        </a:rPr>
                        <a:t>4,200.00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781776032"/>
                  </a:ext>
                </a:extLst>
              </a:tr>
            </a:tbl>
          </a:graphicData>
        </a:graphic>
      </p:graphicFrame>
      <p:graphicFrame>
        <p:nvGraphicFramePr>
          <p:cNvPr id="4" name="Tabla 3">
            <a:extLst>
              <a:ext uri="{FF2B5EF4-FFF2-40B4-BE49-F238E27FC236}">
                <a16:creationId xmlns:a16="http://schemas.microsoft.com/office/drawing/2014/main" id="{F3C0F6FC-DE33-4A45-85BE-107E9E3C9A6E}"/>
              </a:ext>
            </a:extLst>
          </p:cNvPr>
          <p:cNvGraphicFramePr>
            <a:graphicFrameLocks noGrp="1"/>
          </p:cNvGraphicFramePr>
          <p:nvPr>
            <p:extLst>
              <p:ext uri="{D42A27DB-BD31-4B8C-83A1-F6EECF244321}">
                <p14:modId xmlns:p14="http://schemas.microsoft.com/office/powerpoint/2010/main" val="577058268"/>
              </p:ext>
            </p:extLst>
          </p:nvPr>
        </p:nvGraphicFramePr>
        <p:xfrm>
          <a:off x="107504" y="2708920"/>
          <a:ext cx="8928992" cy="1584176"/>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544280239"/>
                    </a:ext>
                  </a:extLst>
                </a:gridCol>
                <a:gridCol w="5536518">
                  <a:extLst>
                    <a:ext uri="{9D8B030D-6E8A-4147-A177-3AD203B41FA5}">
                      <a16:colId xmlns:a16="http://schemas.microsoft.com/office/drawing/2014/main" val="3924172237"/>
                    </a:ext>
                  </a:extLst>
                </a:gridCol>
                <a:gridCol w="1669097">
                  <a:extLst>
                    <a:ext uri="{9D8B030D-6E8A-4147-A177-3AD203B41FA5}">
                      <a16:colId xmlns:a16="http://schemas.microsoft.com/office/drawing/2014/main" val="74274873"/>
                    </a:ext>
                  </a:extLst>
                </a:gridCol>
              </a:tblGrid>
              <a:tr h="329384">
                <a:tc>
                  <a:txBody>
                    <a:bodyPr/>
                    <a:lstStyle/>
                    <a:p>
                      <a:pPr algn="l" fontAlgn="ctr"/>
                      <a:r>
                        <a:rPr lang="es-MX" sz="1100" b="1" u="none" strike="noStrike" dirty="0">
                          <a:solidFill>
                            <a:srgbClr val="00B050"/>
                          </a:solidFill>
                          <a:effectLst/>
                        </a:rPr>
                        <a:t>1123-009</a:t>
                      </a:r>
                      <a:endParaRPr lang="es-MX" sz="11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100" b="1" u="none" strike="noStrike" dirty="0">
                          <a:solidFill>
                            <a:srgbClr val="00B050"/>
                          </a:solidFill>
                          <a:effectLst/>
                        </a:rPr>
                        <a:t>DEUDORES 2017</a:t>
                      </a:r>
                      <a:endParaRPr lang="es-MX" sz="11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000" b="1" u="none" strike="noStrike" dirty="0">
                          <a:solidFill>
                            <a:srgbClr val="00B050"/>
                          </a:solidFill>
                          <a:effectLst/>
                        </a:rPr>
                        <a:t>110,716.52</a:t>
                      </a:r>
                      <a:endParaRPr lang="es-MX" sz="10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24228035"/>
                  </a:ext>
                </a:extLst>
              </a:tr>
              <a:tr h="313698">
                <a:tc>
                  <a:txBody>
                    <a:bodyPr/>
                    <a:lstStyle/>
                    <a:p>
                      <a:pPr algn="l" fontAlgn="ctr"/>
                      <a:r>
                        <a:rPr lang="es-MX" sz="1000" u="none" strike="noStrike" dirty="0">
                          <a:solidFill>
                            <a:srgbClr val="C00000"/>
                          </a:solidFill>
                          <a:effectLst/>
                        </a:rPr>
                        <a:t>1123-009-00074</a:t>
                      </a:r>
                      <a:endParaRPr lang="es-MX" sz="1000" b="0"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000" u="none" strike="noStrike" dirty="0">
                          <a:solidFill>
                            <a:srgbClr val="C00000"/>
                          </a:solidFill>
                          <a:effectLst/>
                        </a:rPr>
                        <a:t>28,600.00</a:t>
                      </a:r>
                      <a:endParaRPr lang="es-MX" sz="10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321455799"/>
                  </a:ext>
                </a:extLst>
              </a:tr>
              <a:tr h="313698">
                <a:tc>
                  <a:txBody>
                    <a:bodyPr/>
                    <a:lstStyle/>
                    <a:p>
                      <a:pPr algn="l" fontAlgn="ctr"/>
                      <a:r>
                        <a:rPr lang="es-MX" sz="1000" u="none" strike="noStrike" dirty="0">
                          <a:solidFill>
                            <a:srgbClr val="C00000"/>
                          </a:solidFill>
                          <a:effectLst/>
                        </a:rPr>
                        <a:t>1123-009-00075</a:t>
                      </a:r>
                      <a:endParaRPr lang="es-MX" sz="1000" b="0"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000" u="none" strike="noStrike" dirty="0">
                          <a:solidFill>
                            <a:srgbClr val="C00000"/>
                          </a:solidFill>
                          <a:effectLst/>
                        </a:rPr>
                        <a:t>50,000.00</a:t>
                      </a:r>
                      <a:endParaRPr lang="es-MX" sz="10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102090843"/>
                  </a:ext>
                </a:extLst>
              </a:tr>
              <a:tr h="313698">
                <a:tc>
                  <a:txBody>
                    <a:bodyPr/>
                    <a:lstStyle/>
                    <a:p>
                      <a:pPr algn="l" fontAlgn="ctr"/>
                      <a:r>
                        <a:rPr lang="es-MX" sz="1000" u="none" strike="noStrike">
                          <a:solidFill>
                            <a:srgbClr val="C00000"/>
                          </a:solidFill>
                          <a:effectLst/>
                        </a:rPr>
                        <a:t>1123-009-00076</a:t>
                      </a:r>
                      <a:endParaRPr lang="es-MX" sz="1000" b="0"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000" u="none" strike="noStrike" dirty="0">
                          <a:solidFill>
                            <a:srgbClr val="C00000"/>
                          </a:solidFill>
                          <a:effectLst/>
                        </a:rPr>
                        <a:t>3,200.00</a:t>
                      </a:r>
                      <a:endParaRPr lang="es-MX" sz="10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52691865"/>
                  </a:ext>
                </a:extLst>
              </a:tr>
              <a:tr h="313698">
                <a:tc>
                  <a:txBody>
                    <a:bodyPr/>
                    <a:lstStyle/>
                    <a:p>
                      <a:pPr algn="l" fontAlgn="ctr"/>
                      <a:r>
                        <a:rPr lang="es-MX" sz="1000" u="none" strike="noStrike">
                          <a:solidFill>
                            <a:srgbClr val="C00000"/>
                          </a:solidFill>
                          <a:effectLst/>
                        </a:rPr>
                        <a:t>1123-009-00077</a:t>
                      </a:r>
                      <a:endParaRPr lang="es-MX" sz="1000" b="0"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000" u="none" strike="noStrike" dirty="0">
                          <a:solidFill>
                            <a:srgbClr val="C00000"/>
                          </a:solidFill>
                          <a:effectLst/>
                        </a:rPr>
                        <a:t>28,916.52</a:t>
                      </a:r>
                      <a:endParaRPr lang="es-MX" sz="10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373855992"/>
                  </a:ext>
                </a:extLst>
              </a:tr>
            </a:tbl>
          </a:graphicData>
        </a:graphic>
      </p:graphicFrame>
      <p:graphicFrame>
        <p:nvGraphicFramePr>
          <p:cNvPr id="5" name="Tabla 4">
            <a:extLst>
              <a:ext uri="{FF2B5EF4-FFF2-40B4-BE49-F238E27FC236}">
                <a16:creationId xmlns:a16="http://schemas.microsoft.com/office/drawing/2014/main" id="{E75C35F7-E2A7-4F30-8830-CB991D182E32}"/>
              </a:ext>
            </a:extLst>
          </p:cNvPr>
          <p:cNvGraphicFramePr>
            <a:graphicFrameLocks noGrp="1"/>
          </p:cNvGraphicFramePr>
          <p:nvPr>
            <p:extLst>
              <p:ext uri="{D42A27DB-BD31-4B8C-83A1-F6EECF244321}">
                <p14:modId xmlns:p14="http://schemas.microsoft.com/office/powerpoint/2010/main" val="4101790490"/>
              </p:ext>
            </p:extLst>
          </p:nvPr>
        </p:nvGraphicFramePr>
        <p:xfrm>
          <a:off x="107504" y="4581128"/>
          <a:ext cx="8928992" cy="216024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218978345"/>
                    </a:ext>
                  </a:extLst>
                </a:gridCol>
                <a:gridCol w="5536518">
                  <a:extLst>
                    <a:ext uri="{9D8B030D-6E8A-4147-A177-3AD203B41FA5}">
                      <a16:colId xmlns:a16="http://schemas.microsoft.com/office/drawing/2014/main" val="3985574390"/>
                    </a:ext>
                  </a:extLst>
                </a:gridCol>
                <a:gridCol w="1669097">
                  <a:extLst>
                    <a:ext uri="{9D8B030D-6E8A-4147-A177-3AD203B41FA5}">
                      <a16:colId xmlns:a16="http://schemas.microsoft.com/office/drawing/2014/main" val="1101854582"/>
                    </a:ext>
                  </a:extLst>
                </a:gridCol>
              </a:tblGrid>
              <a:tr h="308606">
                <a:tc>
                  <a:txBody>
                    <a:bodyPr/>
                    <a:lstStyle/>
                    <a:p>
                      <a:pPr algn="l" fontAlgn="ctr"/>
                      <a:r>
                        <a:rPr lang="es-MX" sz="1200" b="1" u="none" strike="noStrike" dirty="0">
                          <a:solidFill>
                            <a:srgbClr val="00B050"/>
                          </a:solidFill>
                          <a:effectLst/>
                        </a:rPr>
                        <a:t>1123-011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DEUDORES 2018</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2,234,058.25</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699431349"/>
                  </a:ext>
                </a:extLst>
              </a:tr>
              <a:tr h="308606">
                <a:tc>
                  <a:txBody>
                    <a:bodyPr/>
                    <a:lstStyle/>
                    <a:p>
                      <a:pPr algn="l" fontAlgn="ctr"/>
                      <a:r>
                        <a:rPr lang="es-MX" sz="1200" u="none" strike="noStrike" dirty="0">
                          <a:effectLst/>
                        </a:rPr>
                        <a:t>1123-011-00001</a:t>
                      </a:r>
                      <a:endParaRPr lang="es-MX" sz="1200" b="0" i="0" u="none" strike="noStrike" dirty="0">
                        <a:solidFill>
                          <a:srgbClr val="0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u="none" strike="noStrike" dirty="0">
                          <a:effectLst/>
                        </a:rPr>
                        <a:t>20,947.00</a:t>
                      </a:r>
                      <a:endParaRPr lang="es-MX" sz="1200" b="0" i="0" u="none" strike="noStrike" dirty="0">
                        <a:solidFill>
                          <a:srgbClr val="0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58128238"/>
                  </a:ext>
                </a:extLst>
              </a:tr>
              <a:tr h="308606">
                <a:tc>
                  <a:txBody>
                    <a:bodyPr/>
                    <a:lstStyle/>
                    <a:p>
                      <a:pPr algn="l" fontAlgn="ctr"/>
                      <a:r>
                        <a:rPr lang="es-MX" sz="1200" u="none" strike="noStrike">
                          <a:effectLst/>
                        </a:rPr>
                        <a:t>1123-011-00002</a:t>
                      </a:r>
                      <a:endParaRPr lang="es-MX" sz="1200" b="0" i="0" u="none" strike="noStrike">
                        <a:solidFill>
                          <a:srgbClr val="0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u="none" strike="noStrike" dirty="0">
                          <a:effectLst/>
                        </a:rPr>
                        <a:t>9,934.00</a:t>
                      </a:r>
                      <a:endParaRPr lang="es-MX" sz="1200" b="0" i="0" u="none" strike="noStrike" dirty="0">
                        <a:solidFill>
                          <a:srgbClr val="0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353458687"/>
                  </a:ext>
                </a:extLst>
              </a:tr>
              <a:tr h="308606">
                <a:tc>
                  <a:txBody>
                    <a:bodyPr/>
                    <a:lstStyle/>
                    <a:p>
                      <a:pPr algn="l" fontAlgn="ctr"/>
                      <a:r>
                        <a:rPr lang="es-MX" sz="1200" u="none" strike="noStrike">
                          <a:effectLst/>
                        </a:rPr>
                        <a:t>1123-011-00003</a:t>
                      </a:r>
                      <a:endParaRPr lang="es-MX" sz="1200" b="0" i="0" u="none" strike="noStrike">
                        <a:solidFill>
                          <a:srgbClr val="0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u="none" strike="noStrike" dirty="0">
                          <a:effectLst/>
                        </a:rPr>
                        <a:t>42,674.37</a:t>
                      </a:r>
                      <a:endParaRPr lang="es-MX" sz="1200" b="0" i="0" u="none" strike="noStrike" dirty="0">
                        <a:solidFill>
                          <a:srgbClr val="0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99331522"/>
                  </a:ext>
                </a:extLst>
              </a:tr>
              <a:tr h="308606">
                <a:tc>
                  <a:txBody>
                    <a:bodyPr/>
                    <a:lstStyle/>
                    <a:p>
                      <a:pPr algn="l" fontAlgn="ctr"/>
                      <a:r>
                        <a:rPr lang="es-MX" sz="1200" u="none" strike="noStrike">
                          <a:effectLst/>
                        </a:rPr>
                        <a:t>1123-011-00004</a:t>
                      </a:r>
                      <a:endParaRPr lang="es-MX" sz="1200" b="0" i="0" u="none" strike="noStrike">
                        <a:solidFill>
                          <a:srgbClr val="0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u="none" strike="noStrike" dirty="0">
                          <a:effectLst/>
                        </a:rPr>
                        <a:t>11,894.00</a:t>
                      </a:r>
                      <a:endParaRPr lang="es-MX" sz="1200" b="0" i="0" u="none" strike="noStrike" dirty="0">
                        <a:solidFill>
                          <a:srgbClr val="0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809864602"/>
                  </a:ext>
                </a:extLst>
              </a:tr>
              <a:tr h="308606">
                <a:tc>
                  <a:txBody>
                    <a:bodyPr/>
                    <a:lstStyle/>
                    <a:p>
                      <a:pPr algn="l" fontAlgn="ctr"/>
                      <a:r>
                        <a:rPr lang="es-MX" sz="1200" u="none" strike="noStrike">
                          <a:effectLst/>
                        </a:rPr>
                        <a:t>1123-011-00005</a:t>
                      </a:r>
                      <a:endParaRPr lang="es-MX" sz="1200" b="0" i="0" u="none" strike="noStrike">
                        <a:solidFill>
                          <a:srgbClr val="0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u="none" strike="noStrike" dirty="0">
                          <a:effectLst/>
                        </a:rPr>
                        <a:t>1,925,918.38</a:t>
                      </a:r>
                      <a:endParaRPr lang="es-MX" sz="1200" b="0" i="0" u="none" strike="noStrike" dirty="0">
                        <a:solidFill>
                          <a:srgbClr val="0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81092040"/>
                  </a:ext>
                </a:extLst>
              </a:tr>
              <a:tr h="308606">
                <a:tc>
                  <a:txBody>
                    <a:bodyPr/>
                    <a:lstStyle/>
                    <a:p>
                      <a:pPr algn="l" fontAlgn="ctr"/>
                      <a:r>
                        <a:rPr lang="es-MX" sz="1200" u="none" strike="noStrike">
                          <a:effectLst/>
                        </a:rPr>
                        <a:t>1123-011-00006</a:t>
                      </a:r>
                      <a:endParaRPr lang="es-MX" sz="1200" b="0" i="0" u="none" strike="noStrike">
                        <a:solidFill>
                          <a:srgbClr val="0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u="none" strike="noStrike" dirty="0">
                          <a:effectLst/>
                        </a:rPr>
                        <a:t>222,690.50</a:t>
                      </a:r>
                      <a:endParaRPr lang="es-MX" sz="1200" b="0" i="0" u="none" strike="noStrike" dirty="0">
                        <a:solidFill>
                          <a:srgbClr val="0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363224985"/>
                  </a:ext>
                </a:extLst>
              </a:tr>
            </a:tbl>
          </a:graphicData>
        </a:graphic>
      </p:graphicFrame>
    </p:spTree>
    <p:extLst>
      <p:ext uri="{BB962C8B-B14F-4D97-AF65-F5344CB8AC3E}">
        <p14:creationId xmlns:p14="http://schemas.microsoft.com/office/powerpoint/2010/main" val="4183704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circle(in)">
                                      <p:cBhvr>
                                        <p:cTn id="17" dur="2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59FD5A87-407D-4CF9-B51F-F1539677020A}"/>
              </a:ext>
            </a:extLst>
          </p:cNvPr>
          <p:cNvGraphicFramePr>
            <a:graphicFrameLocks noGrp="1"/>
          </p:cNvGraphicFramePr>
          <p:nvPr>
            <p:extLst>
              <p:ext uri="{D42A27DB-BD31-4B8C-83A1-F6EECF244321}">
                <p14:modId xmlns:p14="http://schemas.microsoft.com/office/powerpoint/2010/main" val="2071399696"/>
              </p:ext>
            </p:extLst>
          </p:nvPr>
        </p:nvGraphicFramePr>
        <p:xfrm>
          <a:off x="107503" y="1052736"/>
          <a:ext cx="8928992" cy="1152128"/>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755314617"/>
                    </a:ext>
                  </a:extLst>
                </a:gridCol>
                <a:gridCol w="5536518">
                  <a:extLst>
                    <a:ext uri="{9D8B030D-6E8A-4147-A177-3AD203B41FA5}">
                      <a16:colId xmlns:a16="http://schemas.microsoft.com/office/drawing/2014/main" val="3299613576"/>
                    </a:ext>
                  </a:extLst>
                </a:gridCol>
                <a:gridCol w="1669097">
                  <a:extLst>
                    <a:ext uri="{9D8B030D-6E8A-4147-A177-3AD203B41FA5}">
                      <a16:colId xmlns:a16="http://schemas.microsoft.com/office/drawing/2014/main" val="610149349"/>
                    </a:ext>
                  </a:extLst>
                </a:gridCol>
              </a:tblGrid>
              <a:tr h="288032">
                <a:tc>
                  <a:txBody>
                    <a:bodyPr/>
                    <a:lstStyle/>
                    <a:p>
                      <a:pPr algn="l" fontAlgn="ctr"/>
                      <a:r>
                        <a:rPr lang="es-MX" sz="1200" b="1" u="none" strike="noStrike" dirty="0">
                          <a:solidFill>
                            <a:srgbClr val="00B050"/>
                          </a:solidFill>
                          <a:effectLst/>
                        </a:rPr>
                        <a:t>1124</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INGRESOS POR RECUPERAR A CORTO PLAZO.</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3.28</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757089085"/>
                  </a:ext>
                </a:extLst>
              </a:tr>
              <a:tr h="288032">
                <a:tc>
                  <a:txBody>
                    <a:bodyPr/>
                    <a:lstStyle/>
                    <a:p>
                      <a:pPr algn="l" fontAlgn="ctr"/>
                      <a:r>
                        <a:rPr lang="es-MX" sz="1200" u="none" strike="noStrike" dirty="0">
                          <a:solidFill>
                            <a:srgbClr val="C00000"/>
                          </a:solidFill>
                          <a:effectLst/>
                        </a:rPr>
                        <a:t>1124-011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IMPUESTOS SOBRE LOS INGRESOS</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093306584"/>
                  </a:ext>
                </a:extLst>
              </a:tr>
              <a:tr h="288032">
                <a:tc>
                  <a:txBody>
                    <a:bodyPr/>
                    <a:lstStyle/>
                    <a:p>
                      <a:pPr algn="l" fontAlgn="ctr"/>
                      <a:r>
                        <a:rPr lang="es-MX" sz="1200" u="none" strike="noStrike" dirty="0">
                          <a:solidFill>
                            <a:srgbClr val="C00000"/>
                          </a:solidFill>
                          <a:effectLst/>
                        </a:rPr>
                        <a:t>1124-011-00001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IMPUESTO SOBRE RIFAS, LOTERIAS, CONCURSOS O SORTEOS.</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01959378"/>
                  </a:ext>
                </a:extLst>
              </a:tr>
              <a:tr h="288032">
                <a:tc>
                  <a:txBody>
                    <a:bodyPr/>
                    <a:lstStyle/>
                    <a:p>
                      <a:pPr algn="l" fontAlgn="ctr"/>
                      <a:r>
                        <a:rPr lang="es-MX" sz="1200" u="none" strike="noStrike" dirty="0">
                          <a:solidFill>
                            <a:srgbClr val="C00000"/>
                          </a:solidFill>
                          <a:effectLst/>
                        </a:rPr>
                        <a:t>1124-011-00001-0001</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IMPUESTO SOBRE RIFAS, LOTERIAS, CONCURSOS O SORTEOS.</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568031072"/>
                  </a:ext>
                </a:extLst>
              </a:tr>
            </a:tbl>
          </a:graphicData>
        </a:graphic>
      </p:graphicFrame>
      <p:graphicFrame>
        <p:nvGraphicFramePr>
          <p:cNvPr id="4" name="Tabla 3">
            <a:extLst>
              <a:ext uri="{FF2B5EF4-FFF2-40B4-BE49-F238E27FC236}">
                <a16:creationId xmlns:a16="http://schemas.microsoft.com/office/drawing/2014/main" id="{BE64937F-8B9D-4A32-8C12-63E29D7798BB}"/>
              </a:ext>
            </a:extLst>
          </p:cNvPr>
          <p:cNvGraphicFramePr>
            <a:graphicFrameLocks noGrp="1"/>
          </p:cNvGraphicFramePr>
          <p:nvPr>
            <p:extLst>
              <p:ext uri="{D42A27DB-BD31-4B8C-83A1-F6EECF244321}">
                <p14:modId xmlns:p14="http://schemas.microsoft.com/office/powerpoint/2010/main" val="3796125596"/>
              </p:ext>
            </p:extLst>
          </p:nvPr>
        </p:nvGraphicFramePr>
        <p:xfrm>
          <a:off x="107504" y="3212976"/>
          <a:ext cx="8928992" cy="720080"/>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4127307703"/>
                    </a:ext>
                  </a:extLst>
                </a:gridCol>
                <a:gridCol w="5536518">
                  <a:extLst>
                    <a:ext uri="{9D8B030D-6E8A-4147-A177-3AD203B41FA5}">
                      <a16:colId xmlns:a16="http://schemas.microsoft.com/office/drawing/2014/main" val="2010802412"/>
                    </a:ext>
                  </a:extLst>
                </a:gridCol>
                <a:gridCol w="1669097">
                  <a:extLst>
                    <a:ext uri="{9D8B030D-6E8A-4147-A177-3AD203B41FA5}">
                      <a16:colId xmlns:a16="http://schemas.microsoft.com/office/drawing/2014/main" val="3143296436"/>
                    </a:ext>
                  </a:extLst>
                </a:gridCol>
              </a:tblGrid>
              <a:tr h="381105">
                <a:tc>
                  <a:txBody>
                    <a:bodyPr/>
                    <a:lstStyle/>
                    <a:p>
                      <a:pPr algn="l" fontAlgn="ctr"/>
                      <a:r>
                        <a:rPr lang="es-MX" sz="1200" b="1" u="none" strike="noStrike" dirty="0">
                          <a:solidFill>
                            <a:srgbClr val="00B050"/>
                          </a:solidFill>
                          <a:effectLst/>
                        </a:rPr>
                        <a:t>1124-051-00005</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RENDIMIENTOS DE CAPITAL</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3.28</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198537508"/>
                  </a:ext>
                </a:extLst>
              </a:tr>
              <a:tr h="338975">
                <a:tc>
                  <a:txBody>
                    <a:bodyPr/>
                    <a:lstStyle/>
                    <a:p>
                      <a:pPr algn="l" fontAlgn="ctr"/>
                      <a:r>
                        <a:rPr lang="es-MX" sz="1000" u="none" strike="noStrike" dirty="0">
                          <a:solidFill>
                            <a:srgbClr val="C00000"/>
                          </a:solidFill>
                          <a:effectLst/>
                        </a:rPr>
                        <a:t>1124-051-00005-0026</a:t>
                      </a:r>
                      <a:endParaRPr lang="es-MX" sz="10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000" u="none" strike="noStrike" dirty="0">
                          <a:solidFill>
                            <a:srgbClr val="C00000"/>
                          </a:solidFill>
                          <a:effectLst/>
                        </a:rPr>
                        <a:t>CTA. 0194848055  FONDO GENERAL</a:t>
                      </a:r>
                      <a:endParaRPr lang="es-MX" sz="10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000" u="none" strike="noStrike" dirty="0">
                          <a:solidFill>
                            <a:srgbClr val="C00000"/>
                          </a:solidFill>
                          <a:effectLst/>
                        </a:rPr>
                        <a:t>3.28</a:t>
                      </a:r>
                      <a:endParaRPr lang="es-MX" sz="10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572012519"/>
                  </a:ext>
                </a:extLst>
              </a:tr>
            </a:tbl>
          </a:graphicData>
        </a:graphic>
      </p:graphicFrame>
      <p:sp>
        <p:nvSpPr>
          <p:cNvPr id="5" name="Rectángulo 4">
            <a:extLst>
              <a:ext uri="{FF2B5EF4-FFF2-40B4-BE49-F238E27FC236}">
                <a16:creationId xmlns:a16="http://schemas.microsoft.com/office/drawing/2014/main" id="{031417D2-E10E-4A2B-9FF7-F0B644E04570}"/>
              </a:ext>
            </a:extLst>
          </p:cNvPr>
          <p:cNvSpPr/>
          <p:nvPr/>
        </p:nvSpPr>
        <p:spPr>
          <a:xfrm>
            <a:off x="107504" y="4787860"/>
            <a:ext cx="8928992" cy="369332"/>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1125</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DEUDORES POR ANTICIPOS DE LA TESORERÍA A CORTO PLAZO.  </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r>
              <a:rPr lang="es-ES" dirty="0">
                <a:solidFill>
                  <a:srgbClr val="00B050"/>
                </a:solidFill>
                <a:highlight>
                  <a:srgbClr val="C0C0C0"/>
                </a:highlight>
              </a:rPr>
              <a:t> </a:t>
            </a:r>
            <a:endParaRPr lang="es-MX" dirty="0">
              <a:solidFill>
                <a:srgbClr val="00B050"/>
              </a:solidFill>
              <a:highlight>
                <a:srgbClr val="C0C0C0"/>
              </a:highlight>
            </a:endParaRPr>
          </a:p>
        </p:txBody>
      </p:sp>
      <p:sp>
        <p:nvSpPr>
          <p:cNvPr id="6" name="Rectángulo 5">
            <a:extLst>
              <a:ext uri="{FF2B5EF4-FFF2-40B4-BE49-F238E27FC236}">
                <a16:creationId xmlns:a16="http://schemas.microsoft.com/office/drawing/2014/main" id="{A60E791C-0ED9-413B-BF0A-21F750D0F7CE}"/>
              </a:ext>
            </a:extLst>
          </p:cNvPr>
          <p:cNvSpPr/>
          <p:nvPr/>
        </p:nvSpPr>
        <p:spPr>
          <a:xfrm>
            <a:off x="107503" y="6011996"/>
            <a:ext cx="8928991" cy="369332"/>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1126</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PRÉSTAMOS OTORGADOS A CORTO PLAZO.                                                </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r>
              <a:rPr lang="es-ES" dirty="0">
                <a:solidFill>
                  <a:srgbClr val="00B050"/>
                </a:solidFill>
                <a:highlight>
                  <a:srgbClr val="C0C0C0"/>
                </a:highlight>
              </a:rPr>
              <a:t> </a:t>
            </a:r>
            <a:endParaRPr lang="es-MX" dirty="0">
              <a:solidFill>
                <a:srgbClr val="00B050"/>
              </a:solidFill>
              <a:highlight>
                <a:srgbClr val="C0C0C0"/>
              </a:highlight>
            </a:endParaRPr>
          </a:p>
        </p:txBody>
      </p:sp>
    </p:spTree>
    <p:extLst>
      <p:ext uri="{BB962C8B-B14F-4D97-AF65-F5344CB8AC3E}">
        <p14:creationId xmlns:p14="http://schemas.microsoft.com/office/powerpoint/2010/main" val="2871057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6"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down)">
                                      <p:cBhvr>
                                        <p:cTn id="22" dur="580">
                                          <p:stCondLst>
                                            <p:cond delay="0"/>
                                          </p:stCondLst>
                                        </p:cTn>
                                        <p:tgtEl>
                                          <p:spTgt spid="5"/>
                                        </p:tgtEl>
                                      </p:cBhvr>
                                    </p:animEffect>
                                    <p:anim calcmode="lin" valueType="num">
                                      <p:cBhvr>
                                        <p:cTn id="23"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8" dur="26">
                                          <p:stCondLst>
                                            <p:cond delay="650"/>
                                          </p:stCondLst>
                                        </p:cTn>
                                        <p:tgtEl>
                                          <p:spTgt spid="5"/>
                                        </p:tgtEl>
                                      </p:cBhvr>
                                      <p:to x="100000" y="60000"/>
                                    </p:animScale>
                                    <p:animScale>
                                      <p:cBhvr>
                                        <p:cTn id="29" dur="166" decel="50000">
                                          <p:stCondLst>
                                            <p:cond delay="676"/>
                                          </p:stCondLst>
                                        </p:cTn>
                                        <p:tgtEl>
                                          <p:spTgt spid="5"/>
                                        </p:tgtEl>
                                      </p:cBhvr>
                                      <p:to x="100000" y="100000"/>
                                    </p:animScale>
                                    <p:animScale>
                                      <p:cBhvr>
                                        <p:cTn id="30" dur="26">
                                          <p:stCondLst>
                                            <p:cond delay="1312"/>
                                          </p:stCondLst>
                                        </p:cTn>
                                        <p:tgtEl>
                                          <p:spTgt spid="5"/>
                                        </p:tgtEl>
                                      </p:cBhvr>
                                      <p:to x="100000" y="80000"/>
                                    </p:animScale>
                                    <p:animScale>
                                      <p:cBhvr>
                                        <p:cTn id="31" dur="166" decel="50000">
                                          <p:stCondLst>
                                            <p:cond delay="1338"/>
                                          </p:stCondLst>
                                        </p:cTn>
                                        <p:tgtEl>
                                          <p:spTgt spid="5"/>
                                        </p:tgtEl>
                                      </p:cBhvr>
                                      <p:to x="100000" y="100000"/>
                                    </p:animScale>
                                    <p:animScale>
                                      <p:cBhvr>
                                        <p:cTn id="32" dur="26">
                                          <p:stCondLst>
                                            <p:cond delay="1642"/>
                                          </p:stCondLst>
                                        </p:cTn>
                                        <p:tgtEl>
                                          <p:spTgt spid="5"/>
                                        </p:tgtEl>
                                      </p:cBhvr>
                                      <p:to x="100000" y="90000"/>
                                    </p:animScale>
                                    <p:animScale>
                                      <p:cBhvr>
                                        <p:cTn id="33" dur="166" decel="50000">
                                          <p:stCondLst>
                                            <p:cond delay="1668"/>
                                          </p:stCondLst>
                                        </p:cTn>
                                        <p:tgtEl>
                                          <p:spTgt spid="5"/>
                                        </p:tgtEl>
                                      </p:cBhvr>
                                      <p:to x="100000" y="100000"/>
                                    </p:animScale>
                                    <p:animScale>
                                      <p:cBhvr>
                                        <p:cTn id="34" dur="26">
                                          <p:stCondLst>
                                            <p:cond delay="1808"/>
                                          </p:stCondLst>
                                        </p:cTn>
                                        <p:tgtEl>
                                          <p:spTgt spid="5"/>
                                        </p:tgtEl>
                                      </p:cBhvr>
                                      <p:to x="100000" y="95000"/>
                                    </p:animScale>
                                    <p:animScale>
                                      <p:cBhvr>
                                        <p:cTn id="35" dur="166" decel="50000">
                                          <p:stCondLst>
                                            <p:cond delay="1834"/>
                                          </p:stCondLst>
                                        </p:cTn>
                                        <p:tgtEl>
                                          <p:spTgt spid="5"/>
                                        </p:tgtEl>
                                      </p:cBhvr>
                                      <p:to x="100000" y="100000"/>
                                    </p:animScale>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grpId="0" nodeType="click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randombar(horizontal)">
                                      <p:cBhvr>
                                        <p:cTn id="4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92276258-7691-4D04-AADB-40057F96C752}"/>
              </a:ext>
            </a:extLst>
          </p:cNvPr>
          <p:cNvGraphicFramePr>
            <a:graphicFrameLocks noGrp="1"/>
          </p:cNvGraphicFramePr>
          <p:nvPr>
            <p:extLst>
              <p:ext uri="{D42A27DB-BD31-4B8C-83A1-F6EECF244321}">
                <p14:modId xmlns:p14="http://schemas.microsoft.com/office/powerpoint/2010/main" val="1373588659"/>
              </p:ext>
            </p:extLst>
          </p:nvPr>
        </p:nvGraphicFramePr>
        <p:xfrm>
          <a:off x="107504" y="836712"/>
          <a:ext cx="8928992" cy="4464499"/>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74789500"/>
                    </a:ext>
                  </a:extLst>
                </a:gridCol>
                <a:gridCol w="5536518">
                  <a:extLst>
                    <a:ext uri="{9D8B030D-6E8A-4147-A177-3AD203B41FA5}">
                      <a16:colId xmlns:a16="http://schemas.microsoft.com/office/drawing/2014/main" val="1169424852"/>
                    </a:ext>
                  </a:extLst>
                </a:gridCol>
                <a:gridCol w="1669097">
                  <a:extLst>
                    <a:ext uri="{9D8B030D-6E8A-4147-A177-3AD203B41FA5}">
                      <a16:colId xmlns:a16="http://schemas.microsoft.com/office/drawing/2014/main" val="1675933249"/>
                    </a:ext>
                  </a:extLst>
                </a:gridCol>
              </a:tblGrid>
              <a:tr h="673877">
                <a:tc>
                  <a:txBody>
                    <a:bodyPr/>
                    <a:lstStyle/>
                    <a:p>
                      <a:pPr algn="l" fontAlgn="ctr"/>
                      <a:r>
                        <a:rPr lang="es-MX" sz="1200" b="1" u="none" strike="noStrike" dirty="0">
                          <a:solidFill>
                            <a:srgbClr val="00B050"/>
                          </a:solidFill>
                          <a:effectLst/>
                        </a:rPr>
                        <a:t>1129</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OTROS DERECHOS A RECIBIR EFECTIVO O EQUIVALENTES A CORTO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1,088,887.89</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539669718"/>
                  </a:ext>
                </a:extLst>
              </a:tr>
              <a:tr h="344602">
                <a:tc>
                  <a:txBody>
                    <a:bodyPr/>
                    <a:lstStyle/>
                    <a:p>
                      <a:pPr algn="l" fontAlgn="ctr"/>
                      <a:r>
                        <a:rPr lang="es-MX" sz="1200" u="none" strike="noStrike" dirty="0">
                          <a:solidFill>
                            <a:srgbClr val="C00000"/>
                          </a:solidFill>
                          <a:effectLst/>
                        </a:rPr>
                        <a:t>1129-001</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a:solidFill>
                            <a:srgbClr val="C00000"/>
                          </a:solidFill>
                          <a:effectLst/>
                        </a:rPr>
                        <a:t>IMPUESTOS TESORERIA</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a:solidFill>
                            <a:srgbClr val="C00000"/>
                          </a:solidFill>
                          <a:effectLst/>
                        </a:rPr>
                        <a:t>0.00</a:t>
                      </a:r>
                      <a:endParaRPr lang="es-MX" sz="1200" b="0" i="0" u="none" strike="noStrike">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39727151"/>
                  </a:ext>
                </a:extLst>
              </a:tr>
              <a:tr h="344602">
                <a:tc>
                  <a:txBody>
                    <a:bodyPr/>
                    <a:lstStyle/>
                    <a:p>
                      <a:pPr algn="l" fontAlgn="ctr"/>
                      <a:r>
                        <a:rPr lang="es-MX" sz="1200" u="none" strike="noStrike" dirty="0">
                          <a:solidFill>
                            <a:srgbClr val="C00000"/>
                          </a:solidFill>
                          <a:effectLst/>
                        </a:rPr>
                        <a:t>1129-001-00001</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a:solidFill>
                            <a:srgbClr val="C00000"/>
                          </a:solidFill>
                          <a:effectLst/>
                        </a:rPr>
                        <a:t>SUBSIDIO PARA EL EMPLEO</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a:solidFill>
                            <a:srgbClr val="C00000"/>
                          </a:solidFill>
                          <a:effectLst/>
                        </a:rPr>
                        <a:t>574,812.76</a:t>
                      </a:r>
                      <a:endParaRPr lang="es-MX" sz="1200" b="0" i="0" u="none" strike="noStrike">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642196391"/>
                  </a:ext>
                </a:extLst>
              </a:tr>
              <a:tr h="344602">
                <a:tc>
                  <a:txBody>
                    <a:bodyPr/>
                    <a:lstStyle/>
                    <a:p>
                      <a:pPr algn="l" fontAlgn="ctr"/>
                      <a:r>
                        <a:rPr lang="es-MX" sz="1200" u="none" strike="noStrike" dirty="0">
                          <a:solidFill>
                            <a:srgbClr val="C00000"/>
                          </a:solidFill>
                          <a:effectLst/>
                        </a:rPr>
                        <a:t>1129-001-00002</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CREDITO AL SALARIO ACREDITADO</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a:solidFill>
                            <a:srgbClr val="C00000"/>
                          </a:solidFill>
                          <a:effectLst/>
                        </a:rPr>
                        <a:t>-45,628.00</a:t>
                      </a:r>
                      <a:endParaRPr lang="es-MX" sz="1200" b="0" i="0" u="none" strike="noStrike">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168266920"/>
                  </a:ext>
                </a:extLst>
              </a:tr>
              <a:tr h="344602">
                <a:tc>
                  <a:txBody>
                    <a:bodyPr/>
                    <a:lstStyle/>
                    <a:p>
                      <a:pPr algn="l" fontAlgn="ctr"/>
                      <a:r>
                        <a:rPr lang="es-MX" sz="1200" u="none" strike="noStrike" dirty="0">
                          <a:solidFill>
                            <a:srgbClr val="C00000"/>
                          </a:solidFill>
                          <a:effectLst/>
                        </a:rPr>
                        <a:t>1129-001-00003</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SUBSIDIO AL EMPLEO DIF</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21,694.57</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783206179"/>
                  </a:ext>
                </a:extLst>
              </a:tr>
              <a:tr h="344602">
                <a:tc>
                  <a:txBody>
                    <a:bodyPr/>
                    <a:lstStyle/>
                    <a:p>
                      <a:pPr algn="l" fontAlgn="ctr"/>
                      <a:r>
                        <a:rPr lang="es-MX" sz="1200" u="none" strike="noStrike" dirty="0">
                          <a:solidFill>
                            <a:srgbClr val="C00000"/>
                          </a:solidFill>
                          <a:effectLst/>
                        </a:rPr>
                        <a:t>1129-001-00004</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a:solidFill>
                            <a:srgbClr val="C00000"/>
                          </a:solidFill>
                          <a:effectLst/>
                        </a:rPr>
                        <a:t>DIFERENCIA DEL SISTEMA.</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9,256.14</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115140592"/>
                  </a:ext>
                </a:extLst>
              </a:tr>
              <a:tr h="344602">
                <a:tc>
                  <a:txBody>
                    <a:bodyPr/>
                    <a:lstStyle/>
                    <a:p>
                      <a:pPr algn="l" fontAlgn="ctr"/>
                      <a:r>
                        <a:rPr lang="es-MX" sz="1200" u="none" strike="noStrike" dirty="0">
                          <a:solidFill>
                            <a:srgbClr val="C00000"/>
                          </a:solidFill>
                          <a:effectLst/>
                        </a:rPr>
                        <a:t>1129-001-00005</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a:solidFill>
                            <a:srgbClr val="C00000"/>
                          </a:solidFill>
                          <a:effectLst/>
                        </a:rPr>
                        <a:t>SUBSIDIO AL EMPLEO 2013</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20,118.73</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357105726"/>
                  </a:ext>
                </a:extLst>
              </a:tr>
              <a:tr h="344602">
                <a:tc>
                  <a:txBody>
                    <a:bodyPr/>
                    <a:lstStyle/>
                    <a:p>
                      <a:pPr algn="l" fontAlgn="ctr"/>
                      <a:r>
                        <a:rPr lang="es-MX" sz="1200" u="none" strike="noStrike" dirty="0">
                          <a:solidFill>
                            <a:srgbClr val="C00000"/>
                          </a:solidFill>
                          <a:effectLst/>
                        </a:rPr>
                        <a:t>1129-001-00006</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SUBSIDIO AL EMPLEO 2014</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11,718.51</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91242935"/>
                  </a:ext>
                </a:extLst>
              </a:tr>
              <a:tr h="344602">
                <a:tc>
                  <a:txBody>
                    <a:bodyPr/>
                    <a:lstStyle/>
                    <a:p>
                      <a:pPr algn="l" fontAlgn="ctr"/>
                      <a:r>
                        <a:rPr lang="es-MX" sz="1200" u="none" strike="noStrike" dirty="0">
                          <a:solidFill>
                            <a:srgbClr val="C00000"/>
                          </a:solidFill>
                          <a:effectLst/>
                        </a:rPr>
                        <a:t>1129-001-00007</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a:solidFill>
                            <a:srgbClr val="C00000"/>
                          </a:solidFill>
                          <a:effectLst/>
                        </a:rPr>
                        <a:t>SUBSIDIO AL EMPLEO 2015</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39,047.69</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337973038"/>
                  </a:ext>
                </a:extLst>
              </a:tr>
              <a:tr h="344602">
                <a:tc>
                  <a:txBody>
                    <a:bodyPr/>
                    <a:lstStyle/>
                    <a:p>
                      <a:pPr algn="l" fontAlgn="ctr"/>
                      <a:r>
                        <a:rPr lang="es-MX" sz="1200" u="none" strike="noStrike" dirty="0">
                          <a:solidFill>
                            <a:srgbClr val="C00000"/>
                          </a:solidFill>
                          <a:effectLst/>
                        </a:rPr>
                        <a:t>1129-001-00008</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SUBSIDIO AL EMPLEO 2016</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201,477.80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135034354"/>
                  </a:ext>
                </a:extLst>
              </a:tr>
              <a:tr h="344602">
                <a:tc>
                  <a:txBody>
                    <a:bodyPr/>
                    <a:lstStyle/>
                    <a:p>
                      <a:pPr algn="l" fontAlgn="ctr"/>
                      <a:r>
                        <a:rPr lang="es-MX" sz="1200" u="none" strike="noStrike">
                          <a:solidFill>
                            <a:srgbClr val="C00000"/>
                          </a:solidFill>
                          <a:effectLst/>
                        </a:rPr>
                        <a:t>1129-001-00009</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a:solidFill>
                            <a:srgbClr val="C00000"/>
                          </a:solidFill>
                          <a:effectLst/>
                        </a:rPr>
                        <a:t>SUBSIDIO AL EMPLEO 2017</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251,267.63</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993640861"/>
                  </a:ext>
                </a:extLst>
              </a:tr>
              <a:tr h="344602">
                <a:tc>
                  <a:txBody>
                    <a:bodyPr/>
                    <a:lstStyle/>
                    <a:p>
                      <a:pPr algn="l" fontAlgn="ctr"/>
                      <a:r>
                        <a:rPr lang="es-MX" sz="1200" u="none" strike="noStrike">
                          <a:solidFill>
                            <a:srgbClr val="C00000"/>
                          </a:solidFill>
                          <a:effectLst/>
                        </a:rPr>
                        <a:t>1129-001-00010</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a:solidFill>
                            <a:srgbClr val="C00000"/>
                          </a:solidFill>
                          <a:effectLst/>
                        </a:rPr>
                        <a:t>SUBSIDIO AL EMPLEO 2018</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5,122.06</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644432231"/>
                  </a:ext>
                </a:extLst>
              </a:tr>
            </a:tbl>
          </a:graphicData>
        </a:graphic>
      </p:graphicFrame>
    </p:spTree>
    <p:extLst>
      <p:ext uri="{BB962C8B-B14F-4D97-AF65-F5344CB8AC3E}">
        <p14:creationId xmlns:p14="http://schemas.microsoft.com/office/powerpoint/2010/main" val="567896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332656"/>
            <a:ext cx="8944294" cy="338554"/>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pPr algn="ctr"/>
            <a:r>
              <a:rPr lang="es-ES" sz="1600" dirty="0"/>
              <a:t>La Comisión Especial deberá de elaborar el dictamen en un plazo no mayor a vente días.</a:t>
            </a:r>
            <a:endParaRPr lang="es-MX" sz="1600" dirty="0"/>
          </a:p>
        </p:txBody>
      </p:sp>
      <p:sp>
        <p:nvSpPr>
          <p:cNvPr id="4" name="4 Rectángulo">
            <a:extLst>
              <a:ext uri="{FF2B5EF4-FFF2-40B4-BE49-F238E27FC236}">
                <a16:creationId xmlns:a16="http://schemas.microsoft.com/office/drawing/2014/main" id="{39FDA0DA-245B-490E-8420-C1C16EF613C4}"/>
              </a:ext>
            </a:extLst>
          </p:cNvPr>
          <p:cNvSpPr/>
          <p:nvPr/>
        </p:nvSpPr>
        <p:spPr>
          <a:xfrm>
            <a:off x="107504" y="2628201"/>
            <a:ext cx="2736304" cy="584775"/>
          </a:xfrm>
          <a:prstGeom prst="rect">
            <a:avLst/>
          </a:prstGeom>
          <a:solidFill>
            <a:schemeClr val="accent4">
              <a:lumMod val="75000"/>
            </a:schemeClr>
          </a:solidFill>
          <a:ln>
            <a:noFill/>
          </a:ln>
        </p:spPr>
        <p:txBody>
          <a:bodyPr wrap="square">
            <a:spAutoFit/>
          </a:bodyPr>
          <a:lstStyle/>
          <a:p>
            <a:pPr algn="just"/>
            <a:r>
              <a:rPr lang="es-ES" sz="1600" dirty="0"/>
              <a:t>Veinte días naturales para realizar el dictamen.</a:t>
            </a:r>
            <a:endParaRPr lang="es-MX" sz="1600" dirty="0"/>
          </a:p>
        </p:txBody>
      </p:sp>
      <p:sp>
        <p:nvSpPr>
          <p:cNvPr id="5" name="28 Rectángulo">
            <a:extLst>
              <a:ext uri="{FF2B5EF4-FFF2-40B4-BE49-F238E27FC236}">
                <a16:creationId xmlns:a16="http://schemas.microsoft.com/office/drawing/2014/main" id="{C7F722F9-E5FE-4C50-823D-48A51C27298D}"/>
              </a:ext>
            </a:extLst>
          </p:cNvPr>
          <p:cNvSpPr/>
          <p:nvPr/>
        </p:nvSpPr>
        <p:spPr>
          <a:xfrm>
            <a:off x="2987824" y="1195779"/>
            <a:ext cx="1152128" cy="782321"/>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07/Sep./2018</a:t>
            </a:r>
            <a:endParaRPr lang="es-MX" sz="1200" dirty="0"/>
          </a:p>
        </p:txBody>
      </p:sp>
      <p:sp>
        <p:nvSpPr>
          <p:cNvPr id="6" name="28 Rectángulo">
            <a:extLst>
              <a:ext uri="{FF2B5EF4-FFF2-40B4-BE49-F238E27FC236}">
                <a16:creationId xmlns:a16="http://schemas.microsoft.com/office/drawing/2014/main" id="{BBD96F55-8258-48E1-A0C3-68BCD26F1729}"/>
              </a:ext>
            </a:extLst>
          </p:cNvPr>
          <p:cNvSpPr/>
          <p:nvPr/>
        </p:nvSpPr>
        <p:spPr>
          <a:xfrm>
            <a:off x="4211960" y="1195779"/>
            <a:ext cx="1152128" cy="771709"/>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08/Sep./2018</a:t>
            </a:r>
            <a:endParaRPr lang="es-MX" sz="1200" dirty="0"/>
          </a:p>
        </p:txBody>
      </p:sp>
      <p:sp>
        <p:nvSpPr>
          <p:cNvPr id="7" name="28 Rectángulo">
            <a:extLst>
              <a:ext uri="{FF2B5EF4-FFF2-40B4-BE49-F238E27FC236}">
                <a16:creationId xmlns:a16="http://schemas.microsoft.com/office/drawing/2014/main" id="{6425E7BB-19D8-4D7D-A266-AF55F5A58B04}"/>
              </a:ext>
            </a:extLst>
          </p:cNvPr>
          <p:cNvSpPr/>
          <p:nvPr/>
        </p:nvSpPr>
        <p:spPr>
          <a:xfrm>
            <a:off x="5436096" y="1195779"/>
            <a:ext cx="1152128" cy="771709"/>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09/Sep./2018</a:t>
            </a:r>
            <a:endParaRPr lang="es-MX" sz="1200" dirty="0"/>
          </a:p>
        </p:txBody>
      </p:sp>
      <p:sp>
        <p:nvSpPr>
          <p:cNvPr id="8" name="28 Rectángulo">
            <a:extLst>
              <a:ext uri="{FF2B5EF4-FFF2-40B4-BE49-F238E27FC236}">
                <a16:creationId xmlns:a16="http://schemas.microsoft.com/office/drawing/2014/main" id="{0C838FB8-FC47-47D1-ABA9-623322E9A6A6}"/>
              </a:ext>
            </a:extLst>
          </p:cNvPr>
          <p:cNvSpPr/>
          <p:nvPr/>
        </p:nvSpPr>
        <p:spPr>
          <a:xfrm>
            <a:off x="6660232" y="1195779"/>
            <a:ext cx="1152128" cy="771709"/>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10/Sep./2018</a:t>
            </a:r>
            <a:endParaRPr lang="es-MX" sz="1200" dirty="0"/>
          </a:p>
        </p:txBody>
      </p:sp>
      <p:sp>
        <p:nvSpPr>
          <p:cNvPr id="9" name="28 Rectángulo">
            <a:extLst>
              <a:ext uri="{FF2B5EF4-FFF2-40B4-BE49-F238E27FC236}">
                <a16:creationId xmlns:a16="http://schemas.microsoft.com/office/drawing/2014/main" id="{0EE87F60-E6E0-4647-9F31-A68CF496FB87}"/>
              </a:ext>
            </a:extLst>
          </p:cNvPr>
          <p:cNvSpPr/>
          <p:nvPr/>
        </p:nvSpPr>
        <p:spPr>
          <a:xfrm>
            <a:off x="7884368" y="1195779"/>
            <a:ext cx="1152128" cy="782321"/>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11/Sep./2018</a:t>
            </a:r>
            <a:endParaRPr lang="es-MX" sz="1200" dirty="0"/>
          </a:p>
        </p:txBody>
      </p:sp>
      <p:sp>
        <p:nvSpPr>
          <p:cNvPr id="10" name="28 Rectángulo">
            <a:extLst>
              <a:ext uri="{FF2B5EF4-FFF2-40B4-BE49-F238E27FC236}">
                <a16:creationId xmlns:a16="http://schemas.microsoft.com/office/drawing/2014/main" id="{6131362E-0626-46F9-B3FB-D7C1BC565CC6}"/>
              </a:ext>
            </a:extLst>
          </p:cNvPr>
          <p:cNvSpPr/>
          <p:nvPr/>
        </p:nvSpPr>
        <p:spPr>
          <a:xfrm>
            <a:off x="2987824" y="2132855"/>
            <a:ext cx="1152128" cy="782321"/>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12/Sep./2018</a:t>
            </a:r>
            <a:endParaRPr lang="es-MX" sz="1200" dirty="0"/>
          </a:p>
        </p:txBody>
      </p:sp>
      <p:sp>
        <p:nvSpPr>
          <p:cNvPr id="11" name="28 Rectángulo">
            <a:extLst>
              <a:ext uri="{FF2B5EF4-FFF2-40B4-BE49-F238E27FC236}">
                <a16:creationId xmlns:a16="http://schemas.microsoft.com/office/drawing/2014/main" id="{05AC6EFF-C4A0-4183-BDD4-782AA0A7C588}"/>
              </a:ext>
            </a:extLst>
          </p:cNvPr>
          <p:cNvSpPr/>
          <p:nvPr/>
        </p:nvSpPr>
        <p:spPr>
          <a:xfrm>
            <a:off x="4211960" y="2132855"/>
            <a:ext cx="1152128" cy="771709"/>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13/Sep./2018</a:t>
            </a:r>
            <a:endParaRPr lang="es-MX" sz="1200" dirty="0"/>
          </a:p>
        </p:txBody>
      </p:sp>
      <p:sp>
        <p:nvSpPr>
          <p:cNvPr id="12" name="28 Rectángulo">
            <a:extLst>
              <a:ext uri="{FF2B5EF4-FFF2-40B4-BE49-F238E27FC236}">
                <a16:creationId xmlns:a16="http://schemas.microsoft.com/office/drawing/2014/main" id="{EBB83766-D3C8-450D-A42B-C42333453DBD}"/>
              </a:ext>
            </a:extLst>
          </p:cNvPr>
          <p:cNvSpPr/>
          <p:nvPr/>
        </p:nvSpPr>
        <p:spPr>
          <a:xfrm>
            <a:off x="5436096" y="2132855"/>
            <a:ext cx="1152128" cy="771709"/>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14/Sep./2018</a:t>
            </a:r>
            <a:endParaRPr lang="es-MX" sz="1200" dirty="0"/>
          </a:p>
        </p:txBody>
      </p:sp>
      <p:sp>
        <p:nvSpPr>
          <p:cNvPr id="13" name="28 Rectángulo">
            <a:extLst>
              <a:ext uri="{FF2B5EF4-FFF2-40B4-BE49-F238E27FC236}">
                <a16:creationId xmlns:a16="http://schemas.microsoft.com/office/drawing/2014/main" id="{F85BB7C1-839D-4092-8022-A2E00B06F46E}"/>
              </a:ext>
            </a:extLst>
          </p:cNvPr>
          <p:cNvSpPr/>
          <p:nvPr/>
        </p:nvSpPr>
        <p:spPr>
          <a:xfrm>
            <a:off x="6660232" y="2132855"/>
            <a:ext cx="1152128" cy="771709"/>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15/Sep./2018</a:t>
            </a:r>
            <a:endParaRPr lang="es-MX" sz="1200" dirty="0"/>
          </a:p>
        </p:txBody>
      </p:sp>
      <p:sp>
        <p:nvSpPr>
          <p:cNvPr id="14" name="28 Rectángulo">
            <a:extLst>
              <a:ext uri="{FF2B5EF4-FFF2-40B4-BE49-F238E27FC236}">
                <a16:creationId xmlns:a16="http://schemas.microsoft.com/office/drawing/2014/main" id="{14B0DC79-8C8D-413A-92C4-D4E201C32574}"/>
              </a:ext>
            </a:extLst>
          </p:cNvPr>
          <p:cNvSpPr/>
          <p:nvPr/>
        </p:nvSpPr>
        <p:spPr>
          <a:xfrm>
            <a:off x="7884368" y="2132855"/>
            <a:ext cx="1152128" cy="782321"/>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16/Sep./2018</a:t>
            </a:r>
            <a:endParaRPr lang="es-MX" sz="1200" dirty="0"/>
          </a:p>
        </p:txBody>
      </p:sp>
      <p:sp>
        <p:nvSpPr>
          <p:cNvPr id="15" name="28 Rectángulo">
            <a:extLst>
              <a:ext uri="{FF2B5EF4-FFF2-40B4-BE49-F238E27FC236}">
                <a16:creationId xmlns:a16="http://schemas.microsoft.com/office/drawing/2014/main" id="{9E663D7E-5CB8-48F9-BF4F-DEE25DA47DBE}"/>
              </a:ext>
            </a:extLst>
          </p:cNvPr>
          <p:cNvSpPr/>
          <p:nvPr/>
        </p:nvSpPr>
        <p:spPr>
          <a:xfrm>
            <a:off x="2987824" y="3068960"/>
            <a:ext cx="1152128" cy="771574"/>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17/Sep./2018</a:t>
            </a:r>
            <a:endParaRPr lang="es-MX" sz="1200" dirty="0"/>
          </a:p>
        </p:txBody>
      </p:sp>
      <p:sp>
        <p:nvSpPr>
          <p:cNvPr id="16" name="28 Rectángulo">
            <a:extLst>
              <a:ext uri="{FF2B5EF4-FFF2-40B4-BE49-F238E27FC236}">
                <a16:creationId xmlns:a16="http://schemas.microsoft.com/office/drawing/2014/main" id="{4FD23BD5-8257-4933-94D1-DF4C0A508830}"/>
              </a:ext>
            </a:extLst>
          </p:cNvPr>
          <p:cNvSpPr/>
          <p:nvPr/>
        </p:nvSpPr>
        <p:spPr>
          <a:xfrm>
            <a:off x="4211960" y="3068960"/>
            <a:ext cx="1152128" cy="761108"/>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18/Sep./2018</a:t>
            </a:r>
            <a:endParaRPr lang="es-MX" sz="1200" dirty="0"/>
          </a:p>
        </p:txBody>
      </p:sp>
      <p:sp>
        <p:nvSpPr>
          <p:cNvPr id="17" name="28 Rectángulo">
            <a:extLst>
              <a:ext uri="{FF2B5EF4-FFF2-40B4-BE49-F238E27FC236}">
                <a16:creationId xmlns:a16="http://schemas.microsoft.com/office/drawing/2014/main" id="{6B69C02B-7C13-47E6-948C-058ED94069AC}"/>
              </a:ext>
            </a:extLst>
          </p:cNvPr>
          <p:cNvSpPr/>
          <p:nvPr/>
        </p:nvSpPr>
        <p:spPr>
          <a:xfrm>
            <a:off x="5436096" y="3068960"/>
            <a:ext cx="1152128" cy="761108"/>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19/Sep./2018</a:t>
            </a:r>
            <a:endParaRPr lang="es-MX" sz="1200" dirty="0"/>
          </a:p>
        </p:txBody>
      </p:sp>
      <p:sp>
        <p:nvSpPr>
          <p:cNvPr id="18" name="28 Rectángulo">
            <a:extLst>
              <a:ext uri="{FF2B5EF4-FFF2-40B4-BE49-F238E27FC236}">
                <a16:creationId xmlns:a16="http://schemas.microsoft.com/office/drawing/2014/main" id="{2044F7C7-62B1-4269-83D1-0876B0BACDC4}"/>
              </a:ext>
            </a:extLst>
          </p:cNvPr>
          <p:cNvSpPr/>
          <p:nvPr/>
        </p:nvSpPr>
        <p:spPr>
          <a:xfrm>
            <a:off x="6660232" y="3068960"/>
            <a:ext cx="1152128" cy="761108"/>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20/Sep./2018</a:t>
            </a:r>
            <a:endParaRPr lang="es-MX" sz="1200" dirty="0"/>
          </a:p>
        </p:txBody>
      </p:sp>
      <p:sp>
        <p:nvSpPr>
          <p:cNvPr id="19" name="28 Rectángulo">
            <a:extLst>
              <a:ext uri="{FF2B5EF4-FFF2-40B4-BE49-F238E27FC236}">
                <a16:creationId xmlns:a16="http://schemas.microsoft.com/office/drawing/2014/main" id="{5E881B49-11F6-4200-9422-DE3ADCDA737C}"/>
              </a:ext>
            </a:extLst>
          </p:cNvPr>
          <p:cNvSpPr/>
          <p:nvPr/>
        </p:nvSpPr>
        <p:spPr>
          <a:xfrm>
            <a:off x="7884368" y="3068960"/>
            <a:ext cx="1152128" cy="771574"/>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21/Sep./2018</a:t>
            </a:r>
            <a:endParaRPr lang="es-MX" sz="1200" dirty="0"/>
          </a:p>
        </p:txBody>
      </p:sp>
      <p:sp>
        <p:nvSpPr>
          <p:cNvPr id="20" name="28 Rectángulo">
            <a:extLst>
              <a:ext uri="{FF2B5EF4-FFF2-40B4-BE49-F238E27FC236}">
                <a16:creationId xmlns:a16="http://schemas.microsoft.com/office/drawing/2014/main" id="{FC7332D2-2639-4F11-BC66-E9DDB9ABD7E5}"/>
              </a:ext>
            </a:extLst>
          </p:cNvPr>
          <p:cNvSpPr/>
          <p:nvPr/>
        </p:nvSpPr>
        <p:spPr>
          <a:xfrm>
            <a:off x="2987824" y="4005064"/>
            <a:ext cx="1152128" cy="771574"/>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22/Sep./2018</a:t>
            </a:r>
            <a:endParaRPr lang="es-MX" sz="1200" dirty="0"/>
          </a:p>
        </p:txBody>
      </p:sp>
      <p:sp>
        <p:nvSpPr>
          <p:cNvPr id="21" name="28 Rectángulo">
            <a:extLst>
              <a:ext uri="{FF2B5EF4-FFF2-40B4-BE49-F238E27FC236}">
                <a16:creationId xmlns:a16="http://schemas.microsoft.com/office/drawing/2014/main" id="{7BB88299-CBC4-4BD4-AAFE-AB34014BB63D}"/>
              </a:ext>
            </a:extLst>
          </p:cNvPr>
          <p:cNvSpPr/>
          <p:nvPr/>
        </p:nvSpPr>
        <p:spPr>
          <a:xfrm>
            <a:off x="4211960" y="4005064"/>
            <a:ext cx="1152128" cy="761108"/>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23/Sep./2018</a:t>
            </a:r>
            <a:endParaRPr lang="es-MX" sz="1200" dirty="0"/>
          </a:p>
        </p:txBody>
      </p:sp>
      <p:sp>
        <p:nvSpPr>
          <p:cNvPr id="22" name="28 Rectángulo">
            <a:extLst>
              <a:ext uri="{FF2B5EF4-FFF2-40B4-BE49-F238E27FC236}">
                <a16:creationId xmlns:a16="http://schemas.microsoft.com/office/drawing/2014/main" id="{29AF85D9-7158-4BD0-A38E-5463794BE83A}"/>
              </a:ext>
            </a:extLst>
          </p:cNvPr>
          <p:cNvSpPr/>
          <p:nvPr/>
        </p:nvSpPr>
        <p:spPr>
          <a:xfrm>
            <a:off x="5436096" y="4005064"/>
            <a:ext cx="1152128" cy="761108"/>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24/Sep./2018</a:t>
            </a:r>
            <a:endParaRPr lang="es-MX" sz="1200" dirty="0"/>
          </a:p>
        </p:txBody>
      </p:sp>
      <p:sp>
        <p:nvSpPr>
          <p:cNvPr id="23" name="28 Rectángulo">
            <a:extLst>
              <a:ext uri="{FF2B5EF4-FFF2-40B4-BE49-F238E27FC236}">
                <a16:creationId xmlns:a16="http://schemas.microsoft.com/office/drawing/2014/main" id="{D0EA0F3E-827C-484E-B2EB-0FC01AC5AE8D}"/>
              </a:ext>
            </a:extLst>
          </p:cNvPr>
          <p:cNvSpPr/>
          <p:nvPr/>
        </p:nvSpPr>
        <p:spPr>
          <a:xfrm>
            <a:off x="6660232" y="4005064"/>
            <a:ext cx="1152128" cy="761108"/>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25/Sep./2018</a:t>
            </a:r>
            <a:endParaRPr lang="es-MX" sz="1200" dirty="0"/>
          </a:p>
        </p:txBody>
      </p:sp>
      <p:sp>
        <p:nvSpPr>
          <p:cNvPr id="24" name="28 Rectángulo">
            <a:extLst>
              <a:ext uri="{FF2B5EF4-FFF2-40B4-BE49-F238E27FC236}">
                <a16:creationId xmlns:a16="http://schemas.microsoft.com/office/drawing/2014/main" id="{975B042E-11EC-4536-806B-01E23DB74D7F}"/>
              </a:ext>
            </a:extLst>
          </p:cNvPr>
          <p:cNvSpPr/>
          <p:nvPr/>
        </p:nvSpPr>
        <p:spPr>
          <a:xfrm>
            <a:off x="7884368" y="4005064"/>
            <a:ext cx="1152128" cy="771574"/>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26/Sep./2018</a:t>
            </a:r>
            <a:endParaRPr lang="es-MX" sz="1200" dirty="0"/>
          </a:p>
        </p:txBody>
      </p:sp>
    </p:spTree>
    <p:extLst>
      <p:ext uri="{BB962C8B-B14F-4D97-AF65-F5344CB8AC3E}">
        <p14:creationId xmlns:p14="http://schemas.microsoft.com/office/powerpoint/2010/main" val="3689405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arn(inVertical)">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barn(inVertical)">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barn(inVertical)">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barn(inVertical)">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barn(inVertical)">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16" presetClass="entr" presetSubtype="21"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barn(inVertical)">
                                      <p:cBhvr>
                                        <p:cTn id="57" dur="5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16" presetClass="entr" presetSubtype="21" fill="hold" grpId="0" nodeType="click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barn(inVertical)">
                                      <p:cBhvr>
                                        <p:cTn id="62" dur="500"/>
                                        <p:tgtEl>
                                          <p:spTgt spid="14"/>
                                        </p:tgtEl>
                                      </p:cBhvr>
                                    </p:animEffect>
                                  </p:childTnLst>
                                </p:cTn>
                              </p:par>
                            </p:childTnLst>
                          </p:cTn>
                        </p:par>
                      </p:childTnLst>
                    </p:cTn>
                  </p:par>
                  <p:par>
                    <p:cTn id="63" fill="hold">
                      <p:stCondLst>
                        <p:cond delay="indefinite"/>
                      </p:stCondLst>
                      <p:childTnLst>
                        <p:par>
                          <p:cTn id="64" fill="hold">
                            <p:stCondLst>
                              <p:cond delay="0"/>
                            </p:stCondLst>
                            <p:childTnLst>
                              <p:par>
                                <p:cTn id="65" presetID="16" presetClass="entr" presetSubtype="21" fill="hold" grpId="0" nodeType="click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barn(inVertical)">
                                      <p:cBhvr>
                                        <p:cTn id="67" dur="500"/>
                                        <p:tgtEl>
                                          <p:spTgt spid="15"/>
                                        </p:tgtEl>
                                      </p:cBhvr>
                                    </p:animEffect>
                                  </p:childTnLst>
                                </p:cTn>
                              </p:par>
                            </p:childTnLst>
                          </p:cTn>
                        </p:par>
                      </p:childTnLst>
                    </p:cTn>
                  </p:par>
                  <p:par>
                    <p:cTn id="68" fill="hold">
                      <p:stCondLst>
                        <p:cond delay="indefinite"/>
                      </p:stCondLst>
                      <p:childTnLst>
                        <p:par>
                          <p:cTn id="69" fill="hold">
                            <p:stCondLst>
                              <p:cond delay="0"/>
                            </p:stCondLst>
                            <p:childTnLst>
                              <p:par>
                                <p:cTn id="70" presetID="16" presetClass="entr" presetSubtype="21" fill="hold" grpId="0" nodeType="click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barn(inVertical)">
                                      <p:cBhvr>
                                        <p:cTn id="72" dur="500"/>
                                        <p:tgtEl>
                                          <p:spTgt spid="16"/>
                                        </p:tgtEl>
                                      </p:cBhvr>
                                    </p:animEffect>
                                  </p:childTnLst>
                                </p:cTn>
                              </p:par>
                            </p:childTnLst>
                          </p:cTn>
                        </p:par>
                      </p:childTnLst>
                    </p:cTn>
                  </p:par>
                  <p:par>
                    <p:cTn id="73" fill="hold">
                      <p:stCondLst>
                        <p:cond delay="indefinite"/>
                      </p:stCondLst>
                      <p:childTnLst>
                        <p:par>
                          <p:cTn id="74" fill="hold">
                            <p:stCondLst>
                              <p:cond delay="0"/>
                            </p:stCondLst>
                            <p:childTnLst>
                              <p:par>
                                <p:cTn id="75" presetID="16" presetClass="entr" presetSubtype="21" fill="hold" grpId="0" nodeType="click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barn(inVertical)">
                                      <p:cBhvr>
                                        <p:cTn id="77" dur="500"/>
                                        <p:tgtEl>
                                          <p:spTgt spid="17"/>
                                        </p:tgtEl>
                                      </p:cBhvr>
                                    </p:animEffect>
                                  </p:childTnLst>
                                </p:cTn>
                              </p:par>
                            </p:childTnLst>
                          </p:cTn>
                        </p:par>
                      </p:childTnLst>
                    </p:cTn>
                  </p:par>
                  <p:par>
                    <p:cTn id="78" fill="hold">
                      <p:stCondLst>
                        <p:cond delay="indefinite"/>
                      </p:stCondLst>
                      <p:childTnLst>
                        <p:par>
                          <p:cTn id="79" fill="hold">
                            <p:stCondLst>
                              <p:cond delay="0"/>
                            </p:stCondLst>
                            <p:childTnLst>
                              <p:par>
                                <p:cTn id="80" presetID="16" presetClass="entr" presetSubtype="21" fill="hold" grpId="0" nodeType="click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barn(inVertical)">
                                      <p:cBhvr>
                                        <p:cTn id="82" dur="500"/>
                                        <p:tgtEl>
                                          <p:spTgt spid="18"/>
                                        </p:tgtEl>
                                      </p:cBhvr>
                                    </p:animEffect>
                                  </p:childTnLst>
                                </p:cTn>
                              </p:par>
                            </p:childTnLst>
                          </p:cTn>
                        </p:par>
                      </p:childTnLst>
                    </p:cTn>
                  </p:par>
                  <p:par>
                    <p:cTn id="83" fill="hold">
                      <p:stCondLst>
                        <p:cond delay="indefinite"/>
                      </p:stCondLst>
                      <p:childTnLst>
                        <p:par>
                          <p:cTn id="84" fill="hold">
                            <p:stCondLst>
                              <p:cond delay="0"/>
                            </p:stCondLst>
                            <p:childTnLst>
                              <p:par>
                                <p:cTn id="85" presetID="16" presetClass="entr" presetSubtype="21" fill="hold" grpId="0" nodeType="click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barn(inVertical)">
                                      <p:cBhvr>
                                        <p:cTn id="87" dur="500"/>
                                        <p:tgtEl>
                                          <p:spTgt spid="19"/>
                                        </p:tgtEl>
                                      </p:cBhvr>
                                    </p:animEffect>
                                  </p:childTnLst>
                                </p:cTn>
                              </p:par>
                            </p:childTnLst>
                          </p:cTn>
                        </p:par>
                      </p:childTnLst>
                    </p:cTn>
                  </p:par>
                  <p:par>
                    <p:cTn id="88" fill="hold">
                      <p:stCondLst>
                        <p:cond delay="indefinite"/>
                      </p:stCondLst>
                      <p:childTnLst>
                        <p:par>
                          <p:cTn id="89" fill="hold">
                            <p:stCondLst>
                              <p:cond delay="0"/>
                            </p:stCondLst>
                            <p:childTnLst>
                              <p:par>
                                <p:cTn id="90" presetID="16" presetClass="entr" presetSubtype="21" fill="hold" grpId="0" nodeType="clickEffect">
                                  <p:stCondLst>
                                    <p:cond delay="0"/>
                                  </p:stCondLst>
                                  <p:childTnLst>
                                    <p:set>
                                      <p:cBhvr>
                                        <p:cTn id="91" dur="1" fill="hold">
                                          <p:stCondLst>
                                            <p:cond delay="0"/>
                                          </p:stCondLst>
                                        </p:cTn>
                                        <p:tgtEl>
                                          <p:spTgt spid="20"/>
                                        </p:tgtEl>
                                        <p:attrNameLst>
                                          <p:attrName>style.visibility</p:attrName>
                                        </p:attrNameLst>
                                      </p:cBhvr>
                                      <p:to>
                                        <p:strVal val="visible"/>
                                      </p:to>
                                    </p:set>
                                    <p:animEffect transition="in" filter="barn(inVertical)">
                                      <p:cBhvr>
                                        <p:cTn id="92" dur="500"/>
                                        <p:tgtEl>
                                          <p:spTgt spid="20"/>
                                        </p:tgtEl>
                                      </p:cBhvr>
                                    </p:animEffect>
                                  </p:childTnLst>
                                </p:cTn>
                              </p:par>
                            </p:childTnLst>
                          </p:cTn>
                        </p:par>
                      </p:childTnLst>
                    </p:cTn>
                  </p:par>
                  <p:par>
                    <p:cTn id="93" fill="hold">
                      <p:stCondLst>
                        <p:cond delay="indefinite"/>
                      </p:stCondLst>
                      <p:childTnLst>
                        <p:par>
                          <p:cTn id="94" fill="hold">
                            <p:stCondLst>
                              <p:cond delay="0"/>
                            </p:stCondLst>
                            <p:childTnLst>
                              <p:par>
                                <p:cTn id="95" presetID="16" presetClass="entr" presetSubtype="21" fill="hold" grpId="0" nodeType="click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barn(inVertical)">
                                      <p:cBhvr>
                                        <p:cTn id="97" dur="500"/>
                                        <p:tgtEl>
                                          <p:spTgt spid="21"/>
                                        </p:tgtEl>
                                      </p:cBhvr>
                                    </p:animEffect>
                                  </p:childTnLst>
                                </p:cTn>
                              </p:par>
                            </p:childTnLst>
                          </p:cTn>
                        </p:par>
                      </p:childTnLst>
                    </p:cTn>
                  </p:par>
                  <p:par>
                    <p:cTn id="98" fill="hold">
                      <p:stCondLst>
                        <p:cond delay="indefinite"/>
                      </p:stCondLst>
                      <p:childTnLst>
                        <p:par>
                          <p:cTn id="99" fill="hold">
                            <p:stCondLst>
                              <p:cond delay="0"/>
                            </p:stCondLst>
                            <p:childTnLst>
                              <p:par>
                                <p:cTn id="100" presetID="16" presetClass="entr" presetSubtype="21" fill="hold" grpId="0" nodeType="clickEffect">
                                  <p:stCondLst>
                                    <p:cond delay="0"/>
                                  </p:stCondLst>
                                  <p:childTnLst>
                                    <p:set>
                                      <p:cBhvr>
                                        <p:cTn id="101" dur="1" fill="hold">
                                          <p:stCondLst>
                                            <p:cond delay="0"/>
                                          </p:stCondLst>
                                        </p:cTn>
                                        <p:tgtEl>
                                          <p:spTgt spid="22"/>
                                        </p:tgtEl>
                                        <p:attrNameLst>
                                          <p:attrName>style.visibility</p:attrName>
                                        </p:attrNameLst>
                                      </p:cBhvr>
                                      <p:to>
                                        <p:strVal val="visible"/>
                                      </p:to>
                                    </p:set>
                                    <p:animEffect transition="in" filter="barn(inVertical)">
                                      <p:cBhvr>
                                        <p:cTn id="102" dur="500"/>
                                        <p:tgtEl>
                                          <p:spTgt spid="22"/>
                                        </p:tgtEl>
                                      </p:cBhvr>
                                    </p:animEffect>
                                  </p:childTnLst>
                                </p:cTn>
                              </p:par>
                            </p:childTnLst>
                          </p:cTn>
                        </p:par>
                      </p:childTnLst>
                    </p:cTn>
                  </p:par>
                  <p:par>
                    <p:cTn id="103" fill="hold">
                      <p:stCondLst>
                        <p:cond delay="indefinite"/>
                      </p:stCondLst>
                      <p:childTnLst>
                        <p:par>
                          <p:cTn id="104" fill="hold">
                            <p:stCondLst>
                              <p:cond delay="0"/>
                            </p:stCondLst>
                            <p:childTnLst>
                              <p:par>
                                <p:cTn id="105" presetID="16" presetClass="entr" presetSubtype="21" fill="hold" grpId="0" nodeType="clickEffect">
                                  <p:stCondLst>
                                    <p:cond delay="0"/>
                                  </p:stCondLst>
                                  <p:childTnLst>
                                    <p:set>
                                      <p:cBhvr>
                                        <p:cTn id="106" dur="1" fill="hold">
                                          <p:stCondLst>
                                            <p:cond delay="0"/>
                                          </p:stCondLst>
                                        </p:cTn>
                                        <p:tgtEl>
                                          <p:spTgt spid="23"/>
                                        </p:tgtEl>
                                        <p:attrNameLst>
                                          <p:attrName>style.visibility</p:attrName>
                                        </p:attrNameLst>
                                      </p:cBhvr>
                                      <p:to>
                                        <p:strVal val="visible"/>
                                      </p:to>
                                    </p:set>
                                    <p:animEffect transition="in" filter="barn(inVertical)">
                                      <p:cBhvr>
                                        <p:cTn id="107" dur="500"/>
                                        <p:tgtEl>
                                          <p:spTgt spid="23"/>
                                        </p:tgtEl>
                                      </p:cBhvr>
                                    </p:animEffect>
                                  </p:childTnLst>
                                </p:cTn>
                              </p:par>
                            </p:childTnLst>
                          </p:cTn>
                        </p:par>
                      </p:childTnLst>
                    </p:cTn>
                  </p:par>
                  <p:par>
                    <p:cTn id="108" fill="hold">
                      <p:stCondLst>
                        <p:cond delay="indefinite"/>
                      </p:stCondLst>
                      <p:childTnLst>
                        <p:par>
                          <p:cTn id="109" fill="hold">
                            <p:stCondLst>
                              <p:cond delay="0"/>
                            </p:stCondLst>
                            <p:childTnLst>
                              <p:par>
                                <p:cTn id="110" presetID="16" presetClass="entr" presetSubtype="21" fill="hold" grpId="0" nodeType="clickEffect">
                                  <p:stCondLst>
                                    <p:cond delay="0"/>
                                  </p:stCondLst>
                                  <p:childTnLst>
                                    <p:set>
                                      <p:cBhvr>
                                        <p:cTn id="111" dur="1" fill="hold">
                                          <p:stCondLst>
                                            <p:cond delay="0"/>
                                          </p:stCondLst>
                                        </p:cTn>
                                        <p:tgtEl>
                                          <p:spTgt spid="24"/>
                                        </p:tgtEl>
                                        <p:attrNameLst>
                                          <p:attrName>style.visibility</p:attrName>
                                        </p:attrNameLst>
                                      </p:cBhvr>
                                      <p:to>
                                        <p:strVal val="visible"/>
                                      </p:to>
                                    </p:set>
                                    <p:animEffect transition="in" filter="barn(inVertical)">
                                      <p:cBhvr>
                                        <p:cTn id="11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4" name="Tabla 3">
            <a:extLst>
              <a:ext uri="{FF2B5EF4-FFF2-40B4-BE49-F238E27FC236}">
                <a16:creationId xmlns:a16="http://schemas.microsoft.com/office/drawing/2014/main" id="{0AB6BE82-6058-45A1-A5E4-BAB1DD5CEC75}"/>
              </a:ext>
            </a:extLst>
          </p:cNvPr>
          <p:cNvGraphicFramePr>
            <a:graphicFrameLocks noGrp="1"/>
          </p:cNvGraphicFramePr>
          <p:nvPr>
            <p:extLst>
              <p:ext uri="{D42A27DB-BD31-4B8C-83A1-F6EECF244321}">
                <p14:modId xmlns:p14="http://schemas.microsoft.com/office/powerpoint/2010/main" val="152023821"/>
              </p:ext>
            </p:extLst>
          </p:nvPr>
        </p:nvGraphicFramePr>
        <p:xfrm>
          <a:off x="107504" y="980726"/>
          <a:ext cx="8928992" cy="2952330"/>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459177210"/>
                    </a:ext>
                  </a:extLst>
                </a:gridCol>
                <a:gridCol w="5536518">
                  <a:extLst>
                    <a:ext uri="{9D8B030D-6E8A-4147-A177-3AD203B41FA5}">
                      <a16:colId xmlns:a16="http://schemas.microsoft.com/office/drawing/2014/main" val="1249273851"/>
                    </a:ext>
                  </a:extLst>
                </a:gridCol>
                <a:gridCol w="1669097">
                  <a:extLst>
                    <a:ext uri="{9D8B030D-6E8A-4147-A177-3AD203B41FA5}">
                      <a16:colId xmlns:a16="http://schemas.microsoft.com/office/drawing/2014/main" val="2967902923"/>
                    </a:ext>
                  </a:extLst>
                </a:gridCol>
              </a:tblGrid>
              <a:tr h="296552">
                <a:tc>
                  <a:txBody>
                    <a:bodyPr/>
                    <a:lstStyle/>
                    <a:p>
                      <a:pPr algn="l" fontAlgn="ctr"/>
                      <a:r>
                        <a:rPr lang="es-MX" sz="1200" b="1" u="none" strike="noStrike" dirty="0">
                          <a:solidFill>
                            <a:srgbClr val="00B050"/>
                          </a:solidFill>
                          <a:effectLst/>
                        </a:rPr>
                        <a:t>113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DERECHOS A RECIBIR BIENES O SERVICIOS.</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532577561"/>
                  </a:ext>
                </a:extLst>
              </a:tr>
              <a:tr h="579914">
                <a:tc>
                  <a:txBody>
                    <a:bodyPr/>
                    <a:lstStyle/>
                    <a:p>
                      <a:pPr algn="l" fontAlgn="ctr"/>
                      <a:r>
                        <a:rPr lang="es-MX" sz="1200" b="1" u="none" strike="noStrike" dirty="0">
                          <a:solidFill>
                            <a:srgbClr val="00B050"/>
                          </a:solidFill>
                          <a:effectLst/>
                        </a:rPr>
                        <a:t>1131</a:t>
                      </a:r>
                      <a:endParaRPr lang="es-MX" sz="1200" b="1" i="0" u="none" strike="noStrike" dirty="0">
                        <a:solidFill>
                          <a:srgbClr val="00B050"/>
                        </a:solidFill>
                        <a:effectLst/>
                        <a:latin typeface="Calibri" panose="020F0502020204030204" pitchFamily="34" charset="0"/>
                      </a:endParaRPr>
                    </a:p>
                  </a:txBody>
                  <a:tcPr marL="8512" marR="8512" marT="8512" marB="0" anchor="ctr"/>
                </a:tc>
                <a:tc gridSpan="2">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1200" b="1" u="none" strike="noStrike" dirty="0">
                          <a:solidFill>
                            <a:srgbClr val="00B050"/>
                          </a:solidFill>
                          <a:effectLst/>
                        </a:rPr>
                        <a:t>ANTICIPO   A   PROV.   POR   ADQUISICION   DE   BIENES   Y   PRESTACION</a:t>
                      </a:r>
                      <a:endParaRPr lang="es-MX" sz="1200" b="1" i="0" u="none" strike="noStrike" dirty="0">
                        <a:solidFill>
                          <a:srgbClr val="00B050"/>
                        </a:solidFill>
                        <a:effectLst/>
                        <a:latin typeface="Calibri" panose="020F0502020204030204" pitchFamily="34" charset="0"/>
                      </a:endParaRPr>
                    </a:p>
                    <a:p>
                      <a:pPr algn="l" fontAlgn="ctr"/>
                      <a:r>
                        <a:rPr lang="es-ES" sz="1200" b="1" u="none" strike="noStrike" dirty="0">
                          <a:solidFill>
                            <a:srgbClr val="00B050"/>
                          </a:solidFill>
                          <a:effectLst/>
                        </a:rPr>
                        <a:t>DE SERVICIOS A CORTO PLAZO.                                                                                          3</a:t>
                      </a:r>
                      <a:r>
                        <a:rPr lang="es-MX" sz="1200" b="1" u="none" strike="noStrike" dirty="0">
                          <a:solidFill>
                            <a:srgbClr val="00B050"/>
                          </a:solidFill>
                          <a:effectLst/>
                        </a:rPr>
                        <a:t>,419,619.36</a:t>
                      </a:r>
                      <a:endParaRPr lang="es-ES" sz="1200" b="1" i="0" u="none" strike="noStrike" dirty="0">
                        <a:solidFill>
                          <a:srgbClr val="00B050"/>
                        </a:solidFill>
                        <a:effectLst/>
                        <a:latin typeface="Calibri" panose="020F0502020204030204" pitchFamily="34" charset="0"/>
                      </a:endParaRPr>
                    </a:p>
                  </a:txBody>
                  <a:tcPr marL="8512" marR="8512" marT="8512" marB="0" anchor="ctr"/>
                </a:tc>
                <a:tc hMerge="1">
                  <a:txBody>
                    <a:bodyPr/>
                    <a:lstStyle/>
                    <a:p>
                      <a:endParaRPr lang="es-MX"/>
                    </a:p>
                  </a:txBody>
                  <a:tcPr/>
                </a:tc>
                <a:extLst>
                  <a:ext uri="{0D108BD9-81ED-4DB2-BD59-A6C34878D82A}">
                    <a16:rowId xmlns:a16="http://schemas.microsoft.com/office/drawing/2014/main" val="3371877892"/>
                  </a:ext>
                </a:extLst>
              </a:tr>
              <a:tr h="296552">
                <a:tc>
                  <a:txBody>
                    <a:bodyPr/>
                    <a:lstStyle/>
                    <a:p>
                      <a:pPr algn="l" fontAlgn="ctr"/>
                      <a:r>
                        <a:rPr lang="es-MX" sz="1200" u="none" strike="noStrike" dirty="0">
                          <a:solidFill>
                            <a:srgbClr val="C00000"/>
                          </a:solidFill>
                          <a:effectLst/>
                        </a:rPr>
                        <a:t>1131-001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u="none" strike="noStrike" dirty="0">
                          <a:solidFill>
                            <a:srgbClr val="C00000"/>
                          </a:solidFill>
                          <a:effectLst/>
                        </a:rPr>
                        <a:t>1,081,316.18</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846765328"/>
                  </a:ext>
                </a:extLst>
              </a:tr>
              <a:tr h="296552">
                <a:tc>
                  <a:txBody>
                    <a:bodyPr/>
                    <a:lstStyle/>
                    <a:p>
                      <a:pPr algn="l" fontAlgn="ctr"/>
                      <a:r>
                        <a:rPr lang="es-MX" sz="1200" u="none" strike="noStrike">
                          <a:solidFill>
                            <a:srgbClr val="C00000"/>
                          </a:solidFill>
                          <a:effectLst/>
                        </a:rPr>
                        <a:t>1131-001-00001</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u="none" strike="noStrike" dirty="0">
                          <a:solidFill>
                            <a:srgbClr val="C00000"/>
                          </a:solidFill>
                          <a:effectLst/>
                        </a:rPr>
                        <a:t>6,500.00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982743268"/>
                  </a:ext>
                </a:extLst>
              </a:tr>
              <a:tr h="296552">
                <a:tc>
                  <a:txBody>
                    <a:bodyPr/>
                    <a:lstStyle/>
                    <a:p>
                      <a:pPr algn="l" fontAlgn="ctr"/>
                      <a:r>
                        <a:rPr lang="es-MX" sz="1200" u="none" strike="noStrike">
                          <a:solidFill>
                            <a:srgbClr val="C00000"/>
                          </a:solidFill>
                          <a:effectLst/>
                        </a:rPr>
                        <a:t>1131-001-00002</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u="none" strike="noStrike" dirty="0">
                          <a:solidFill>
                            <a:srgbClr val="C00000"/>
                          </a:solidFill>
                          <a:effectLst/>
                        </a:rPr>
                        <a:t>250,000.00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687189531"/>
                  </a:ext>
                </a:extLst>
              </a:tr>
              <a:tr h="296552">
                <a:tc>
                  <a:txBody>
                    <a:bodyPr/>
                    <a:lstStyle/>
                    <a:p>
                      <a:pPr algn="l" fontAlgn="ctr"/>
                      <a:r>
                        <a:rPr lang="es-MX" sz="1200" u="none" strike="noStrike">
                          <a:solidFill>
                            <a:srgbClr val="C00000"/>
                          </a:solidFill>
                          <a:effectLst/>
                        </a:rPr>
                        <a:t>1131-001-00003</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u="none" strike="noStrike" dirty="0">
                          <a:solidFill>
                            <a:srgbClr val="C00000"/>
                          </a:solidFill>
                          <a:effectLst/>
                        </a:rPr>
                        <a:t>8,625.00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009791360"/>
                  </a:ext>
                </a:extLst>
              </a:tr>
              <a:tr h="296552">
                <a:tc>
                  <a:txBody>
                    <a:bodyPr/>
                    <a:lstStyle/>
                    <a:p>
                      <a:pPr algn="l" fontAlgn="ctr"/>
                      <a:r>
                        <a:rPr lang="es-MX" sz="1200" u="none" strike="noStrike">
                          <a:solidFill>
                            <a:srgbClr val="C00000"/>
                          </a:solidFill>
                          <a:effectLst/>
                        </a:rPr>
                        <a:t>1131-001-00004</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u="none" strike="noStrike" dirty="0">
                          <a:solidFill>
                            <a:srgbClr val="C00000"/>
                          </a:solidFill>
                          <a:effectLst/>
                        </a:rPr>
                        <a:t>16,191.18</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31859927"/>
                  </a:ext>
                </a:extLst>
              </a:tr>
              <a:tr h="296552">
                <a:tc>
                  <a:txBody>
                    <a:bodyPr/>
                    <a:lstStyle/>
                    <a:p>
                      <a:pPr algn="l" fontAlgn="ctr"/>
                      <a:r>
                        <a:rPr lang="es-MX" sz="1200" u="none" strike="noStrike">
                          <a:solidFill>
                            <a:srgbClr val="C00000"/>
                          </a:solidFill>
                          <a:effectLst/>
                        </a:rPr>
                        <a:t>1131-001-00005</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u="none" strike="noStrike" dirty="0">
                          <a:solidFill>
                            <a:srgbClr val="C00000"/>
                          </a:solidFill>
                          <a:effectLst/>
                        </a:rPr>
                        <a:t>1,256,987.00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23098472"/>
                  </a:ext>
                </a:extLst>
              </a:tr>
              <a:tr h="296552">
                <a:tc>
                  <a:txBody>
                    <a:bodyPr/>
                    <a:lstStyle/>
                    <a:p>
                      <a:pPr algn="l" fontAlgn="ctr"/>
                      <a:r>
                        <a:rPr lang="es-MX" sz="1200" u="none" strike="noStrike">
                          <a:solidFill>
                            <a:srgbClr val="C00000"/>
                          </a:solidFill>
                          <a:effectLst/>
                        </a:rPr>
                        <a:t>1131-001-00006</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u="none" strike="noStrike" dirty="0">
                          <a:solidFill>
                            <a:srgbClr val="C00000"/>
                          </a:solidFill>
                          <a:effectLst/>
                        </a:rPr>
                        <a:t>800,000.00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888381175"/>
                  </a:ext>
                </a:extLst>
              </a:tr>
            </a:tbl>
          </a:graphicData>
        </a:graphic>
      </p:graphicFrame>
      <p:sp>
        <p:nvSpPr>
          <p:cNvPr id="5" name="Rectángulo 4">
            <a:extLst>
              <a:ext uri="{FF2B5EF4-FFF2-40B4-BE49-F238E27FC236}">
                <a16:creationId xmlns:a16="http://schemas.microsoft.com/office/drawing/2014/main" id="{6E27D384-FFC4-4341-912B-B5F4521118DA}"/>
              </a:ext>
            </a:extLst>
          </p:cNvPr>
          <p:cNvSpPr/>
          <p:nvPr/>
        </p:nvSpPr>
        <p:spPr>
          <a:xfrm>
            <a:off x="107504" y="4582869"/>
            <a:ext cx="8928992" cy="646331"/>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1132</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ANTICIPO A PROVEEDORES POR ADQUISICION DE BIENES                                                    INMUEBLES Y MUEBLES A CORTO PLAZO.</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r>
              <a:rPr lang="es-ES" dirty="0">
                <a:solidFill>
                  <a:srgbClr val="00B050"/>
                </a:solidFill>
                <a:highlight>
                  <a:srgbClr val="C0C0C0"/>
                </a:highlight>
              </a:rPr>
              <a:t> </a:t>
            </a:r>
            <a:endParaRPr lang="es-MX" dirty="0">
              <a:solidFill>
                <a:srgbClr val="00B050"/>
              </a:solidFill>
              <a:highlight>
                <a:srgbClr val="C0C0C0"/>
              </a:highlight>
            </a:endParaRPr>
          </a:p>
        </p:txBody>
      </p:sp>
      <p:sp>
        <p:nvSpPr>
          <p:cNvPr id="6" name="Rectángulo 5">
            <a:extLst>
              <a:ext uri="{FF2B5EF4-FFF2-40B4-BE49-F238E27FC236}">
                <a16:creationId xmlns:a16="http://schemas.microsoft.com/office/drawing/2014/main" id="{DD77E119-32CA-4ED2-B369-9555E093E38D}"/>
              </a:ext>
            </a:extLst>
          </p:cNvPr>
          <p:cNvSpPr/>
          <p:nvPr/>
        </p:nvSpPr>
        <p:spPr>
          <a:xfrm>
            <a:off x="107504" y="5807005"/>
            <a:ext cx="8928992" cy="646331"/>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1133</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ANTICIPO A PROVEEDORES POR ADQUSICION DE BIENES INTANGIBLES                              A CORTO PLAZO.</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r>
              <a:rPr lang="es-ES" dirty="0">
                <a:solidFill>
                  <a:srgbClr val="00B050"/>
                </a:solidFill>
                <a:highlight>
                  <a:srgbClr val="C0C0C0"/>
                </a:highlight>
              </a:rPr>
              <a:t> </a:t>
            </a:r>
            <a:endParaRPr lang="es-MX" dirty="0">
              <a:solidFill>
                <a:srgbClr val="00B050"/>
              </a:solidFill>
              <a:highlight>
                <a:srgbClr val="C0C0C0"/>
              </a:highlight>
            </a:endParaRPr>
          </a:p>
        </p:txBody>
      </p:sp>
    </p:spTree>
    <p:extLst>
      <p:ext uri="{BB962C8B-B14F-4D97-AF65-F5344CB8AC3E}">
        <p14:creationId xmlns:p14="http://schemas.microsoft.com/office/powerpoint/2010/main" val="3475286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44677046-8047-45DF-88B6-A9412206881E}"/>
              </a:ext>
            </a:extLst>
          </p:cNvPr>
          <p:cNvGraphicFramePr>
            <a:graphicFrameLocks noGrp="1"/>
          </p:cNvGraphicFramePr>
          <p:nvPr>
            <p:extLst>
              <p:ext uri="{D42A27DB-BD31-4B8C-83A1-F6EECF244321}">
                <p14:modId xmlns:p14="http://schemas.microsoft.com/office/powerpoint/2010/main" val="2654172164"/>
              </p:ext>
            </p:extLst>
          </p:nvPr>
        </p:nvGraphicFramePr>
        <p:xfrm>
          <a:off x="107504" y="836712"/>
          <a:ext cx="8928992" cy="4176469"/>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977475312"/>
                    </a:ext>
                  </a:extLst>
                </a:gridCol>
                <a:gridCol w="5536518">
                  <a:extLst>
                    <a:ext uri="{9D8B030D-6E8A-4147-A177-3AD203B41FA5}">
                      <a16:colId xmlns:a16="http://schemas.microsoft.com/office/drawing/2014/main" val="3603258111"/>
                    </a:ext>
                  </a:extLst>
                </a:gridCol>
                <a:gridCol w="1669097">
                  <a:extLst>
                    <a:ext uri="{9D8B030D-6E8A-4147-A177-3AD203B41FA5}">
                      <a16:colId xmlns:a16="http://schemas.microsoft.com/office/drawing/2014/main" val="685291295"/>
                    </a:ext>
                  </a:extLst>
                </a:gridCol>
              </a:tblGrid>
              <a:tr h="379679">
                <a:tc>
                  <a:txBody>
                    <a:bodyPr/>
                    <a:lstStyle/>
                    <a:p>
                      <a:pPr algn="l" fontAlgn="ctr"/>
                      <a:r>
                        <a:rPr lang="es-MX" sz="1200" b="1" u="none" strike="noStrike" dirty="0">
                          <a:solidFill>
                            <a:srgbClr val="00B050"/>
                          </a:solidFill>
                          <a:effectLst/>
                        </a:rPr>
                        <a:t>1134</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pt-BR" sz="1200" b="1" u="none" strike="noStrike" dirty="0">
                          <a:solidFill>
                            <a:srgbClr val="00B050"/>
                          </a:solidFill>
                          <a:effectLst/>
                        </a:rPr>
                        <a:t>ANTICIPO A CONTRATISTAS POR OBRAS PÚBLICAS A CORTO PLAZO.</a:t>
                      </a:r>
                      <a:endParaRPr lang="pt-BR"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7,381,559.85</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683543872"/>
                  </a:ext>
                </a:extLst>
              </a:tr>
              <a:tr h="379679">
                <a:tc>
                  <a:txBody>
                    <a:bodyPr/>
                    <a:lstStyle/>
                    <a:p>
                      <a:pPr algn="l" fontAlgn="ctr"/>
                      <a:r>
                        <a:rPr lang="es-MX" sz="1200" u="none" strike="noStrike" dirty="0">
                          <a:solidFill>
                            <a:srgbClr val="C00000"/>
                          </a:solidFill>
                          <a:effectLst/>
                        </a:rPr>
                        <a:t>1134-002</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u="none" strike="noStrike" dirty="0">
                          <a:solidFill>
                            <a:srgbClr val="C00000"/>
                          </a:solidFill>
                          <a:effectLst/>
                        </a:rPr>
                        <a:t>3,069,999.97</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567770048"/>
                  </a:ext>
                </a:extLst>
              </a:tr>
              <a:tr h="379679">
                <a:tc>
                  <a:txBody>
                    <a:bodyPr/>
                    <a:lstStyle/>
                    <a:p>
                      <a:pPr algn="l" fontAlgn="ctr"/>
                      <a:r>
                        <a:rPr lang="es-MX" sz="1200" u="none" strike="noStrike">
                          <a:solidFill>
                            <a:srgbClr val="C00000"/>
                          </a:solidFill>
                          <a:effectLst/>
                        </a:rPr>
                        <a:t>1134-005</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u="none" strike="noStrike" dirty="0">
                          <a:solidFill>
                            <a:srgbClr val="C00000"/>
                          </a:solidFill>
                          <a:effectLst/>
                        </a:rPr>
                        <a:t>853,979.58</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405406107"/>
                  </a:ext>
                </a:extLst>
              </a:tr>
              <a:tr h="379679">
                <a:tc>
                  <a:txBody>
                    <a:bodyPr/>
                    <a:lstStyle/>
                    <a:p>
                      <a:pPr algn="l" fontAlgn="ctr"/>
                      <a:r>
                        <a:rPr lang="es-MX" sz="1200" u="none" strike="noStrike">
                          <a:solidFill>
                            <a:srgbClr val="C00000"/>
                          </a:solidFill>
                          <a:effectLst/>
                        </a:rPr>
                        <a:t>1134-006</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u="none" strike="noStrike" dirty="0">
                          <a:solidFill>
                            <a:srgbClr val="C00000"/>
                          </a:solidFill>
                          <a:effectLst/>
                        </a:rPr>
                        <a:t>255,760.00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848230309"/>
                  </a:ext>
                </a:extLst>
              </a:tr>
              <a:tr h="379679">
                <a:tc>
                  <a:txBody>
                    <a:bodyPr/>
                    <a:lstStyle/>
                    <a:p>
                      <a:pPr algn="l" fontAlgn="ctr"/>
                      <a:r>
                        <a:rPr lang="es-MX" sz="1200" u="none" strike="noStrike">
                          <a:solidFill>
                            <a:srgbClr val="C00000"/>
                          </a:solidFill>
                          <a:effectLst/>
                        </a:rPr>
                        <a:t>1134-014</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u="none" strike="noStrike" dirty="0">
                          <a:solidFill>
                            <a:srgbClr val="C00000"/>
                          </a:solidFill>
                          <a:effectLst/>
                        </a:rPr>
                        <a:t>831,176.59</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856271398"/>
                  </a:ext>
                </a:extLst>
              </a:tr>
              <a:tr h="379679">
                <a:tc>
                  <a:txBody>
                    <a:bodyPr/>
                    <a:lstStyle/>
                    <a:p>
                      <a:pPr algn="l" fontAlgn="ctr"/>
                      <a:r>
                        <a:rPr lang="es-MX" sz="1200" u="none" strike="noStrike">
                          <a:solidFill>
                            <a:srgbClr val="C00000"/>
                          </a:solidFill>
                          <a:effectLst/>
                        </a:rPr>
                        <a:t>1134-015</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u="none" strike="noStrike" dirty="0">
                          <a:solidFill>
                            <a:srgbClr val="C00000"/>
                          </a:solidFill>
                          <a:effectLst/>
                        </a:rPr>
                        <a:t>22,908.08</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688909769"/>
                  </a:ext>
                </a:extLst>
              </a:tr>
              <a:tr h="379679">
                <a:tc>
                  <a:txBody>
                    <a:bodyPr/>
                    <a:lstStyle/>
                    <a:p>
                      <a:pPr algn="l" fontAlgn="ctr"/>
                      <a:r>
                        <a:rPr lang="es-MX" sz="1200" u="none" strike="noStrike">
                          <a:solidFill>
                            <a:srgbClr val="C00000"/>
                          </a:solidFill>
                          <a:effectLst/>
                        </a:rPr>
                        <a:t>1134-019</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u="none" strike="noStrike" dirty="0">
                          <a:solidFill>
                            <a:srgbClr val="C00000"/>
                          </a:solidFill>
                          <a:effectLst/>
                        </a:rPr>
                        <a:t>5,698.29</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845928444"/>
                  </a:ext>
                </a:extLst>
              </a:tr>
              <a:tr h="379679">
                <a:tc>
                  <a:txBody>
                    <a:bodyPr/>
                    <a:lstStyle/>
                    <a:p>
                      <a:pPr algn="l" fontAlgn="ctr"/>
                      <a:r>
                        <a:rPr lang="es-MX" sz="1200" u="none" strike="noStrike">
                          <a:solidFill>
                            <a:srgbClr val="C00000"/>
                          </a:solidFill>
                          <a:effectLst/>
                        </a:rPr>
                        <a:t>1134-021</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u="none" strike="noStrike" dirty="0">
                          <a:solidFill>
                            <a:srgbClr val="C00000"/>
                          </a:solidFill>
                          <a:effectLst/>
                        </a:rPr>
                        <a:t>8,350.47</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219573588"/>
                  </a:ext>
                </a:extLst>
              </a:tr>
              <a:tr h="379679">
                <a:tc>
                  <a:txBody>
                    <a:bodyPr/>
                    <a:lstStyle/>
                    <a:p>
                      <a:pPr algn="l" fontAlgn="ctr"/>
                      <a:r>
                        <a:rPr lang="es-MX" sz="1200" u="none" strike="noStrike">
                          <a:solidFill>
                            <a:srgbClr val="C00000"/>
                          </a:solidFill>
                          <a:effectLst/>
                        </a:rPr>
                        <a:t>1134-022</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u="none" strike="noStrike" dirty="0">
                          <a:solidFill>
                            <a:srgbClr val="C00000"/>
                          </a:solidFill>
                          <a:effectLst/>
                        </a:rPr>
                        <a:t>1,288,026.15</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456087750"/>
                  </a:ext>
                </a:extLst>
              </a:tr>
              <a:tr h="379679">
                <a:tc>
                  <a:txBody>
                    <a:bodyPr/>
                    <a:lstStyle/>
                    <a:p>
                      <a:pPr algn="l" fontAlgn="ctr"/>
                      <a:r>
                        <a:rPr lang="es-MX" sz="1200" u="none" strike="noStrike">
                          <a:solidFill>
                            <a:srgbClr val="C00000"/>
                          </a:solidFill>
                          <a:effectLst/>
                        </a:rPr>
                        <a:t>1134-023</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u="none" strike="noStrike" dirty="0">
                          <a:solidFill>
                            <a:srgbClr val="C00000"/>
                          </a:solidFill>
                          <a:effectLst/>
                        </a:rPr>
                        <a:t>51,810.44</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438000421"/>
                  </a:ext>
                </a:extLst>
              </a:tr>
              <a:tr h="379679">
                <a:tc>
                  <a:txBody>
                    <a:bodyPr/>
                    <a:lstStyle/>
                    <a:p>
                      <a:pPr algn="l" fontAlgn="ctr"/>
                      <a:r>
                        <a:rPr lang="es-MX" sz="1200" u="none" strike="noStrike">
                          <a:solidFill>
                            <a:srgbClr val="C00000"/>
                          </a:solidFill>
                          <a:effectLst/>
                        </a:rPr>
                        <a:t>1134-025</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u="none" strike="noStrike" dirty="0">
                          <a:solidFill>
                            <a:srgbClr val="C00000"/>
                          </a:solidFill>
                          <a:effectLst/>
                        </a:rPr>
                        <a:t>993,850.28</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19421839"/>
                  </a:ext>
                </a:extLst>
              </a:tr>
            </a:tbl>
          </a:graphicData>
        </a:graphic>
      </p:graphicFrame>
    </p:spTree>
    <p:extLst>
      <p:ext uri="{BB962C8B-B14F-4D97-AF65-F5344CB8AC3E}">
        <p14:creationId xmlns:p14="http://schemas.microsoft.com/office/powerpoint/2010/main" val="2353172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sp>
        <p:nvSpPr>
          <p:cNvPr id="2" name="Rectángulo 1">
            <a:extLst>
              <a:ext uri="{FF2B5EF4-FFF2-40B4-BE49-F238E27FC236}">
                <a16:creationId xmlns:a16="http://schemas.microsoft.com/office/drawing/2014/main" id="{0D37A3DF-A72B-4F0C-B1F4-E0E316E4FA8F}"/>
              </a:ext>
            </a:extLst>
          </p:cNvPr>
          <p:cNvSpPr/>
          <p:nvPr/>
        </p:nvSpPr>
        <p:spPr>
          <a:xfrm>
            <a:off x="107504" y="764704"/>
            <a:ext cx="8928992" cy="369332"/>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1139</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OTROS DERECHOS A RECIBIR BIENES O SERVICIOS A CORTO PLAZO.</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r>
              <a:rPr lang="es-ES" dirty="0">
                <a:solidFill>
                  <a:srgbClr val="00B050"/>
                </a:solidFill>
                <a:highlight>
                  <a:srgbClr val="C0C0C0"/>
                </a:highlight>
              </a:rPr>
              <a:t> </a:t>
            </a:r>
            <a:endParaRPr lang="es-MX" dirty="0">
              <a:solidFill>
                <a:srgbClr val="00B050"/>
              </a:solidFill>
              <a:highlight>
                <a:srgbClr val="C0C0C0"/>
              </a:highlight>
            </a:endParaRPr>
          </a:p>
        </p:txBody>
      </p:sp>
      <p:sp>
        <p:nvSpPr>
          <p:cNvPr id="4" name="Rectángulo 3">
            <a:extLst>
              <a:ext uri="{FF2B5EF4-FFF2-40B4-BE49-F238E27FC236}">
                <a16:creationId xmlns:a16="http://schemas.microsoft.com/office/drawing/2014/main" id="{68EEE6DE-AFB5-4670-8FB4-29B2DD1B745B}"/>
              </a:ext>
            </a:extLst>
          </p:cNvPr>
          <p:cNvSpPr/>
          <p:nvPr/>
        </p:nvSpPr>
        <p:spPr>
          <a:xfrm>
            <a:off x="107504" y="1916832"/>
            <a:ext cx="8928992" cy="369332"/>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1141</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INVENTARIO DE MERCANCÍAS PARA VENTA.                                                                    </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r>
              <a:rPr lang="es-ES" dirty="0">
                <a:solidFill>
                  <a:srgbClr val="00B050"/>
                </a:solidFill>
                <a:highlight>
                  <a:srgbClr val="C0C0C0"/>
                </a:highlight>
              </a:rPr>
              <a:t> </a:t>
            </a:r>
            <a:endParaRPr lang="es-MX" dirty="0">
              <a:solidFill>
                <a:srgbClr val="00B050"/>
              </a:solidFill>
              <a:highlight>
                <a:srgbClr val="C0C0C0"/>
              </a:highlight>
            </a:endParaRPr>
          </a:p>
        </p:txBody>
      </p:sp>
      <p:sp>
        <p:nvSpPr>
          <p:cNvPr id="5" name="Rectángulo 4">
            <a:extLst>
              <a:ext uri="{FF2B5EF4-FFF2-40B4-BE49-F238E27FC236}">
                <a16:creationId xmlns:a16="http://schemas.microsoft.com/office/drawing/2014/main" id="{434C1C5D-6659-4E67-972D-FA1F615F7DE6}"/>
              </a:ext>
            </a:extLst>
          </p:cNvPr>
          <p:cNvSpPr/>
          <p:nvPr/>
        </p:nvSpPr>
        <p:spPr>
          <a:xfrm>
            <a:off x="107504" y="2996952"/>
            <a:ext cx="8928992" cy="369332"/>
          </a:xfrm>
          <a:prstGeom prst="rect">
            <a:avLst/>
          </a:prstGeom>
        </p:spPr>
        <p:txBody>
          <a:bodyPr wrap="square">
            <a:spAutoFit/>
          </a:bodyPr>
          <a:lstStyle/>
          <a:p>
            <a:r>
              <a:rPr lang="es-MX" b="1" dirty="0">
                <a:solidFill>
                  <a:srgbClr val="00B050"/>
                </a:solidFill>
                <a:highlight>
                  <a:srgbClr val="C0C0C0"/>
                </a:highlight>
                <a:latin typeface="Calibri" panose="020F0502020204030204" pitchFamily="34" charset="0"/>
              </a:rPr>
              <a:t>1142</a:t>
            </a:r>
            <a:r>
              <a:rPr lang="es-MX" dirty="0">
                <a:solidFill>
                  <a:srgbClr val="00B050"/>
                </a:solidFill>
                <a:highlight>
                  <a:srgbClr val="C0C0C0"/>
                </a:highlight>
              </a:rPr>
              <a:t> </a:t>
            </a:r>
            <a:r>
              <a:rPr lang="es-MX" b="1" dirty="0">
                <a:solidFill>
                  <a:srgbClr val="00B050"/>
                </a:solidFill>
                <a:highlight>
                  <a:srgbClr val="C0C0C0"/>
                </a:highlight>
                <a:latin typeface="Calibri" panose="020F0502020204030204" pitchFamily="34" charset="0"/>
              </a:rPr>
              <a:t>INVENTARIO DE MERCANCIAS TERMINADAS.</a:t>
            </a:r>
            <a:r>
              <a:rPr lang="es-MX" dirty="0">
                <a:solidFill>
                  <a:srgbClr val="00B050"/>
                </a:solidFill>
                <a:highlight>
                  <a:srgbClr val="C0C0C0"/>
                </a:highlight>
              </a:rPr>
              <a:t>                                                        </a:t>
            </a:r>
            <a:r>
              <a:rPr lang="es-MX" b="1" dirty="0">
                <a:solidFill>
                  <a:srgbClr val="00B050"/>
                </a:solidFill>
                <a:highlight>
                  <a:srgbClr val="C0C0C0"/>
                </a:highlight>
                <a:latin typeface="Calibri" panose="020F0502020204030204" pitchFamily="34" charset="0"/>
              </a:rPr>
              <a:t>0.00</a:t>
            </a:r>
            <a:r>
              <a:rPr lang="es-MX" dirty="0">
                <a:solidFill>
                  <a:srgbClr val="00B050"/>
                </a:solidFill>
                <a:highlight>
                  <a:srgbClr val="C0C0C0"/>
                </a:highlight>
              </a:rPr>
              <a:t> </a:t>
            </a:r>
          </a:p>
        </p:txBody>
      </p:sp>
      <p:sp>
        <p:nvSpPr>
          <p:cNvPr id="6" name="Rectángulo 5">
            <a:extLst>
              <a:ext uri="{FF2B5EF4-FFF2-40B4-BE49-F238E27FC236}">
                <a16:creationId xmlns:a16="http://schemas.microsoft.com/office/drawing/2014/main" id="{D533A3BD-B2B6-4830-B85F-7B8C12C3725E}"/>
              </a:ext>
            </a:extLst>
          </p:cNvPr>
          <p:cNvSpPr/>
          <p:nvPr/>
        </p:nvSpPr>
        <p:spPr>
          <a:xfrm>
            <a:off x="107504" y="4077072"/>
            <a:ext cx="8928992" cy="369332"/>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1143</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INVENTARIO DE MERCANCÍAS EN PROCESO DE ELABORACIÓN.                                   </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r>
              <a:rPr lang="es-ES" dirty="0">
                <a:solidFill>
                  <a:srgbClr val="00B050"/>
                </a:solidFill>
                <a:highlight>
                  <a:srgbClr val="C0C0C0"/>
                </a:highlight>
              </a:rPr>
              <a:t> </a:t>
            </a:r>
            <a:endParaRPr lang="es-MX" dirty="0">
              <a:solidFill>
                <a:srgbClr val="00B050"/>
              </a:solidFill>
              <a:highlight>
                <a:srgbClr val="C0C0C0"/>
              </a:highlight>
            </a:endParaRPr>
          </a:p>
        </p:txBody>
      </p:sp>
      <p:sp>
        <p:nvSpPr>
          <p:cNvPr id="7" name="Rectángulo 6">
            <a:extLst>
              <a:ext uri="{FF2B5EF4-FFF2-40B4-BE49-F238E27FC236}">
                <a16:creationId xmlns:a16="http://schemas.microsoft.com/office/drawing/2014/main" id="{9D396FD8-4D3E-456E-92EE-FE206C5AF28A}"/>
              </a:ext>
            </a:extLst>
          </p:cNvPr>
          <p:cNvSpPr/>
          <p:nvPr/>
        </p:nvSpPr>
        <p:spPr>
          <a:xfrm>
            <a:off x="107504" y="5157192"/>
            <a:ext cx="8928992" cy="630942"/>
          </a:xfrm>
          <a:prstGeom prst="rect">
            <a:avLst/>
          </a:prstGeom>
        </p:spPr>
        <p:txBody>
          <a:bodyPr wrap="square">
            <a:spAutoFit/>
          </a:bodyPr>
          <a:lstStyle/>
          <a:p>
            <a:r>
              <a:rPr lang="es-ES" sz="1700" b="1" dirty="0">
                <a:solidFill>
                  <a:srgbClr val="00B050"/>
                </a:solidFill>
                <a:highlight>
                  <a:srgbClr val="C0C0C0"/>
                </a:highlight>
                <a:latin typeface="Calibri" panose="020F0502020204030204" pitchFamily="34" charset="0"/>
              </a:rPr>
              <a:t>1144</a:t>
            </a:r>
            <a:r>
              <a:rPr lang="es-ES" sz="1700" dirty="0">
                <a:solidFill>
                  <a:srgbClr val="00B050"/>
                </a:solidFill>
                <a:highlight>
                  <a:srgbClr val="C0C0C0"/>
                </a:highlight>
              </a:rPr>
              <a:t> </a:t>
            </a:r>
            <a:r>
              <a:rPr lang="es-ES" sz="1700" b="1" dirty="0">
                <a:solidFill>
                  <a:srgbClr val="00B050"/>
                </a:solidFill>
                <a:highlight>
                  <a:srgbClr val="C0C0C0"/>
                </a:highlight>
                <a:latin typeface="Calibri" panose="020F0502020204030204" pitchFamily="34" charset="0"/>
              </a:rPr>
              <a:t>INVENTARIO DE </a:t>
            </a:r>
            <a:r>
              <a:rPr lang="es-ES" b="1" dirty="0">
                <a:solidFill>
                  <a:srgbClr val="00B050"/>
                </a:solidFill>
                <a:highlight>
                  <a:srgbClr val="C0C0C0"/>
                </a:highlight>
                <a:latin typeface="Calibri" panose="020F0502020204030204" pitchFamily="34" charset="0"/>
              </a:rPr>
              <a:t>MATERIAS</a:t>
            </a:r>
            <a:r>
              <a:rPr lang="es-ES" sz="1700" b="1" dirty="0">
                <a:solidFill>
                  <a:srgbClr val="00B050"/>
                </a:solidFill>
                <a:highlight>
                  <a:srgbClr val="C0C0C0"/>
                </a:highlight>
                <a:latin typeface="Calibri" panose="020F0502020204030204" pitchFamily="34" charset="0"/>
              </a:rPr>
              <a:t> PRIMAS, MATERIALES Y SUMINISTROS PARA                                     PRODUCCIÓN.                                                                                                                                              </a:t>
            </a:r>
            <a:r>
              <a:rPr lang="es-ES" sz="1700" dirty="0">
                <a:solidFill>
                  <a:srgbClr val="00B050"/>
                </a:solidFill>
                <a:highlight>
                  <a:srgbClr val="C0C0C0"/>
                </a:highlight>
              </a:rPr>
              <a:t> </a:t>
            </a:r>
            <a:r>
              <a:rPr lang="es-ES" sz="1700" b="1" dirty="0">
                <a:solidFill>
                  <a:srgbClr val="00B050"/>
                </a:solidFill>
                <a:highlight>
                  <a:srgbClr val="C0C0C0"/>
                </a:highlight>
                <a:latin typeface="Calibri" panose="020F0502020204030204" pitchFamily="34" charset="0"/>
              </a:rPr>
              <a:t>0.00</a:t>
            </a:r>
            <a:r>
              <a:rPr lang="es-ES" sz="1700" dirty="0">
                <a:solidFill>
                  <a:srgbClr val="00B050"/>
                </a:solidFill>
                <a:highlight>
                  <a:srgbClr val="C0C0C0"/>
                </a:highlight>
              </a:rPr>
              <a:t> </a:t>
            </a:r>
            <a:endParaRPr lang="es-MX" sz="1700" dirty="0">
              <a:solidFill>
                <a:srgbClr val="00B050"/>
              </a:solidFill>
              <a:highlight>
                <a:srgbClr val="C0C0C0"/>
              </a:highlight>
            </a:endParaRPr>
          </a:p>
        </p:txBody>
      </p:sp>
      <p:sp>
        <p:nvSpPr>
          <p:cNvPr id="8" name="Rectángulo 7">
            <a:extLst>
              <a:ext uri="{FF2B5EF4-FFF2-40B4-BE49-F238E27FC236}">
                <a16:creationId xmlns:a16="http://schemas.microsoft.com/office/drawing/2014/main" id="{4D49199C-BAF9-4267-80C4-1A555E6298CB}"/>
              </a:ext>
            </a:extLst>
          </p:cNvPr>
          <p:cNvSpPr/>
          <p:nvPr/>
        </p:nvSpPr>
        <p:spPr>
          <a:xfrm>
            <a:off x="107504" y="6372036"/>
            <a:ext cx="8928991" cy="369332"/>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1145</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BIENES EN TRANSITO.                                                                                                            </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r>
              <a:rPr lang="es-ES" dirty="0">
                <a:solidFill>
                  <a:srgbClr val="00B050"/>
                </a:solidFill>
                <a:highlight>
                  <a:srgbClr val="C0C0C0"/>
                </a:highlight>
              </a:rPr>
              <a:t> </a:t>
            </a:r>
            <a:endParaRPr lang="es-MX" dirty="0">
              <a:solidFill>
                <a:srgbClr val="00B050"/>
              </a:solidFill>
              <a:highlight>
                <a:srgbClr val="C0C0C0"/>
              </a:highlight>
            </a:endParaRPr>
          </a:p>
        </p:txBody>
      </p:sp>
    </p:spTree>
    <p:extLst>
      <p:ext uri="{BB962C8B-B14F-4D97-AF65-F5344CB8AC3E}">
        <p14:creationId xmlns:p14="http://schemas.microsoft.com/office/powerpoint/2010/main" val="2876023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 calcmode="lin" valueType="num">
                                      <p:cBhvr>
                                        <p:cTn id="14" dur="1000" fill="hold"/>
                                        <p:tgtEl>
                                          <p:spTgt spid="2"/>
                                        </p:tgtEl>
                                        <p:attrNameLst>
                                          <p:attrName>style.rotation</p:attrName>
                                        </p:attrNameLst>
                                      </p:cBhvr>
                                      <p:tavLst>
                                        <p:tav tm="0">
                                          <p:val>
                                            <p:fltVal val="90"/>
                                          </p:val>
                                        </p:tav>
                                        <p:tav tm="100000">
                                          <p:val>
                                            <p:fltVal val="0"/>
                                          </p:val>
                                        </p:tav>
                                      </p:tavLst>
                                    </p:anim>
                                    <p:animEffect transition="in" filter="fade">
                                      <p:cBhvr>
                                        <p:cTn id="15" dur="10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circle(in)">
                                      <p:cBhvr>
                                        <p:cTn id="20" dur="20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fltVal val="0"/>
                                          </p:val>
                                        </p:tav>
                                        <p:tav tm="100000">
                                          <p:val>
                                            <p:strVal val="#ppt_w"/>
                                          </p:val>
                                        </p:tav>
                                      </p:tavLst>
                                    </p:anim>
                                    <p:anim calcmode="lin" valueType="num">
                                      <p:cBhvr>
                                        <p:cTn id="33" dur="500" fill="hold"/>
                                        <p:tgtEl>
                                          <p:spTgt spid="6"/>
                                        </p:tgtEl>
                                        <p:attrNameLst>
                                          <p:attrName>ppt_h</p:attrName>
                                        </p:attrNameLst>
                                      </p:cBhvr>
                                      <p:tavLst>
                                        <p:tav tm="0">
                                          <p:val>
                                            <p:fltVal val="0"/>
                                          </p:val>
                                        </p:tav>
                                        <p:tav tm="100000">
                                          <p:val>
                                            <p:strVal val="#ppt_h"/>
                                          </p:val>
                                        </p:tav>
                                      </p:tavLst>
                                    </p:anim>
                                    <p:animEffect transition="in" filter="fade">
                                      <p:cBhvr>
                                        <p:cTn id="34" dur="500"/>
                                        <p:tgtEl>
                                          <p:spTgt spid="6"/>
                                        </p:tgtEl>
                                      </p:cBhvr>
                                    </p:animEffect>
                                  </p:childTnLst>
                                </p:cTn>
                              </p:par>
                            </p:childTnLst>
                          </p:cTn>
                        </p:par>
                      </p:childTnLst>
                    </p:cTn>
                  </p:par>
                  <p:par>
                    <p:cTn id="35" fill="hold">
                      <p:stCondLst>
                        <p:cond delay="indefinite"/>
                      </p:stCondLst>
                      <p:childTnLst>
                        <p:par>
                          <p:cTn id="36" fill="hold">
                            <p:stCondLst>
                              <p:cond delay="0"/>
                            </p:stCondLst>
                            <p:childTnLst>
                              <p:par>
                                <p:cTn id="37" presetID="21" presetClass="entr" presetSubtype="1"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heel(1)">
                                      <p:cBhvr>
                                        <p:cTn id="39" dur="2000"/>
                                        <p:tgtEl>
                                          <p:spTgt spid="7"/>
                                        </p:tgtEl>
                                      </p:cBhvr>
                                    </p:animEffect>
                                  </p:childTnLst>
                                </p:cTn>
                              </p:par>
                            </p:childTnLst>
                          </p:cTn>
                        </p:par>
                      </p:childTnLst>
                    </p:cTn>
                  </p:par>
                  <p:par>
                    <p:cTn id="40" fill="hold">
                      <p:stCondLst>
                        <p:cond delay="indefinite"/>
                      </p:stCondLst>
                      <p:childTnLst>
                        <p:par>
                          <p:cTn id="41" fill="hold">
                            <p:stCondLst>
                              <p:cond delay="0"/>
                            </p:stCondLst>
                            <p:childTnLst>
                              <p:par>
                                <p:cTn id="42" presetID="6" presetClass="entr" presetSubtype="16" fill="hold" grpId="0" nodeType="click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circle(in)">
                                      <p:cBhvr>
                                        <p:cTn id="44"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p:bldP spid="4" grpId="0"/>
      <p:bldP spid="5" grpId="0"/>
      <p:bldP spid="6" grpId="0"/>
      <p:bldP spid="7"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sp>
        <p:nvSpPr>
          <p:cNvPr id="2" name="Rectángulo 1">
            <a:extLst>
              <a:ext uri="{FF2B5EF4-FFF2-40B4-BE49-F238E27FC236}">
                <a16:creationId xmlns:a16="http://schemas.microsoft.com/office/drawing/2014/main" id="{4129CB9E-BAD0-4D2C-B61E-D6B6A069ADAD}"/>
              </a:ext>
            </a:extLst>
          </p:cNvPr>
          <p:cNvSpPr/>
          <p:nvPr/>
        </p:nvSpPr>
        <p:spPr>
          <a:xfrm>
            <a:off x="107504" y="1115452"/>
            <a:ext cx="8928992" cy="369332"/>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1151</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ALMACÉN DE MATERIALES Y SUMINISTROS DE CONSUMO.</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341,122.00</a:t>
            </a:r>
            <a:r>
              <a:rPr lang="es-ES" dirty="0">
                <a:solidFill>
                  <a:srgbClr val="00B050"/>
                </a:solidFill>
                <a:highlight>
                  <a:srgbClr val="C0C0C0"/>
                </a:highlight>
              </a:rPr>
              <a:t> </a:t>
            </a:r>
            <a:endParaRPr lang="es-MX" dirty="0">
              <a:solidFill>
                <a:srgbClr val="00B050"/>
              </a:solidFill>
              <a:highlight>
                <a:srgbClr val="C0C0C0"/>
              </a:highlight>
            </a:endParaRPr>
          </a:p>
        </p:txBody>
      </p:sp>
      <p:graphicFrame>
        <p:nvGraphicFramePr>
          <p:cNvPr id="4" name="Tabla 3">
            <a:extLst>
              <a:ext uri="{FF2B5EF4-FFF2-40B4-BE49-F238E27FC236}">
                <a16:creationId xmlns:a16="http://schemas.microsoft.com/office/drawing/2014/main" id="{9FE4F1B5-9E41-4126-99BE-C5531BCBE34B}"/>
              </a:ext>
            </a:extLst>
          </p:cNvPr>
          <p:cNvGraphicFramePr>
            <a:graphicFrameLocks noGrp="1"/>
          </p:cNvGraphicFramePr>
          <p:nvPr>
            <p:extLst>
              <p:ext uri="{D42A27DB-BD31-4B8C-83A1-F6EECF244321}">
                <p14:modId xmlns:p14="http://schemas.microsoft.com/office/powerpoint/2010/main" val="2004962160"/>
              </p:ext>
            </p:extLst>
          </p:nvPr>
        </p:nvGraphicFramePr>
        <p:xfrm>
          <a:off x="107504" y="2545656"/>
          <a:ext cx="8928992" cy="811336"/>
        </p:xfrm>
        <a:graphic>
          <a:graphicData uri="http://schemas.openxmlformats.org/drawingml/2006/table">
            <a:tbl>
              <a:tblPr>
                <a:tableStyleId>{5C22544A-7EE6-4342-B048-85BDC9FD1C3A}</a:tableStyleId>
              </a:tblPr>
              <a:tblGrid>
                <a:gridCol w="2719490">
                  <a:extLst>
                    <a:ext uri="{9D8B030D-6E8A-4147-A177-3AD203B41FA5}">
                      <a16:colId xmlns:a16="http://schemas.microsoft.com/office/drawing/2014/main" val="876410436"/>
                    </a:ext>
                  </a:extLst>
                </a:gridCol>
                <a:gridCol w="3490012">
                  <a:extLst>
                    <a:ext uri="{9D8B030D-6E8A-4147-A177-3AD203B41FA5}">
                      <a16:colId xmlns:a16="http://schemas.microsoft.com/office/drawing/2014/main" val="1781019380"/>
                    </a:ext>
                  </a:extLst>
                </a:gridCol>
                <a:gridCol w="2719490">
                  <a:extLst>
                    <a:ext uri="{9D8B030D-6E8A-4147-A177-3AD203B41FA5}">
                      <a16:colId xmlns:a16="http://schemas.microsoft.com/office/drawing/2014/main" val="3160358601"/>
                    </a:ext>
                  </a:extLst>
                </a:gridCol>
              </a:tblGrid>
              <a:tr h="397791">
                <a:tc>
                  <a:txBody>
                    <a:bodyPr/>
                    <a:lstStyle/>
                    <a:p>
                      <a:pPr algn="l" fontAlgn="ctr"/>
                      <a:r>
                        <a:rPr lang="es-MX" sz="1200" u="none" strike="noStrike" dirty="0">
                          <a:solidFill>
                            <a:srgbClr val="C00000"/>
                          </a:solidFill>
                          <a:effectLst/>
                        </a:rPr>
                        <a:t>11513-242</a:t>
                      </a:r>
                      <a:endParaRPr lang="es-MX" sz="1200" b="0" i="0" u="none" strike="noStrike" dirty="0">
                        <a:solidFill>
                          <a:srgbClr val="C00000"/>
                        </a:solidFill>
                        <a:effectLst/>
                        <a:latin typeface="Calibri" panose="020F0502020204030204" pitchFamily="34" charset="0"/>
                      </a:endParaRPr>
                    </a:p>
                  </a:txBody>
                  <a:tcPr marL="9525" marR="9525" marT="9525" marB="0" anchor="ctr"/>
                </a:tc>
                <a:tc>
                  <a:txBody>
                    <a:bodyPr/>
                    <a:lstStyle/>
                    <a:p>
                      <a:pPr algn="l" fontAlgn="ctr"/>
                      <a:r>
                        <a:rPr lang="es-ES" sz="1200" u="none" strike="noStrike" dirty="0">
                          <a:solidFill>
                            <a:srgbClr val="C00000"/>
                          </a:solidFill>
                          <a:effectLst/>
                        </a:rPr>
                        <a:t>CEMENTO Y PRODUCTOS DE CONCRETO</a:t>
                      </a:r>
                      <a:endParaRPr lang="es-ES" sz="1200" b="0" i="0" u="none" strike="noStrike" dirty="0">
                        <a:solidFill>
                          <a:srgbClr val="C00000"/>
                        </a:solidFill>
                        <a:effectLst/>
                        <a:latin typeface="Calibri" panose="020F0502020204030204" pitchFamily="34" charset="0"/>
                      </a:endParaRPr>
                    </a:p>
                  </a:txBody>
                  <a:tcPr marL="9525" marR="9525" marT="9525" marB="0" anchor="ctr"/>
                </a:tc>
                <a:tc>
                  <a:txBody>
                    <a:bodyPr/>
                    <a:lstStyle/>
                    <a:p>
                      <a:pPr algn="r" fontAlgn="ctr"/>
                      <a:r>
                        <a:rPr lang="es-MX" sz="1200" u="none" strike="noStrike">
                          <a:solidFill>
                            <a:srgbClr val="C00000"/>
                          </a:solidFill>
                          <a:effectLst/>
                        </a:rPr>
                        <a:t>255,399.86</a:t>
                      </a:r>
                      <a:endParaRPr lang="es-MX" sz="1200" b="0" i="0" u="none" strike="noStrike">
                        <a:solidFill>
                          <a:srgbClr val="C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463269634"/>
                  </a:ext>
                </a:extLst>
              </a:tr>
              <a:tr h="413545">
                <a:tc>
                  <a:txBody>
                    <a:bodyPr/>
                    <a:lstStyle/>
                    <a:p>
                      <a:pPr algn="l" fontAlgn="ctr"/>
                      <a:r>
                        <a:rPr lang="es-MX" sz="1200" u="none" strike="noStrike" dirty="0">
                          <a:solidFill>
                            <a:srgbClr val="C00000"/>
                          </a:solidFill>
                          <a:effectLst/>
                        </a:rPr>
                        <a:t>11513-248</a:t>
                      </a:r>
                      <a:endParaRPr lang="es-MX" sz="1200" b="0" i="0" u="none" strike="noStrike" dirty="0">
                        <a:solidFill>
                          <a:srgbClr val="C00000"/>
                        </a:solidFill>
                        <a:effectLst/>
                        <a:latin typeface="Calibri" panose="020F0502020204030204" pitchFamily="34" charset="0"/>
                      </a:endParaRPr>
                    </a:p>
                  </a:txBody>
                  <a:tcPr marL="9525" marR="9525" marT="9525" marB="0" anchor="ctr"/>
                </a:tc>
                <a:tc>
                  <a:txBody>
                    <a:bodyPr/>
                    <a:lstStyle/>
                    <a:p>
                      <a:pPr algn="l" fontAlgn="ctr"/>
                      <a:r>
                        <a:rPr lang="es-MX" sz="1200" u="none" strike="noStrike" dirty="0">
                          <a:solidFill>
                            <a:srgbClr val="C00000"/>
                          </a:solidFill>
                          <a:effectLst/>
                        </a:rPr>
                        <a:t>MATERIALES COMPLEMENTARIOS</a:t>
                      </a:r>
                      <a:endParaRPr lang="es-MX" sz="1200" b="0" i="0" u="none" strike="noStrike" dirty="0">
                        <a:solidFill>
                          <a:srgbClr val="C00000"/>
                        </a:solidFill>
                        <a:effectLst/>
                        <a:latin typeface="Calibri" panose="020F0502020204030204" pitchFamily="34" charset="0"/>
                      </a:endParaRPr>
                    </a:p>
                  </a:txBody>
                  <a:tcPr marL="9525" marR="9525" marT="9525" marB="0" anchor="ctr"/>
                </a:tc>
                <a:tc>
                  <a:txBody>
                    <a:bodyPr/>
                    <a:lstStyle/>
                    <a:p>
                      <a:pPr algn="r" fontAlgn="ctr"/>
                      <a:r>
                        <a:rPr lang="es-MX" sz="1200" u="none" strike="noStrike" dirty="0">
                          <a:solidFill>
                            <a:srgbClr val="C00000"/>
                          </a:solidFill>
                          <a:effectLst/>
                        </a:rPr>
                        <a:t>85,722.14</a:t>
                      </a:r>
                      <a:endParaRPr lang="es-MX" sz="1200" b="0" i="0" u="none" strike="noStrike" dirty="0">
                        <a:solidFill>
                          <a:srgbClr val="C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023794242"/>
                  </a:ext>
                </a:extLst>
              </a:tr>
            </a:tbl>
          </a:graphicData>
        </a:graphic>
      </p:graphicFrame>
      <p:sp>
        <p:nvSpPr>
          <p:cNvPr id="5" name="Rectángulo 4">
            <a:extLst>
              <a:ext uri="{FF2B5EF4-FFF2-40B4-BE49-F238E27FC236}">
                <a16:creationId xmlns:a16="http://schemas.microsoft.com/office/drawing/2014/main" id="{9211B367-4CCE-40C1-9EBB-A445845F4BBC}"/>
              </a:ext>
            </a:extLst>
          </p:cNvPr>
          <p:cNvSpPr/>
          <p:nvPr/>
        </p:nvSpPr>
        <p:spPr>
          <a:xfrm>
            <a:off x="107504" y="4509120"/>
            <a:ext cx="8928992" cy="646331"/>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1161</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ESTIMACIONES PARA CUENTAS INCOBRABLES POR DERECHOS                                             A RECIBIR EFECTIVO O EQUIVALENTE</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r>
              <a:rPr lang="es-ES" dirty="0">
                <a:solidFill>
                  <a:srgbClr val="00B050"/>
                </a:solidFill>
                <a:highlight>
                  <a:srgbClr val="C0C0C0"/>
                </a:highlight>
              </a:rPr>
              <a:t>  </a:t>
            </a:r>
            <a:endParaRPr lang="es-MX" dirty="0">
              <a:solidFill>
                <a:srgbClr val="00B050"/>
              </a:solidFill>
              <a:highlight>
                <a:srgbClr val="C0C0C0"/>
              </a:highlight>
            </a:endParaRPr>
          </a:p>
        </p:txBody>
      </p:sp>
      <p:sp>
        <p:nvSpPr>
          <p:cNvPr id="6" name="Rectángulo 5">
            <a:extLst>
              <a:ext uri="{FF2B5EF4-FFF2-40B4-BE49-F238E27FC236}">
                <a16:creationId xmlns:a16="http://schemas.microsoft.com/office/drawing/2014/main" id="{A7E6A185-77E1-423A-ACD6-3E034A843D39}"/>
              </a:ext>
            </a:extLst>
          </p:cNvPr>
          <p:cNvSpPr/>
          <p:nvPr/>
        </p:nvSpPr>
        <p:spPr>
          <a:xfrm>
            <a:off x="107504" y="6228020"/>
            <a:ext cx="8928992" cy="369332"/>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1162</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ESTIMACIÓN POR DETERIORO DE INVENTARIOS                                                 </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r>
              <a:rPr lang="es-ES" dirty="0">
                <a:solidFill>
                  <a:srgbClr val="00B050"/>
                </a:solidFill>
                <a:highlight>
                  <a:srgbClr val="C0C0C0"/>
                </a:highlight>
              </a:rPr>
              <a:t> </a:t>
            </a:r>
            <a:endParaRPr lang="es-MX" dirty="0">
              <a:solidFill>
                <a:srgbClr val="00B050"/>
              </a:solidFill>
              <a:highlight>
                <a:srgbClr val="C0C0C0"/>
              </a:highlight>
            </a:endParaRPr>
          </a:p>
        </p:txBody>
      </p:sp>
    </p:spTree>
    <p:extLst>
      <p:ext uri="{BB962C8B-B14F-4D97-AF65-F5344CB8AC3E}">
        <p14:creationId xmlns:p14="http://schemas.microsoft.com/office/powerpoint/2010/main" val="2761437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circle(in)">
                                      <p:cBhvr>
                                        <p:cTn id="17" dur="2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randombar(horizont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arn(inVertical)">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p:bldP spid="5" grpId="0"/>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7" name="Tabla 6">
            <a:extLst>
              <a:ext uri="{FF2B5EF4-FFF2-40B4-BE49-F238E27FC236}">
                <a16:creationId xmlns:a16="http://schemas.microsoft.com/office/drawing/2014/main" id="{59F0BD1D-4CBD-46E0-87D8-EB400CC4879C}"/>
              </a:ext>
            </a:extLst>
          </p:cNvPr>
          <p:cNvGraphicFramePr>
            <a:graphicFrameLocks noGrp="1"/>
          </p:cNvGraphicFramePr>
          <p:nvPr>
            <p:extLst>
              <p:ext uri="{D42A27DB-BD31-4B8C-83A1-F6EECF244321}">
                <p14:modId xmlns:p14="http://schemas.microsoft.com/office/powerpoint/2010/main" val="356506084"/>
              </p:ext>
            </p:extLst>
          </p:nvPr>
        </p:nvGraphicFramePr>
        <p:xfrm>
          <a:off x="107504" y="1196752"/>
          <a:ext cx="8928992" cy="565004"/>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78836547"/>
                    </a:ext>
                  </a:extLst>
                </a:gridCol>
                <a:gridCol w="5536518">
                  <a:extLst>
                    <a:ext uri="{9D8B030D-6E8A-4147-A177-3AD203B41FA5}">
                      <a16:colId xmlns:a16="http://schemas.microsoft.com/office/drawing/2014/main" val="3096334436"/>
                    </a:ext>
                  </a:extLst>
                </a:gridCol>
                <a:gridCol w="1669097">
                  <a:extLst>
                    <a:ext uri="{9D8B030D-6E8A-4147-A177-3AD203B41FA5}">
                      <a16:colId xmlns:a16="http://schemas.microsoft.com/office/drawing/2014/main" val="2801054423"/>
                    </a:ext>
                  </a:extLst>
                </a:gridCol>
              </a:tblGrid>
              <a:tr h="299031">
                <a:tc>
                  <a:txBody>
                    <a:bodyPr/>
                    <a:lstStyle/>
                    <a:p>
                      <a:pPr algn="l" fontAlgn="ctr"/>
                      <a:r>
                        <a:rPr lang="es-MX" sz="1200" b="1" u="none" strike="noStrike" dirty="0">
                          <a:solidFill>
                            <a:srgbClr val="00B050"/>
                          </a:solidFill>
                          <a:effectLst/>
                        </a:rPr>
                        <a:t>1191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VALORES EN GARANTÍA.</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420956836"/>
                  </a:ext>
                </a:extLst>
              </a:tr>
              <a:tr h="265973">
                <a:tc>
                  <a:txBody>
                    <a:bodyPr/>
                    <a:lstStyle/>
                    <a:p>
                      <a:pPr algn="l" fontAlgn="ctr"/>
                      <a:r>
                        <a:rPr lang="es-MX" sz="1000" u="none" strike="noStrike" dirty="0">
                          <a:solidFill>
                            <a:srgbClr val="C00000"/>
                          </a:solidFill>
                          <a:effectLst/>
                        </a:rPr>
                        <a:t>1191-001</a:t>
                      </a:r>
                      <a:endParaRPr lang="es-MX" sz="10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000" u="none" strike="noStrike" dirty="0">
                          <a:solidFill>
                            <a:srgbClr val="C00000"/>
                          </a:solidFill>
                          <a:effectLst/>
                        </a:rPr>
                        <a:t>FOMICH</a:t>
                      </a:r>
                      <a:endParaRPr lang="es-MX" sz="10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000" u="none" strike="noStrike" dirty="0">
                          <a:solidFill>
                            <a:srgbClr val="C00000"/>
                          </a:solidFill>
                          <a:effectLst/>
                        </a:rPr>
                        <a:t>1,500,000.00</a:t>
                      </a:r>
                      <a:endParaRPr lang="es-MX" sz="10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648467160"/>
                  </a:ext>
                </a:extLst>
              </a:tr>
            </a:tbl>
          </a:graphicData>
        </a:graphic>
      </p:graphicFrame>
      <p:sp>
        <p:nvSpPr>
          <p:cNvPr id="8" name="Rectángulo 7">
            <a:extLst>
              <a:ext uri="{FF2B5EF4-FFF2-40B4-BE49-F238E27FC236}">
                <a16:creationId xmlns:a16="http://schemas.microsoft.com/office/drawing/2014/main" id="{FF675B38-E8DB-4DC6-B805-C374F2ABDC87}"/>
              </a:ext>
            </a:extLst>
          </p:cNvPr>
          <p:cNvSpPr/>
          <p:nvPr/>
        </p:nvSpPr>
        <p:spPr>
          <a:xfrm>
            <a:off x="0" y="2996952"/>
            <a:ext cx="9468544" cy="369332"/>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1192</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BIENES EN GARANTÍA (EXCLUYE DÉPOSITOS DE FONDOS)</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r>
              <a:rPr lang="es-ES" dirty="0">
                <a:solidFill>
                  <a:srgbClr val="00B050"/>
                </a:solidFill>
                <a:highlight>
                  <a:srgbClr val="C0C0C0"/>
                </a:highlight>
              </a:rPr>
              <a:t> </a:t>
            </a:r>
            <a:endParaRPr lang="es-MX" dirty="0">
              <a:solidFill>
                <a:srgbClr val="00B050"/>
              </a:solidFill>
              <a:highlight>
                <a:srgbClr val="C0C0C0"/>
              </a:highlight>
            </a:endParaRPr>
          </a:p>
        </p:txBody>
      </p:sp>
      <p:sp>
        <p:nvSpPr>
          <p:cNvPr id="9" name="Rectángulo 8">
            <a:extLst>
              <a:ext uri="{FF2B5EF4-FFF2-40B4-BE49-F238E27FC236}">
                <a16:creationId xmlns:a16="http://schemas.microsoft.com/office/drawing/2014/main" id="{C5EB88BB-B270-46E9-901F-010F24F7696C}"/>
              </a:ext>
            </a:extLst>
          </p:cNvPr>
          <p:cNvSpPr/>
          <p:nvPr/>
        </p:nvSpPr>
        <p:spPr>
          <a:xfrm>
            <a:off x="0" y="4437112"/>
            <a:ext cx="9144000" cy="646331"/>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1193</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BIENES DERIVADOS DE EMBARGOS, DECOMISOS,  ASEGURAMIENTOS                                  Y DACIÓN EN  PAGO.</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  </a:t>
            </a:r>
            <a:r>
              <a:rPr lang="es-ES" dirty="0">
                <a:solidFill>
                  <a:srgbClr val="00B050"/>
                </a:solidFill>
                <a:highlight>
                  <a:srgbClr val="C0C0C0"/>
                </a:highlight>
              </a:rPr>
              <a:t> </a:t>
            </a:r>
            <a:endParaRPr lang="es-MX" dirty="0">
              <a:solidFill>
                <a:srgbClr val="00B050"/>
              </a:solidFill>
              <a:highlight>
                <a:srgbClr val="C0C0C0"/>
              </a:highlight>
            </a:endParaRPr>
          </a:p>
        </p:txBody>
      </p:sp>
      <p:sp>
        <p:nvSpPr>
          <p:cNvPr id="10" name="Rectángulo 9">
            <a:extLst>
              <a:ext uri="{FF2B5EF4-FFF2-40B4-BE49-F238E27FC236}">
                <a16:creationId xmlns:a16="http://schemas.microsoft.com/office/drawing/2014/main" id="{790807B9-211E-4106-A681-D95DA623F80E}"/>
              </a:ext>
            </a:extLst>
          </p:cNvPr>
          <p:cNvSpPr/>
          <p:nvPr/>
        </p:nvSpPr>
        <p:spPr>
          <a:xfrm>
            <a:off x="0" y="6237312"/>
            <a:ext cx="9324528" cy="369332"/>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1194</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ADQUISICIÓN CON FONDOS DE TERCEROS                                                      </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r>
              <a:rPr lang="es-ES" dirty="0">
                <a:solidFill>
                  <a:srgbClr val="00B050"/>
                </a:solidFill>
                <a:highlight>
                  <a:srgbClr val="C0C0C0"/>
                </a:highlight>
              </a:rPr>
              <a:t> </a:t>
            </a:r>
            <a:endParaRPr lang="es-MX" dirty="0">
              <a:solidFill>
                <a:srgbClr val="00B050"/>
              </a:solidFill>
              <a:highlight>
                <a:srgbClr val="C0C0C0"/>
              </a:highlight>
            </a:endParaRPr>
          </a:p>
        </p:txBody>
      </p:sp>
    </p:spTree>
    <p:extLst>
      <p:ext uri="{BB962C8B-B14F-4D97-AF65-F5344CB8AC3E}">
        <p14:creationId xmlns:p14="http://schemas.microsoft.com/office/powerpoint/2010/main" val="3761173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80">
                                          <p:stCondLst>
                                            <p:cond delay="0"/>
                                          </p:stCondLst>
                                        </p:cTn>
                                        <p:tgtEl>
                                          <p:spTgt spid="7"/>
                                        </p:tgtEl>
                                      </p:cBhvr>
                                    </p:animEffect>
                                    <p:anim calcmode="lin" valueType="num">
                                      <p:cBhvr>
                                        <p:cTn id="13"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8" dur="26">
                                          <p:stCondLst>
                                            <p:cond delay="650"/>
                                          </p:stCondLst>
                                        </p:cTn>
                                        <p:tgtEl>
                                          <p:spTgt spid="7"/>
                                        </p:tgtEl>
                                      </p:cBhvr>
                                      <p:to x="100000" y="60000"/>
                                    </p:animScale>
                                    <p:animScale>
                                      <p:cBhvr>
                                        <p:cTn id="19" dur="166" decel="50000">
                                          <p:stCondLst>
                                            <p:cond delay="676"/>
                                          </p:stCondLst>
                                        </p:cTn>
                                        <p:tgtEl>
                                          <p:spTgt spid="7"/>
                                        </p:tgtEl>
                                      </p:cBhvr>
                                      <p:to x="100000" y="100000"/>
                                    </p:animScale>
                                    <p:animScale>
                                      <p:cBhvr>
                                        <p:cTn id="20" dur="26">
                                          <p:stCondLst>
                                            <p:cond delay="1312"/>
                                          </p:stCondLst>
                                        </p:cTn>
                                        <p:tgtEl>
                                          <p:spTgt spid="7"/>
                                        </p:tgtEl>
                                      </p:cBhvr>
                                      <p:to x="100000" y="80000"/>
                                    </p:animScale>
                                    <p:animScale>
                                      <p:cBhvr>
                                        <p:cTn id="21" dur="166" decel="50000">
                                          <p:stCondLst>
                                            <p:cond delay="1338"/>
                                          </p:stCondLst>
                                        </p:cTn>
                                        <p:tgtEl>
                                          <p:spTgt spid="7"/>
                                        </p:tgtEl>
                                      </p:cBhvr>
                                      <p:to x="100000" y="100000"/>
                                    </p:animScale>
                                    <p:animScale>
                                      <p:cBhvr>
                                        <p:cTn id="22" dur="26">
                                          <p:stCondLst>
                                            <p:cond delay="1642"/>
                                          </p:stCondLst>
                                        </p:cTn>
                                        <p:tgtEl>
                                          <p:spTgt spid="7"/>
                                        </p:tgtEl>
                                      </p:cBhvr>
                                      <p:to x="100000" y="90000"/>
                                    </p:animScale>
                                    <p:animScale>
                                      <p:cBhvr>
                                        <p:cTn id="23" dur="166" decel="50000">
                                          <p:stCondLst>
                                            <p:cond delay="1668"/>
                                          </p:stCondLst>
                                        </p:cTn>
                                        <p:tgtEl>
                                          <p:spTgt spid="7"/>
                                        </p:tgtEl>
                                      </p:cBhvr>
                                      <p:to x="100000" y="100000"/>
                                    </p:animScale>
                                    <p:animScale>
                                      <p:cBhvr>
                                        <p:cTn id="24" dur="26">
                                          <p:stCondLst>
                                            <p:cond delay="1808"/>
                                          </p:stCondLst>
                                        </p:cTn>
                                        <p:tgtEl>
                                          <p:spTgt spid="7"/>
                                        </p:tgtEl>
                                      </p:cBhvr>
                                      <p:to x="100000" y="95000"/>
                                    </p:animScale>
                                    <p:animScale>
                                      <p:cBhvr>
                                        <p:cTn id="25" dur="166" decel="50000">
                                          <p:stCondLst>
                                            <p:cond delay="1834"/>
                                          </p:stCondLst>
                                        </p:cTn>
                                        <p:tgtEl>
                                          <p:spTgt spid="7"/>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anim calcmode="lin" valueType="num">
                                      <p:cBhvr>
                                        <p:cTn id="31" dur="1000" fill="hold"/>
                                        <p:tgtEl>
                                          <p:spTgt spid="8"/>
                                        </p:tgtEl>
                                        <p:attrNameLst>
                                          <p:attrName>ppt_x</p:attrName>
                                        </p:attrNameLst>
                                      </p:cBhvr>
                                      <p:tavLst>
                                        <p:tav tm="0">
                                          <p:val>
                                            <p:strVal val="#ppt_x"/>
                                          </p:val>
                                        </p:tav>
                                        <p:tav tm="100000">
                                          <p:val>
                                            <p:strVal val="#ppt_x"/>
                                          </p:val>
                                        </p:tav>
                                      </p:tavLst>
                                    </p:anim>
                                    <p:anim calcmode="lin" valueType="num">
                                      <p:cBhvr>
                                        <p:cTn id="32"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5" presetClass="entr" presetSubtype="0" fill="hold" grpId="0" nodeType="click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2000"/>
                                        <p:tgtEl>
                                          <p:spTgt spid="10"/>
                                        </p:tgtEl>
                                      </p:cBhvr>
                                    </p:animEffect>
                                    <p:anim calcmode="lin" valueType="num">
                                      <p:cBhvr>
                                        <p:cTn id="45" dur="2000" fill="hold"/>
                                        <p:tgtEl>
                                          <p:spTgt spid="10"/>
                                        </p:tgtEl>
                                        <p:attrNameLst>
                                          <p:attrName>ppt_w</p:attrName>
                                        </p:attrNameLst>
                                      </p:cBhvr>
                                      <p:tavLst>
                                        <p:tav tm="0" fmla="#ppt_w*sin(2.5*pi*$)">
                                          <p:val>
                                            <p:fltVal val="0"/>
                                          </p:val>
                                        </p:tav>
                                        <p:tav tm="100000">
                                          <p:val>
                                            <p:fltVal val="1"/>
                                          </p:val>
                                        </p:tav>
                                      </p:tavLst>
                                    </p:anim>
                                    <p:anim calcmode="lin" valueType="num">
                                      <p:cBhvr>
                                        <p:cTn id="46" dur="2000" fill="hold"/>
                                        <p:tgtEl>
                                          <p:spTgt spid="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4" name="Tabla 3">
            <a:extLst>
              <a:ext uri="{FF2B5EF4-FFF2-40B4-BE49-F238E27FC236}">
                <a16:creationId xmlns:a16="http://schemas.microsoft.com/office/drawing/2014/main" id="{E0186567-05F2-4F7F-A8C7-7EB11A5EA419}"/>
              </a:ext>
            </a:extLst>
          </p:cNvPr>
          <p:cNvGraphicFramePr>
            <a:graphicFrameLocks noGrp="1"/>
          </p:cNvGraphicFramePr>
          <p:nvPr>
            <p:extLst>
              <p:ext uri="{D42A27DB-BD31-4B8C-83A1-F6EECF244321}">
                <p14:modId xmlns:p14="http://schemas.microsoft.com/office/powerpoint/2010/main" val="667560448"/>
              </p:ext>
            </p:extLst>
          </p:nvPr>
        </p:nvGraphicFramePr>
        <p:xfrm>
          <a:off x="172122" y="1074069"/>
          <a:ext cx="8864374" cy="842763"/>
        </p:xfrm>
        <a:graphic>
          <a:graphicData uri="http://schemas.openxmlformats.org/drawingml/2006/table">
            <a:tbl>
              <a:tblPr>
                <a:tableStyleId>{5C22544A-7EE6-4342-B048-85BDC9FD1C3A}</a:tableStyleId>
              </a:tblPr>
              <a:tblGrid>
                <a:gridCol w="1710905">
                  <a:extLst>
                    <a:ext uri="{9D8B030D-6E8A-4147-A177-3AD203B41FA5}">
                      <a16:colId xmlns:a16="http://schemas.microsoft.com/office/drawing/2014/main" val="3775038364"/>
                    </a:ext>
                  </a:extLst>
                </a:gridCol>
                <a:gridCol w="5496451">
                  <a:extLst>
                    <a:ext uri="{9D8B030D-6E8A-4147-A177-3AD203B41FA5}">
                      <a16:colId xmlns:a16="http://schemas.microsoft.com/office/drawing/2014/main" val="2520062314"/>
                    </a:ext>
                  </a:extLst>
                </a:gridCol>
                <a:gridCol w="1657018">
                  <a:extLst>
                    <a:ext uri="{9D8B030D-6E8A-4147-A177-3AD203B41FA5}">
                      <a16:colId xmlns:a16="http://schemas.microsoft.com/office/drawing/2014/main" val="1692719610"/>
                    </a:ext>
                  </a:extLst>
                </a:gridCol>
              </a:tblGrid>
              <a:tr h="280921">
                <a:tc>
                  <a:txBody>
                    <a:bodyPr/>
                    <a:lstStyle/>
                    <a:p>
                      <a:pPr algn="l" fontAlgn="ctr"/>
                      <a:r>
                        <a:rPr lang="es-MX" sz="1200" b="1" u="none" strike="noStrike" dirty="0">
                          <a:solidFill>
                            <a:srgbClr val="00B050"/>
                          </a:solidFill>
                          <a:effectLst/>
                        </a:rPr>
                        <a:t>12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ACTIVO NO CIRCULANTE.</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025348490"/>
                  </a:ext>
                </a:extLst>
              </a:tr>
              <a:tr h="280921">
                <a:tc>
                  <a:txBody>
                    <a:bodyPr/>
                    <a:lstStyle/>
                    <a:p>
                      <a:pPr algn="l" fontAlgn="ctr"/>
                      <a:r>
                        <a:rPr lang="es-MX" sz="1200" b="1" u="none" strike="noStrike" dirty="0">
                          <a:solidFill>
                            <a:srgbClr val="00B050"/>
                          </a:solidFill>
                          <a:effectLst/>
                        </a:rPr>
                        <a:t>121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INVERSIONES FINANCIERAS A LARGO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222016544"/>
                  </a:ext>
                </a:extLst>
              </a:tr>
              <a:tr h="280921">
                <a:tc>
                  <a:txBody>
                    <a:bodyPr/>
                    <a:lstStyle/>
                    <a:p>
                      <a:pPr algn="l" fontAlgn="ctr"/>
                      <a:r>
                        <a:rPr lang="es-MX" sz="1200" b="1" u="none" strike="noStrike" dirty="0">
                          <a:solidFill>
                            <a:srgbClr val="00B050"/>
                          </a:solidFill>
                          <a:effectLst/>
                        </a:rPr>
                        <a:t>1211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INVERSIONES  A LARGO PLAZO.</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756924942"/>
                  </a:ext>
                </a:extLst>
              </a:tr>
            </a:tbl>
          </a:graphicData>
        </a:graphic>
      </p:graphicFrame>
      <p:sp>
        <p:nvSpPr>
          <p:cNvPr id="10" name="Rectángulo 9">
            <a:extLst>
              <a:ext uri="{FF2B5EF4-FFF2-40B4-BE49-F238E27FC236}">
                <a16:creationId xmlns:a16="http://schemas.microsoft.com/office/drawing/2014/main" id="{111EC09B-0F7C-4B22-8D65-2D98D0AAC9C6}"/>
              </a:ext>
            </a:extLst>
          </p:cNvPr>
          <p:cNvSpPr/>
          <p:nvPr/>
        </p:nvSpPr>
        <p:spPr>
          <a:xfrm>
            <a:off x="172122" y="3131676"/>
            <a:ext cx="8864374" cy="369332"/>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1212</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TÍTULOS Y VALORES A LARGO PLAZO.</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r>
              <a:rPr lang="es-ES" dirty="0">
                <a:solidFill>
                  <a:srgbClr val="00B050"/>
                </a:solidFill>
                <a:highlight>
                  <a:srgbClr val="C0C0C0"/>
                </a:highlight>
              </a:rPr>
              <a:t> </a:t>
            </a:r>
            <a:endParaRPr lang="es-MX" dirty="0">
              <a:solidFill>
                <a:srgbClr val="00B050"/>
              </a:solidFill>
              <a:highlight>
                <a:srgbClr val="C0C0C0"/>
              </a:highlight>
            </a:endParaRPr>
          </a:p>
        </p:txBody>
      </p:sp>
      <p:sp>
        <p:nvSpPr>
          <p:cNvPr id="11" name="Rectángulo 10">
            <a:extLst>
              <a:ext uri="{FF2B5EF4-FFF2-40B4-BE49-F238E27FC236}">
                <a16:creationId xmlns:a16="http://schemas.microsoft.com/office/drawing/2014/main" id="{8DD0FB34-8B6C-482D-83BA-541E98F96A7C}"/>
              </a:ext>
            </a:extLst>
          </p:cNvPr>
          <p:cNvSpPr/>
          <p:nvPr/>
        </p:nvSpPr>
        <p:spPr>
          <a:xfrm>
            <a:off x="172122" y="4715852"/>
            <a:ext cx="8864374" cy="369332"/>
          </a:xfrm>
          <a:prstGeom prst="rect">
            <a:avLst/>
          </a:prstGeom>
        </p:spPr>
        <p:txBody>
          <a:bodyPr wrap="square">
            <a:spAutoFit/>
          </a:bodyPr>
          <a:lstStyle/>
          <a:p>
            <a:r>
              <a:rPr lang="es-MX" b="1" dirty="0">
                <a:solidFill>
                  <a:srgbClr val="00B050"/>
                </a:solidFill>
                <a:highlight>
                  <a:srgbClr val="C0C0C0"/>
                </a:highlight>
                <a:latin typeface="Calibri" panose="020F0502020204030204" pitchFamily="34" charset="0"/>
              </a:rPr>
              <a:t>1213</a:t>
            </a:r>
            <a:r>
              <a:rPr lang="es-MX" dirty="0">
                <a:solidFill>
                  <a:srgbClr val="00B050"/>
                </a:solidFill>
                <a:highlight>
                  <a:srgbClr val="C0C0C0"/>
                </a:highlight>
              </a:rPr>
              <a:t> </a:t>
            </a:r>
            <a:r>
              <a:rPr lang="es-MX" b="1" dirty="0">
                <a:solidFill>
                  <a:srgbClr val="00B050"/>
                </a:solidFill>
                <a:highlight>
                  <a:srgbClr val="C0C0C0"/>
                </a:highlight>
                <a:latin typeface="Calibri" panose="020F0502020204030204" pitchFamily="34" charset="0"/>
              </a:rPr>
              <a:t>FIDEICOMISOS, MANDATOS Y CONTRATOS ANÁLOGOS.</a:t>
            </a:r>
            <a:r>
              <a:rPr lang="es-MX" dirty="0">
                <a:solidFill>
                  <a:srgbClr val="00B050"/>
                </a:solidFill>
                <a:highlight>
                  <a:srgbClr val="C0C0C0"/>
                </a:highlight>
              </a:rPr>
              <a:t>                                       </a:t>
            </a:r>
            <a:r>
              <a:rPr lang="es-MX" b="1" dirty="0">
                <a:solidFill>
                  <a:srgbClr val="00B050"/>
                </a:solidFill>
                <a:highlight>
                  <a:srgbClr val="C0C0C0"/>
                </a:highlight>
                <a:latin typeface="Calibri" panose="020F0502020204030204" pitchFamily="34" charset="0"/>
              </a:rPr>
              <a:t>0.00</a:t>
            </a:r>
            <a:r>
              <a:rPr lang="es-MX" dirty="0">
                <a:solidFill>
                  <a:srgbClr val="00B050"/>
                </a:solidFill>
                <a:highlight>
                  <a:srgbClr val="C0C0C0"/>
                </a:highlight>
              </a:rPr>
              <a:t> </a:t>
            </a:r>
          </a:p>
        </p:txBody>
      </p:sp>
      <p:sp>
        <p:nvSpPr>
          <p:cNvPr id="12" name="Rectángulo 11">
            <a:extLst>
              <a:ext uri="{FF2B5EF4-FFF2-40B4-BE49-F238E27FC236}">
                <a16:creationId xmlns:a16="http://schemas.microsoft.com/office/drawing/2014/main" id="{AFF824A3-93F5-48B6-85C6-682333FB6948}"/>
              </a:ext>
            </a:extLst>
          </p:cNvPr>
          <p:cNvSpPr/>
          <p:nvPr/>
        </p:nvSpPr>
        <p:spPr>
          <a:xfrm>
            <a:off x="107504" y="6300028"/>
            <a:ext cx="8928992" cy="369332"/>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1214</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PARTICIPACIONES Y APORTACIONES DE CAPITAL.                                                            </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r>
              <a:rPr lang="es-ES" dirty="0">
                <a:solidFill>
                  <a:srgbClr val="00B050"/>
                </a:solidFill>
                <a:highlight>
                  <a:srgbClr val="C0C0C0"/>
                </a:highlight>
              </a:rPr>
              <a:t> </a:t>
            </a:r>
            <a:endParaRPr lang="es-MX" dirty="0">
              <a:solidFill>
                <a:srgbClr val="00B050"/>
              </a:solidFill>
              <a:highlight>
                <a:srgbClr val="C0C0C0"/>
              </a:highlight>
            </a:endParaRPr>
          </a:p>
        </p:txBody>
      </p:sp>
    </p:spTree>
    <p:extLst>
      <p:ext uri="{BB962C8B-B14F-4D97-AF65-F5344CB8AC3E}">
        <p14:creationId xmlns:p14="http://schemas.microsoft.com/office/powerpoint/2010/main" val="151549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p:bldP spid="11" grpId="0"/>
      <p:bldP spid="1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8" name="Tabla 7">
            <a:extLst>
              <a:ext uri="{FF2B5EF4-FFF2-40B4-BE49-F238E27FC236}">
                <a16:creationId xmlns:a16="http://schemas.microsoft.com/office/drawing/2014/main" id="{99BF0A2B-13B4-4AFC-8174-3DE1D04C8B15}"/>
              </a:ext>
            </a:extLst>
          </p:cNvPr>
          <p:cNvGraphicFramePr>
            <a:graphicFrameLocks noGrp="1"/>
          </p:cNvGraphicFramePr>
          <p:nvPr>
            <p:extLst>
              <p:ext uri="{D42A27DB-BD31-4B8C-83A1-F6EECF244321}">
                <p14:modId xmlns:p14="http://schemas.microsoft.com/office/powerpoint/2010/main" val="4188809379"/>
              </p:ext>
            </p:extLst>
          </p:nvPr>
        </p:nvGraphicFramePr>
        <p:xfrm>
          <a:off x="107504" y="1196752"/>
          <a:ext cx="8928992" cy="792088"/>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813266177"/>
                    </a:ext>
                  </a:extLst>
                </a:gridCol>
                <a:gridCol w="5536518">
                  <a:extLst>
                    <a:ext uri="{9D8B030D-6E8A-4147-A177-3AD203B41FA5}">
                      <a16:colId xmlns:a16="http://schemas.microsoft.com/office/drawing/2014/main" val="1662343212"/>
                    </a:ext>
                  </a:extLst>
                </a:gridCol>
                <a:gridCol w="1669097">
                  <a:extLst>
                    <a:ext uri="{9D8B030D-6E8A-4147-A177-3AD203B41FA5}">
                      <a16:colId xmlns:a16="http://schemas.microsoft.com/office/drawing/2014/main" val="3094026385"/>
                    </a:ext>
                  </a:extLst>
                </a:gridCol>
              </a:tblGrid>
              <a:tr h="396044">
                <a:tc>
                  <a:txBody>
                    <a:bodyPr/>
                    <a:lstStyle/>
                    <a:p>
                      <a:pPr algn="l" fontAlgn="ctr"/>
                      <a:r>
                        <a:rPr lang="es-MX" sz="1200" b="1" u="none" strike="noStrike" dirty="0">
                          <a:solidFill>
                            <a:srgbClr val="00B050"/>
                          </a:solidFill>
                          <a:effectLst/>
                        </a:rPr>
                        <a:t>122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DERECHOS A RECIBIR EFECTIVO O EQUIVALENTE A LARGO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835605576"/>
                  </a:ext>
                </a:extLst>
              </a:tr>
              <a:tr h="396044">
                <a:tc>
                  <a:txBody>
                    <a:bodyPr/>
                    <a:lstStyle/>
                    <a:p>
                      <a:pPr algn="l" fontAlgn="ctr"/>
                      <a:r>
                        <a:rPr lang="es-MX" sz="1200" b="1" u="none" strike="noStrike" dirty="0">
                          <a:solidFill>
                            <a:srgbClr val="00B050"/>
                          </a:solidFill>
                          <a:effectLst/>
                        </a:rPr>
                        <a:t>1221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DOCUMENTOS POR COBRAR A LARGO PLAZO.</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514559327"/>
                  </a:ext>
                </a:extLst>
              </a:tr>
            </a:tbl>
          </a:graphicData>
        </a:graphic>
      </p:graphicFrame>
      <p:graphicFrame>
        <p:nvGraphicFramePr>
          <p:cNvPr id="2" name="Tabla 1">
            <a:extLst>
              <a:ext uri="{FF2B5EF4-FFF2-40B4-BE49-F238E27FC236}">
                <a16:creationId xmlns:a16="http://schemas.microsoft.com/office/drawing/2014/main" id="{75918446-1F74-44D3-8F6A-B3B4671BB80F}"/>
              </a:ext>
            </a:extLst>
          </p:cNvPr>
          <p:cNvGraphicFramePr>
            <a:graphicFrameLocks noGrp="1"/>
          </p:cNvGraphicFramePr>
          <p:nvPr>
            <p:extLst>
              <p:ext uri="{D42A27DB-BD31-4B8C-83A1-F6EECF244321}">
                <p14:modId xmlns:p14="http://schemas.microsoft.com/office/powerpoint/2010/main" val="3504454071"/>
              </p:ext>
            </p:extLst>
          </p:nvPr>
        </p:nvGraphicFramePr>
        <p:xfrm>
          <a:off x="107504" y="2564904"/>
          <a:ext cx="8928992" cy="792088"/>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000890814"/>
                    </a:ext>
                  </a:extLst>
                </a:gridCol>
                <a:gridCol w="5536518">
                  <a:extLst>
                    <a:ext uri="{9D8B030D-6E8A-4147-A177-3AD203B41FA5}">
                      <a16:colId xmlns:a16="http://schemas.microsoft.com/office/drawing/2014/main" val="238144095"/>
                    </a:ext>
                  </a:extLst>
                </a:gridCol>
                <a:gridCol w="1669097">
                  <a:extLst>
                    <a:ext uri="{9D8B030D-6E8A-4147-A177-3AD203B41FA5}">
                      <a16:colId xmlns:a16="http://schemas.microsoft.com/office/drawing/2014/main" val="3864983173"/>
                    </a:ext>
                  </a:extLst>
                </a:gridCol>
              </a:tblGrid>
              <a:tr h="396044">
                <a:tc>
                  <a:txBody>
                    <a:bodyPr/>
                    <a:lstStyle/>
                    <a:p>
                      <a:pPr algn="l" fontAlgn="ctr"/>
                      <a:r>
                        <a:rPr lang="es-MX" sz="1200" b="1" u="none" strike="noStrike" dirty="0">
                          <a:solidFill>
                            <a:srgbClr val="00B050"/>
                          </a:solidFill>
                          <a:effectLst/>
                        </a:rPr>
                        <a:t>1222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DEUDORES DIVERSOS A LARGO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788650237"/>
                  </a:ext>
                </a:extLst>
              </a:tr>
              <a:tr h="396044">
                <a:tc>
                  <a:txBody>
                    <a:bodyPr/>
                    <a:lstStyle/>
                    <a:p>
                      <a:pPr algn="l" fontAlgn="ctr"/>
                      <a:r>
                        <a:rPr lang="es-MX" sz="1200" b="1" u="none" strike="noStrike">
                          <a:solidFill>
                            <a:srgbClr val="00B050"/>
                          </a:solidFill>
                          <a:effectLst/>
                        </a:rPr>
                        <a:t>1222-001</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DEUDORES DIVERSOS A LARGO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465865691"/>
                  </a:ext>
                </a:extLst>
              </a:tr>
            </a:tbl>
          </a:graphicData>
        </a:graphic>
      </p:graphicFrame>
      <p:graphicFrame>
        <p:nvGraphicFramePr>
          <p:cNvPr id="9" name="Tabla 8">
            <a:extLst>
              <a:ext uri="{FF2B5EF4-FFF2-40B4-BE49-F238E27FC236}">
                <a16:creationId xmlns:a16="http://schemas.microsoft.com/office/drawing/2014/main" id="{88C0E7D4-15CB-49FD-8DB1-76E6D5B7D265}"/>
              </a:ext>
            </a:extLst>
          </p:cNvPr>
          <p:cNvGraphicFramePr>
            <a:graphicFrameLocks noGrp="1"/>
          </p:cNvGraphicFramePr>
          <p:nvPr>
            <p:extLst>
              <p:ext uri="{D42A27DB-BD31-4B8C-83A1-F6EECF244321}">
                <p14:modId xmlns:p14="http://schemas.microsoft.com/office/powerpoint/2010/main" val="879372877"/>
              </p:ext>
            </p:extLst>
          </p:nvPr>
        </p:nvGraphicFramePr>
        <p:xfrm>
          <a:off x="107504" y="4005064"/>
          <a:ext cx="8928992" cy="792088"/>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24213067"/>
                    </a:ext>
                  </a:extLst>
                </a:gridCol>
                <a:gridCol w="5536518">
                  <a:extLst>
                    <a:ext uri="{9D8B030D-6E8A-4147-A177-3AD203B41FA5}">
                      <a16:colId xmlns:a16="http://schemas.microsoft.com/office/drawing/2014/main" val="2910232066"/>
                    </a:ext>
                  </a:extLst>
                </a:gridCol>
                <a:gridCol w="1669097">
                  <a:extLst>
                    <a:ext uri="{9D8B030D-6E8A-4147-A177-3AD203B41FA5}">
                      <a16:colId xmlns:a16="http://schemas.microsoft.com/office/drawing/2014/main" val="176420632"/>
                    </a:ext>
                  </a:extLst>
                </a:gridCol>
              </a:tblGrid>
              <a:tr h="396044">
                <a:tc>
                  <a:txBody>
                    <a:bodyPr/>
                    <a:lstStyle/>
                    <a:p>
                      <a:pPr algn="l" fontAlgn="ctr"/>
                      <a:r>
                        <a:rPr lang="es-MX" sz="1200" b="1" u="none" strike="noStrike" dirty="0">
                          <a:solidFill>
                            <a:srgbClr val="00B050"/>
                          </a:solidFill>
                          <a:effectLst/>
                        </a:rPr>
                        <a:t>1223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INGRESOS POR RECUPERAR A LARGO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850836138"/>
                  </a:ext>
                </a:extLst>
              </a:tr>
              <a:tr h="396044">
                <a:tc>
                  <a:txBody>
                    <a:bodyPr/>
                    <a:lstStyle/>
                    <a:p>
                      <a:pPr algn="l" fontAlgn="ctr"/>
                      <a:r>
                        <a:rPr lang="es-MX" sz="1200" b="1" u="none" strike="noStrike">
                          <a:solidFill>
                            <a:srgbClr val="00B050"/>
                          </a:solidFill>
                          <a:effectLst/>
                        </a:rPr>
                        <a:t>1223-001</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INGRESOS POR COBRAR A LARGO PLAZO</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386553615"/>
                  </a:ext>
                </a:extLst>
              </a:tr>
            </a:tbl>
          </a:graphicData>
        </a:graphic>
      </p:graphicFrame>
      <p:sp>
        <p:nvSpPr>
          <p:cNvPr id="10" name="Rectángulo 9">
            <a:extLst>
              <a:ext uri="{FF2B5EF4-FFF2-40B4-BE49-F238E27FC236}">
                <a16:creationId xmlns:a16="http://schemas.microsoft.com/office/drawing/2014/main" id="{BCA45784-4928-473E-BEC8-03F7D91BAA79}"/>
              </a:ext>
            </a:extLst>
          </p:cNvPr>
          <p:cNvSpPr/>
          <p:nvPr/>
        </p:nvSpPr>
        <p:spPr>
          <a:xfrm>
            <a:off x="107504" y="5363924"/>
            <a:ext cx="9036496" cy="369332"/>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1224</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PRÉSTAMOS OTORGADOS A LARGO PLAZO.                                                                        </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r>
              <a:rPr lang="es-ES" dirty="0">
                <a:solidFill>
                  <a:srgbClr val="00B050"/>
                </a:solidFill>
                <a:highlight>
                  <a:srgbClr val="C0C0C0"/>
                </a:highlight>
              </a:rPr>
              <a:t> </a:t>
            </a:r>
            <a:endParaRPr lang="es-MX" dirty="0">
              <a:solidFill>
                <a:srgbClr val="00B050"/>
              </a:solidFill>
              <a:highlight>
                <a:srgbClr val="C0C0C0"/>
              </a:highlight>
            </a:endParaRPr>
          </a:p>
        </p:txBody>
      </p:sp>
      <p:sp>
        <p:nvSpPr>
          <p:cNvPr id="11" name="Rectángulo 10">
            <a:extLst>
              <a:ext uri="{FF2B5EF4-FFF2-40B4-BE49-F238E27FC236}">
                <a16:creationId xmlns:a16="http://schemas.microsoft.com/office/drawing/2014/main" id="{C9C5CAE6-1FBB-4364-81C1-7C2707771B5E}"/>
              </a:ext>
            </a:extLst>
          </p:cNvPr>
          <p:cNvSpPr/>
          <p:nvPr/>
        </p:nvSpPr>
        <p:spPr>
          <a:xfrm>
            <a:off x="107504" y="6228020"/>
            <a:ext cx="9036496" cy="369332"/>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1229</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OTROS DERECHOS A RECIBIR EFECTIVO O EQUIVALENTES A LARGO PLAZO.</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r>
              <a:rPr lang="es-ES" dirty="0">
                <a:solidFill>
                  <a:srgbClr val="00B050"/>
                </a:solidFill>
                <a:highlight>
                  <a:srgbClr val="C0C0C0"/>
                </a:highlight>
              </a:rPr>
              <a:t> </a:t>
            </a:r>
            <a:endParaRPr lang="es-MX" dirty="0">
              <a:solidFill>
                <a:srgbClr val="00B050"/>
              </a:solidFill>
              <a:highlight>
                <a:srgbClr val="C0C0C0"/>
              </a:highlight>
            </a:endParaRPr>
          </a:p>
        </p:txBody>
      </p:sp>
    </p:spTree>
    <p:extLst>
      <p:ext uri="{BB962C8B-B14F-4D97-AF65-F5344CB8AC3E}">
        <p14:creationId xmlns:p14="http://schemas.microsoft.com/office/powerpoint/2010/main" val="177842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1000" fill="hold"/>
                                        <p:tgtEl>
                                          <p:spTgt spid="8"/>
                                        </p:tgtEl>
                                        <p:attrNameLst>
                                          <p:attrName>ppt_w</p:attrName>
                                        </p:attrNameLst>
                                      </p:cBhvr>
                                      <p:tavLst>
                                        <p:tav tm="0">
                                          <p:val>
                                            <p:fltVal val="0"/>
                                          </p:val>
                                        </p:tav>
                                        <p:tav tm="100000">
                                          <p:val>
                                            <p:strVal val="#ppt_w"/>
                                          </p:val>
                                        </p:tav>
                                      </p:tavLst>
                                    </p:anim>
                                    <p:anim calcmode="lin" valueType="num">
                                      <p:cBhvr>
                                        <p:cTn id="13" dur="1000" fill="hold"/>
                                        <p:tgtEl>
                                          <p:spTgt spid="8"/>
                                        </p:tgtEl>
                                        <p:attrNameLst>
                                          <p:attrName>ppt_h</p:attrName>
                                        </p:attrNameLst>
                                      </p:cBhvr>
                                      <p:tavLst>
                                        <p:tav tm="0">
                                          <p:val>
                                            <p:fltVal val="0"/>
                                          </p:val>
                                        </p:tav>
                                        <p:tav tm="100000">
                                          <p:val>
                                            <p:strVal val="#ppt_h"/>
                                          </p:val>
                                        </p:tav>
                                      </p:tavLst>
                                    </p:anim>
                                    <p:anim calcmode="lin" valueType="num">
                                      <p:cBhvr>
                                        <p:cTn id="14" dur="1000" fill="hold"/>
                                        <p:tgtEl>
                                          <p:spTgt spid="8"/>
                                        </p:tgtEl>
                                        <p:attrNameLst>
                                          <p:attrName>style.rotation</p:attrName>
                                        </p:attrNameLst>
                                      </p:cBhvr>
                                      <p:tavLst>
                                        <p:tav tm="0">
                                          <p:val>
                                            <p:fltVal val="90"/>
                                          </p:val>
                                        </p:tav>
                                        <p:tav tm="100000">
                                          <p:val>
                                            <p:fltVal val="0"/>
                                          </p:val>
                                        </p:tav>
                                      </p:tavLst>
                                    </p:anim>
                                    <p:animEffect transition="in" filter="fade">
                                      <p:cBhvr>
                                        <p:cTn id="15" dur="10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45" presetClass="entr" presetSubtype="0"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2000"/>
                                        <p:tgtEl>
                                          <p:spTgt spid="2"/>
                                        </p:tgtEl>
                                      </p:cBhvr>
                                    </p:animEffect>
                                    <p:anim calcmode="lin" valueType="num">
                                      <p:cBhvr>
                                        <p:cTn id="21" dur="2000" fill="hold"/>
                                        <p:tgtEl>
                                          <p:spTgt spid="2"/>
                                        </p:tgtEl>
                                        <p:attrNameLst>
                                          <p:attrName>ppt_w</p:attrName>
                                        </p:attrNameLst>
                                      </p:cBhvr>
                                      <p:tavLst>
                                        <p:tav tm="0" fmla="#ppt_w*sin(2.5*pi*$)">
                                          <p:val>
                                            <p:fltVal val="0"/>
                                          </p:val>
                                        </p:tav>
                                        <p:tav tm="100000">
                                          <p:val>
                                            <p:fltVal val="1"/>
                                          </p:val>
                                        </p:tav>
                                      </p:tavLst>
                                    </p:anim>
                                    <p:anim calcmode="lin" valueType="num">
                                      <p:cBhvr>
                                        <p:cTn id="22"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ppt_x"/>
                                          </p:val>
                                        </p:tav>
                                        <p:tav tm="100000">
                                          <p:val>
                                            <p:strVal val="#ppt_x"/>
                                          </p:val>
                                        </p:tav>
                                      </p:tavLst>
                                    </p:anim>
                                    <p:anim calcmode="lin" valueType="num">
                                      <p:cBhvr additive="base">
                                        <p:cTn id="3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grpId="0" nodeType="click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barn(inVertical)">
                                      <p:cBhvr>
                                        <p:cTn id="3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p:bldP spid="1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4" name="Tabla 3">
            <a:extLst>
              <a:ext uri="{FF2B5EF4-FFF2-40B4-BE49-F238E27FC236}">
                <a16:creationId xmlns:a16="http://schemas.microsoft.com/office/drawing/2014/main" id="{BFE95965-E406-4460-940C-7BAFEE9C875E}"/>
              </a:ext>
            </a:extLst>
          </p:cNvPr>
          <p:cNvGraphicFramePr>
            <a:graphicFrameLocks noGrp="1"/>
          </p:cNvGraphicFramePr>
          <p:nvPr>
            <p:extLst>
              <p:ext uri="{D42A27DB-BD31-4B8C-83A1-F6EECF244321}">
                <p14:modId xmlns:p14="http://schemas.microsoft.com/office/powerpoint/2010/main" val="4067368990"/>
              </p:ext>
            </p:extLst>
          </p:nvPr>
        </p:nvGraphicFramePr>
        <p:xfrm>
          <a:off x="172122" y="4509120"/>
          <a:ext cx="8864374" cy="792088"/>
        </p:xfrm>
        <a:graphic>
          <a:graphicData uri="http://schemas.openxmlformats.org/drawingml/2006/table">
            <a:tbl>
              <a:tblPr>
                <a:tableStyleId>{5C22544A-7EE6-4342-B048-85BDC9FD1C3A}</a:tableStyleId>
              </a:tblPr>
              <a:tblGrid>
                <a:gridCol w="1735582">
                  <a:extLst>
                    <a:ext uri="{9D8B030D-6E8A-4147-A177-3AD203B41FA5}">
                      <a16:colId xmlns:a16="http://schemas.microsoft.com/office/drawing/2014/main" val="239682464"/>
                    </a:ext>
                  </a:extLst>
                </a:gridCol>
                <a:gridCol w="5383475">
                  <a:extLst>
                    <a:ext uri="{9D8B030D-6E8A-4147-A177-3AD203B41FA5}">
                      <a16:colId xmlns:a16="http://schemas.microsoft.com/office/drawing/2014/main" val="740838046"/>
                    </a:ext>
                  </a:extLst>
                </a:gridCol>
                <a:gridCol w="1745317">
                  <a:extLst>
                    <a:ext uri="{9D8B030D-6E8A-4147-A177-3AD203B41FA5}">
                      <a16:colId xmlns:a16="http://schemas.microsoft.com/office/drawing/2014/main" val="1189709616"/>
                    </a:ext>
                  </a:extLst>
                </a:gridCol>
              </a:tblGrid>
              <a:tr h="263846">
                <a:tc>
                  <a:txBody>
                    <a:bodyPr/>
                    <a:lstStyle/>
                    <a:p>
                      <a:pPr algn="l" fontAlgn="ctr"/>
                      <a:r>
                        <a:rPr lang="es-MX" sz="1200" b="1" u="none" strike="noStrike" dirty="0">
                          <a:solidFill>
                            <a:srgbClr val="00B050"/>
                          </a:solidFill>
                          <a:effectLst/>
                        </a:rPr>
                        <a:t>1234</a:t>
                      </a:r>
                      <a:endParaRPr lang="es-MX" sz="1200" b="1" i="0" u="none" strike="noStrike" dirty="0">
                        <a:solidFill>
                          <a:srgbClr val="00B050"/>
                        </a:solidFill>
                        <a:effectLst/>
                        <a:latin typeface="Calibri" panose="020F0502020204030204" pitchFamily="34" charset="0"/>
                      </a:endParaRPr>
                    </a:p>
                  </a:txBody>
                  <a:tcPr marL="9525" marR="9525" marT="9525" marB="0" anchor="ctr"/>
                </a:tc>
                <a:tc>
                  <a:txBody>
                    <a:bodyPr/>
                    <a:lstStyle/>
                    <a:p>
                      <a:pPr algn="l" fontAlgn="ctr"/>
                      <a:r>
                        <a:rPr lang="es-MX" sz="1200" b="1" u="none" strike="noStrike" dirty="0">
                          <a:solidFill>
                            <a:srgbClr val="00B050"/>
                          </a:solidFill>
                          <a:effectLst/>
                        </a:rPr>
                        <a:t>INFRAESTRUCTURA.</a:t>
                      </a:r>
                      <a:endParaRPr lang="es-MX" sz="1200" b="1" i="0" u="none" strike="noStrike" dirty="0">
                        <a:solidFill>
                          <a:srgbClr val="00B050"/>
                        </a:solidFill>
                        <a:effectLst/>
                        <a:latin typeface="Calibri" panose="020F0502020204030204" pitchFamily="34" charset="0"/>
                      </a:endParaRPr>
                    </a:p>
                  </a:txBody>
                  <a:tcPr marL="9525" marR="9525" marT="9525" marB="0" anchor="ctr"/>
                </a:tc>
                <a:tc>
                  <a:txBody>
                    <a:bodyPr/>
                    <a:lstStyle/>
                    <a:p>
                      <a:pPr algn="r" fontAlgn="ctr"/>
                      <a:endParaRPr lang="es-MX" sz="1200" b="1" i="0" u="none" strike="noStrike" dirty="0">
                        <a:solidFill>
                          <a:srgbClr val="00B05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124910921"/>
                  </a:ext>
                </a:extLst>
              </a:tr>
              <a:tr h="270563">
                <a:tc>
                  <a:txBody>
                    <a:bodyPr/>
                    <a:lstStyle/>
                    <a:p>
                      <a:pPr algn="l" fontAlgn="ctr"/>
                      <a:r>
                        <a:rPr lang="es-MX" sz="1200" b="1" u="none" strike="noStrike" dirty="0">
                          <a:solidFill>
                            <a:srgbClr val="00B050"/>
                          </a:solidFill>
                          <a:effectLst/>
                        </a:rPr>
                        <a:t>12347</a:t>
                      </a:r>
                      <a:endParaRPr lang="es-MX" sz="1200" b="1" i="0" u="none" strike="noStrike" dirty="0">
                        <a:solidFill>
                          <a:srgbClr val="00B050"/>
                        </a:solidFill>
                        <a:effectLst/>
                        <a:latin typeface="Calibri" panose="020F0502020204030204" pitchFamily="34" charset="0"/>
                      </a:endParaRPr>
                    </a:p>
                  </a:txBody>
                  <a:tcPr marL="9525" marR="9525" marT="9525" marB="0" anchor="ctr"/>
                </a:tc>
                <a:tc>
                  <a:txBody>
                    <a:bodyPr/>
                    <a:lstStyle/>
                    <a:p>
                      <a:pPr algn="l" fontAlgn="ctr"/>
                      <a:r>
                        <a:rPr lang="es-MX" sz="1200" b="1" u="none" strike="noStrike" dirty="0">
                          <a:solidFill>
                            <a:srgbClr val="00B050"/>
                          </a:solidFill>
                          <a:effectLst/>
                        </a:rPr>
                        <a:t>INFRAESTRUCTURA ELÉCTRICA.</a:t>
                      </a:r>
                      <a:endParaRPr lang="es-MX" sz="1200" b="1" i="0" u="none" strike="noStrike" dirty="0">
                        <a:solidFill>
                          <a:srgbClr val="00B050"/>
                        </a:solidFill>
                        <a:effectLst/>
                        <a:latin typeface="Calibri" panose="020F0502020204030204" pitchFamily="34" charset="0"/>
                      </a:endParaRPr>
                    </a:p>
                  </a:txBody>
                  <a:tcPr marL="9525" marR="9525" marT="9525" marB="0" anchor="ctr"/>
                </a:tc>
                <a:tc>
                  <a:txBody>
                    <a:bodyPr/>
                    <a:lstStyle/>
                    <a:p>
                      <a:pPr algn="r" fontAlgn="ctr"/>
                      <a:endParaRPr lang="es-MX" sz="1200" b="1" i="0" u="none" strike="noStrike" dirty="0">
                        <a:solidFill>
                          <a:srgbClr val="00B05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425026688"/>
                  </a:ext>
                </a:extLst>
              </a:tr>
              <a:tr h="257679">
                <a:tc>
                  <a:txBody>
                    <a:bodyPr/>
                    <a:lstStyle/>
                    <a:p>
                      <a:pPr algn="l" fontAlgn="ctr"/>
                      <a:r>
                        <a:rPr lang="es-MX" sz="1200" u="none" strike="noStrike" dirty="0">
                          <a:solidFill>
                            <a:srgbClr val="C00000"/>
                          </a:solidFill>
                          <a:effectLst/>
                        </a:rPr>
                        <a:t>12347-007</a:t>
                      </a:r>
                      <a:endParaRPr lang="es-MX" sz="1200" b="0" i="0" u="none" strike="noStrike" dirty="0">
                        <a:solidFill>
                          <a:srgbClr val="C00000"/>
                        </a:solidFill>
                        <a:effectLst/>
                        <a:latin typeface="Calibri" panose="020F0502020204030204" pitchFamily="34" charset="0"/>
                      </a:endParaRPr>
                    </a:p>
                  </a:txBody>
                  <a:tcPr marL="9525" marR="9525" marT="9525" marB="0" anchor="ctr"/>
                </a:tc>
                <a:tc>
                  <a:txBody>
                    <a:bodyPr/>
                    <a:lstStyle/>
                    <a:p>
                      <a:pPr algn="l" fontAlgn="ctr"/>
                      <a:r>
                        <a:rPr lang="es-MX" sz="1200" u="none" strike="noStrike" dirty="0">
                          <a:solidFill>
                            <a:srgbClr val="C00000"/>
                          </a:solidFill>
                          <a:effectLst/>
                        </a:rPr>
                        <a:t>INFRAESTRUCTURA ELECTRICA.</a:t>
                      </a:r>
                      <a:endParaRPr lang="es-MX" sz="1200" b="0" i="0" u="none" strike="noStrike" dirty="0">
                        <a:solidFill>
                          <a:srgbClr val="C00000"/>
                        </a:solidFill>
                        <a:effectLst/>
                        <a:latin typeface="Calibri" panose="020F0502020204030204" pitchFamily="34" charset="0"/>
                      </a:endParaRPr>
                    </a:p>
                  </a:txBody>
                  <a:tcPr marL="9525" marR="9525" marT="9525" marB="0" anchor="ctr"/>
                </a:tc>
                <a:tc>
                  <a:txBody>
                    <a:bodyPr/>
                    <a:lstStyle/>
                    <a:p>
                      <a:pPr algn="r" fontAlgn="ctr"/>
                      <a:r>
                        <a:rPr lang="es-MX" sz="1200" u="none" strike="noStrike" dirty="0">
                          <a:solidFill>
                            <a:srgbClr val="C00000"/>
                          </a:solidFill>
                          <a:effectLst/>
                        </a:rPr>
                        <a:t>11,255,500.00</a:t>
                      </a:r>
                      <a:endParaRPr lang="es-MX" sz="1200" b="0" i="0" u="none" strike="noStrike" dirty="0">
                        <a:solidFill>
                          <a:srgbClr val="C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88401301"/>
                  </a:ext>
                </a:extLst>
              </a:tr>
            </a:tbl>
          </a:graphicData>
        </a:graphic>
      </p:graphicFrame>
      <p:graphicFrame>
        <p:nvGraphicFramePr>
          <p:cNvPr id="5" name="Tabla 4">
            <a:extLst>
              <a:ext uri="{FF2B5EF4-FFF2-40B4-BE49-F238E27FC236}">
                <a16:creationId xmlns:a16="http://schemas.microsoft.com/office/drawing/2014/main" id="{D6CA776E-45C0-4106-9913-FD32F9F756F5}"/>
              </a:ext>
            </a:extLst>
          </p:cNvPr>
          <p:cNvGraphicFramePr>
            <a:graphicFrameLocks noGrp="1"/>
          </p:cNvGraphicFramePr>
          <p:nvPr>
            <p:extLst>
              <p:ext uri="{D42A27DB-BD31-4B8C-83A1-F6EECF244321}">
                <p14:modId xmlns:p14="http://schemas.microsoft.com/office/powerpoint/2010/main" val="1512543240"/>
              </p:ext>
            </p:extLst>
          </p:nvPr>
        </p:nvGraphicFramePr>
        <p:xfrm>
          <a:off x="172122" y="3491488"/>
          <a:ext cx="8864374" cy="585584"/>
        </p:xfrm>
        <a:graphic>
          <a:graphicData uri="http://schemas.openxmlformats.org/drawingml/2006/table">
            <a:tbl>
              <a:tblPr>
                <a:tableStyleId>{5C22544A-7EE6-4342-B048-85BDC9FD1C3A}</a:tableStyleId>
              </a:tblPr>
              <a:tblGrid>
                <a:gridCol w="1710905">
                  <a:extLst>
                    <a:ext uri="{9D8B030D-6E8A-4147-A177-3AD203B41FA5}">
                      <a16:colId xmlns:a16="http://schemas.microsoft.com/office/drawing/2014/main" val="2769294258"/>
                    </a:ext>
                  </a:extLst>
                </a:gridCol>
                <a:gridCol w="5496451">
                  <a:extLst>
                    <a:ext uri="{9D8B030D-6E8A-4147-A177-3AD203B41FA5}">
                      <a16:colId xmlns:a16="http://schemas.microsoft.com/office/drawing/2014/main" val="3417529014"/>
                    </a:ext>
                  </a:extLst>
                </a:gridCol>
                <a:gridCol w="1657018">
                  <a:extLst>
                    <a:ext uri="{9D8B030D-6E8A-4147-A177-3AD203B41FA5}">
                      <a16:colId xmlns:a16="http://schemas.microsoft.com/office/drawing/2014/main" val="2150139620"/>
                    </a:ext>
                  </a:extLst>
                </a:gridCol>
              </a:tblGrid>
              <a:tr h="309923">
                <a:tc>
                  <a:txBody>
                    <a:bodyPr/>
                    <a:lstStyle/>
                    <a:p>
                      <a:pPr algn="l" fontAlgn="ctr"/>
                      <a:r>
                        <a:rPr lang="es-MX" sz="1200" b="1" u="none" strike="noStrike" dirty="0">
                          <a:solidFill>
                            <a:srgbClr val="00B050"/>
                          </a:solidFill>
                          <a:effectLst/>
                        </a:rPr>
                        <a:t>1233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EDIFICIOS NO HABITACIONALES.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046716080"/>
                  </a:ext>
                </a:extLst>
              </a:tr>
              <a:tr h="275661">
                <a:tc>
                  <a:txBody>
                    <a:bodyPr/>
                    <a:lstStyle/>
                    <a:p>
                      <a:pPr algn="l" fontAlgn="ctr"/>
                      <a:r>
                        <a:rPr lang="es-MX" sz="1200" u="none" strike="noStrike" dirty="0">
                          <a:solidFill>
                            <a:srgbClr val="C00000"/>
                          </a:solidFill>
                          <a:effectLst/>
                        </a:rPr>
                        <a:t>1233-583</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EDIFICIOS NO HABITACIONALES.</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26,280,880.10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04707339"/>
                  </a:ext>
                </a:extLst>
              </a:tr>
            </a:tbl>
          </a:graphicData>
        </a:graphic>
      </p:graphicFrame>
      <p:graphicFrame>
        <p:nvGraphicFramePr>
          <p:cNvPr id="6" name="Tabla 5">
            <a:extLst>
              <a:ext uri="{FF2B5EF4-FFF2-40B4-BE49-F238E27FC236}">
                <a16:creationId xmlns:a16="http://schemas.microsoft.com/office/drawing/2014/main" id="{87B17991-005C-4244-97AB-C32E2E22DC89}"/>
              </a:ext>
            </a:extLst>
          </p:cNvPr>
          <p:cNvGraphicFramePr>
            <a:graphicFrameLocks noGrp="1"/>
          </p:cNvGraphicFramePr>
          <p:nvPr>
            <p:extLst>
              <p:ext uri="{D42A27DB-BD31-4B8C-83A1-F6EECF244321}">
                <p14:modId xmlns:p14="http://schemas.microsoft.com/office/powerpoint/2010/main" val="3088350945"/>
              </p:ext>
            </p:extLst>
          </p:nvPr>
        </p:nvGraphicFramePr>
        <p:xfrm>
          <a:off x="172122" y="2431948"/>
          <a:ext cx="8864374" cy="637012"/>
        </p:xfrm>
        <a:graphic>
          <a:graphicData uri="http://schemas.openxmlformats.org/drawingml/2006/table">
            <a:tbl>
              <a:tblPr>
                <a:tableStyleId>{5C22544A-7EE6-4342-B048-85BDC9FD1C3A}</a:tableStyleId>
              </a:tblPr>
              <a:tblGrid>
                <a:gridCol w="1710905">
                  <a:extLst>
                    <a:ext uri="{9D8B030D-6E8A-4147-A177-3AD203B41FA5}">
                      <a16:colId xmlns:a16="http://schemas.microsoft.com/office/drawing/2014/main" val="3456398906"/>
                    </a:ext>
                  </a:extLst>
                </a:gridCol>
                <a:gridCol w="5496451">
                  <a:extLst>
                    <a:ext uri="{9D8B030D-6E8A-4147-A177-3AD203B41FA5}">
                      <a16:colId xmlns:a16="http://schemas.microsoft.com/office/drawing/2014/main" val="1137543671"/>
                    </a:ext>
                  </a:extLst>
                </a:gridCol>
                <a:gridCol w="1657018">
                  <a:extLst>
                    <a:ext uri="{9D8B030D-6E8A-4147-A177-3AD203B41FA5}">
                      <a16:colId xmlns:a16="http://schemas.microsoft.com/office/drawing/2014/main" val="2365547704"/>
                    </a:ext>
                  </a:extLst>
                </a:gridCol>
              </a:tblGrid>
              <a:tr h="318506">
                <a:tc>
                  <a:txBody>
                    <a:bodyPr/>
                    <a:lstStyle/>
                    <a:p>
                      <a:pPr algn="l" fontAlgn="ctr"/>
                      <a:r>
                        <a:rPr lang="es-MX" sz="1200" b="1" u="none" strike="noStrike" dirty="0">
                          <a:solidFill>
                            <a:srgbClr val="00B050"/>
                          </a:solidFill>
                          <a:effectLst/>
                        </a:rPr>
                        <a:t>1232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VIVIENDAS.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611798973"/>
                  </a:ext>
                </a:extLst>
              </a:tr>
              <a:tr h="318506">
                <a:tc>
                  <a:txBody>
                    <a:bodyPr/>
                    <a:lstStyle/>
                    <a:p>
                      <a:pPr algn="l" fontAlgn="ctr"/>
                      <a:r>
                        <a:rPr lang="es-MX" sz="1200" u="none" strike="noStrike" dirty="0">
                          <a:solidFill>
                            <a:srgbClr val="C00000"/>
                          </a:solidFill>
                          <a:effectLst/>
                        </a:rPr>
                        <a:t>1232-582</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VIVIENDAS.</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1,600,000.00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264655604"/>
                  </a:ext>
                </a:extLst>
              </a:tr>
            </a:tbl>
          </a:graphicData>
        </a:graphic>
      </p:graphicFrame>
      <p:graphicFrame>
        <p:nvGraphicFramePr>
          <p:cNvPr id="7" name="Tabla 6">
            <a:extLst>
              <a:ext uri="{FF2B5EF4-FFF2-40B4-BE49-F238E27FC236}">
                <a16:creationId xmlns:a16="http://schemas.microsoft.com/office/drawing/2014/main" id="{140DF1DE-15DA-4749-90A7-4F7FF9345947}"/>
              </a:ext>
            </a:extLst>
          </p:cNvPr>
          <p:cNvGraphicFramePr>
            <a:graphicFrameLocks noGrp="1"/>
          </p:cNvGraphicFramePr>
          <p:nvPr>
            <p:extLst>
              <p:ext uri="{D42A27DB-BD31-4B8C-83A1-F6EECF244321}">
                <p14:modId xmlns:p14="http://schemas.microsoft.com/office/powerpoint/2010/main" val="2955549207"/>
              </p:ext>
            </p:extLst>
          </p:nvPr>
        </p:nvGraphicFramePr>
        <p:xfrm>
          <a:off x="172122" y="1423836"/>
          <a:ext cx="8864374" cy="565004"/>
        </p:xfrm>
        <a:graphic>
          <a:graphicData uri="http://schemas.openxmlformats.org/drawingml/2006/table">
            <a:tbl>
              <a:tblPr>
                <a:tableStyleId>{5C22544A-7EE6-4342-B048-85BDC9FD1C3A}</a:tableStyleId>
              </a:tblPr>
              <a:tblGrid>
                <a:gridCol w="1710905">
                  <a:extLst>
                    <a:ext uri="{9D8B030D-6E8A-4147-A177-3AD203B41FA5}">
                      <a16:colId xmlns:a16="http://schemas.microsoft.com/office/drawing/2014/main" val="4123894023"/>
                    </a:ext>
                  </a:extLst>
                </a:gridCol>
                <a:gridCol w="5496451">
                  <a:extLst>
                    <a:ext uri="{9D8B030D-6E8A-4147-A177-3AD203B41FA5}">
                      <a16:colId xmlns:a16="http://schemas.microsoft.com/office/drawing/2014/main" val="3548218243"/>
                    </a:ext>
                  </a:extLst>
                </a:gridCol>
                <a:gridCol w="1657018">
                  <a:extLst>
                    <a:ext uri="{9D8B030D-6E8A-4147-A177-3AD203B41FA5}">
                      <a16:colId xmlns:a16="http://schemas.microsoft.com/office/drawing/2014/main" val="3557118317"/>
                    </a:ext>
                  </a:extLst>
                </a:gridCol>
              </a:tblGrid>
              <a:tr h="282502">
                <a:tc>
                  <a:txBody>
                    <a:bodyPr/>
                    <a:lstStyle/>
                    <a:p>
                      <a:pPr algn="l" fontAlgn="ctr"/>
                      <a:r>
                        <a:rPr lang="es-MX" sz="1200" b="1" u="none" strike="noStrike" dirty="0">
                          <a:solidFill>
                            <a:srgbClr val="00B050"/>
                          </a:solidFill>
                          <a:effectLst/>
                        </a:rPr>
                        <a:t>1231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TERRENOS.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73686199"/>
                  </a:ext>
                </a:extLst>
              </a:tr>
              <a:tr h="282502">
                <a:tc>
                  <a:txBody>
                    <a:bodyPr/>
                    <a:lstStyle/>
                    <a:p>
                      <a:pPr algn="l" fontAlgn="ctr"/>
                      <a:r>
                        <a:rPr lang="es-MX" sz="1200" u="none" strike="noStrike" dirty="0">
                          <a:solidFill>
                            <a:srgbClr val="C00000"/>
                          </a:solidFill>
                          <a:effectLst/>
                        </a:rPr>
                        <a:t>1231-581</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TERRENOS.</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9,323,338.48</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402750339"/>
                  </a:ext>
                </a:extLst>
              </a:tr>
            </a:tbl>
          </a:graphicData>
        </a:graphic>
      </p:graphicFrame>
      <p:sp>
        <p:nvSpPr>
          <p:cNvPr id="10" name="Rectángulo 9">
            <a:extLst>
              <a:ext uri="{FF2B5EF4-FFF2-40B4-BE49-F238E27FC236}">
                <a16:creationId xmlns:a16="http://schemas.microsoft.com/office/drawing/2014/main" id="{44C5AD5B-5BEA-4860-879F-A97B511F308E}"/>
              </a:ext>
            </a:extLst>
          </p:cNvPr>
          <p:cNvSpPr/>
          <p:nvPr/>
        </p:nvSpPr>
        <p:spPr>
          <a:xfrm>
            <a:off x="172122" y="692696"/>
            <a:ext cx="8864374" cy="369332"/>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123</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BIENES INMUEBLES, INFRAESTRUCTURA Y CONSTRUCCIONES EN PROCESO.</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endParaRPr lang="es-MX" dirty="0">
              <a:solidFill>
                <a:srgbClr val="00B050"/>
              </a:solidFill>
              <a:highlight>
                <a:srgbClr val="C0C0C0"/>
              </a:highlight>
            </a:endParaRPr>
          </a:p>
        </p:txBody>
      </p:sp>
      <p:graphicFrame>
        <p:nvGraphicFramePr>
          <p:cNvPr id="11" name="Tabla 10">
            <a:extLst>
              <a:ext uri="{FF2B5EF4-FFF2-40B4-BE49-F238E27FC236}">
                <a16:creationId xmlns:a16="http://schemas.microsoft.com/office/drawing/2014/main" id="{D1842B4A-2612-4072-82CC-84EDDAC9DFF7}"/>
              </a:ext>
            </a:extLst>
          </p:cNvPr>
          <p:cNvGraphicFramePr>
            <a:graphicFrameLocks noGrp="1"/>
          </p:cNvGraphicFramePr>
          <p:nvPr>
            <p:extLst>
              <p:ext uri="{D42A27DB-BD31-4B8C-83A1-F6EECF244321}">
                <p14:modId xmlns:p14="http://schemas.microsoft.com/office/powerpoint/2010/main" val="2840086445"/>
              </p:ext>
            </p:extLst>
          </p:nvPr>
        </p:nvGraphicFramePr>
        <p:xfrm>
          <a:off x="172122" y="5693236"/>
          <a:ext cx="8864375" cy="1048132"/>
        </p:xfrm>
        <a:graphic>
          <a:graphicData uri="http://schemas.openxmlformats.org/drawingml/2006/table">
            <a:tbl>
              <a:tblPr>
                <a:tableStyleId>{5C22544A-7EE6-4342-B048-85BDC9FD1C3A}</a:tableStyleId>
              </a:tblPr>
              <a:tblGrid>
                <a:gridCol w="1735582">
                  <a:extLst>
                    <a:ext uri="{9D8B030D-6E8A-4147-A177-3AD203B41FA5}">
                      <a16:colId xmlns:a16="http://schemas.microsoft.com/office/drawing/2014/main" val="4113807286"/>
                    </a:ext>
                  </a:extLst>
                </a:gridCol>
                <a:gridCol w="5798478">
                  <a:extLst>
                    <a:ext uri="{9D8B030D-6E8A-4147-A177-3AD203B41FA5}">
                      <a16:colId xmlns:a16="http://schemas.microsoft.com/office/drawing/2014/main" val="2837969204"/>
                    </a:ext>
                  </a:extLst>
                </a:gridCol>
                <a:gridCol w="1330315">
                  <a:extLst>
                    <a:ext uri="{9D8B030D-6E8A-4147-A177-3AD203B41FA5}">
                      <a16:colId xmlns:a16="http://schemas.microsoft.com/office/drawing/2014/main" val="429746725"/>
                    </a:ext>
                  </a:extLst>
                </a:gridCol>
              </a:tblGrid>
              <a:tr h="262033">
                <a:tc>
                  <a:txBody>
                    <a:bodyPr/>
                    <a:lstStyle/>
                    <a:p>
                      <a:pPr algn="l" fontAlgn="ctr"/>
                      <a:r>
                        <a:rPr lang="es-MX" sz="1200" b="1" u="none" strike="noStrike" dirty="0">
                          <a:solidFill>
                            <a:srgbClr val="00B050"/>
                          </a:solidFill>
                          <a:effectLst/>
                        </a:rPr>
                        <a:t>1235</a:t>
                      </a:r>
                      <a:endParaRPr lang="es-MX" sz="1200" b="1" i="0" u="none" strike="noStrike" dirty="0">
                        <a:solidFill>
                          <a:srgbClr val="00B050"/>
                        </a:solidFill>
                        <a:effectLst/>
                        <a:latin typeface="Calibri" panose="020F0502020204030204" pitchFamily="34" charset="0"/>
                      </a:endParaRPr>
                    </a:p>
                  </a:txBody>
                  <a:tcPr marL="9525" marR="9525" marT="9525" marB="0" anchor="ctr"/>
                </a:tc>
                <a:tc gridSpan="2">
                  <a:txBody>
                    <a:bodyPr/>
                    <a:lstStyle/>
                    <a:p>
                      <a:pPr algn="l" fontAlgn="ctr"/>
                      <a:r>
                        <a:rPr lang="es-ES" sz="1200" b="1" u="none" strike="noStrike" dirty="0">
                          <a:solidFill>
                            <a:srgbClr val="00B050"/>
                          </a:solidFill>
                          <a:effectLst/>
                        </a:rPr>
                        <a:t>CONSTRUCCIONES EN PROCESO EN BIENES DE DOMINIO PÚBLICO.</a:t>
                      </a:r>
                      <a:endParaRPr lang="es-ES" sz="1200" b="1" i="0" u="none" strike="noStrike" dirty="0">
                        <a:solidFill>
                          <a:srgbClr val="00B050"/>
                        </a:solidFill>
                        <a:effectLst/>
                        <a:latin typeface="Calibri" panose="020F0502020204030204" pitchFamily="34" charset="0"/>
                      </a:endParaRPr>
                    </a:p>
                  </a:txBody>
                  <a:tcPr marL="9525" marR="9525" marT="9525" marB="0" anchor="ctr"/>
                </a:tc>
                <a:tc hMerge="1">
                  <a:txBody>
                    <a:bodyPr/>
                    <a:lstStyle/>
                    <a:p>
                      <a:endParaRPr lang="es-MX"/>
                    </a:p>
                  </a:txBody>
                  <a:tcPr/>
                </a:tc>
                <a:extLst>
                  <a:ext uri="{0D108BD9-81ED-4DB2-BD59-A6C34878D82A}">
                    <a16:rowId xmlns:a16="http://schemas.microsoft.com/office/drawing/2014/main" val="3104080339"/>
                  </a:ext>
                </a:extLst>
              </a:tr>
              <a:tr h="262033">
                <a:tc>
                  <a:txBody>
                    <a:bodyPr/>
                    <a:lstStyle/>
                    <a:p>
                      <a:pPr algn="l" fontAlgn="ctr"/>
                      <a:r>
                        <a:rPr lang="es-MX" sz="1200" b="1" u="none" strike="noStrike">
                          <a:solidFill>
                            <a:srgbClr val="00B050"/>
                          </a:solidFill>
                          <a:effectLst/>
                        </a:rPr>
                        <a:t>12352</a:t>
                      </a:r>
                      <a:endParaRPr lang="es-MX" sz="1200" b="1" i="0" u="none" strike="noStrike">
                        <a:solidFill>
                          <a:srgbClr val="00B050"/>
                        </a:solidFill>
                        <a:effectLst/>
                        <a:latin typeface="Calibri" panose="020F0502020204030204" pitchFamily="34" charset="0"/>
                      </a:endParaRPr>
                    </a:p>
                  </a:txBody>
                  <a:tcPr marL="9525" marR="9525" marT="9525" marB="0" anchor="ctr"/>
                </a:tc>
                <a:tc>
                  <a:txBody>
                    <a:bodyPr/>
                    <a:lstStyle/>
                    <a:p>
                      <a:pPr algn="l" fontAlgn="ctr"/>
                      <a:r>
                        <a:rPr lang="es-ES" sz="1200" b="1" u="none" strike="noStrike" dirty="0">
                          <a:solidFill>
                            <a:srgbClr val="00B050"/>
                          </a:solidFill>
                          <a:effectLst/>
                        </a:rPr>
                        <a:t>EDIFICACIÓN NO HABITACIONAL EN PROCESO</a:t>
                      </a:r>
                      <a:endParaRPr lang="es-ES" sz="1200" b="1" i="0" u="none" strike="noStrike" dirty="0">
                        <a:solidFill>
                          <a:srgbClr val="00B050"/>
                        </a:solidFill>
                        <a:effectLst/>
                        <a:latin typeface="Calibri" panose="020F0502020204030204" pitchFamily="34" charset="0"/>
                      </a:endParaRPr>
                    </a:p>
                  </a:txBody>
                  <a:tcPr marL="9525" marR="9525" marT="9525" marB="0" anchor="ctr"/>
                </a:tc>
                <a:tc>
                  <a:txBody>
                    <a:bodyPr/>
                    <a:lstStyle/>
                    <a:p>
                      <a:pPr algn="l" fontAlgn="ctr"/>
                      <a:endParaRPr lang="es-MX" sz="1200" b="1"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710995165"/>
                  </a:ext>
                </a:extLst>
              </a:tr>
              <a:tr h="262033">
                <a:tc>
                  <a:txBody>
                    <a:bodyPr/>
                    <a:lstStyle/>
                    <a:p>
                      <a:pPr algn="l" fontAlgn="ctr"/>
                      <a:r>
                        <a:rPr lang="es-MX" sz="1100" u="none" strike="noStrike" dirty="0">
                          <a:solidFill>
                            <a:srgbClr val="C00000"/>
                          </a:solidFill>
                          <a:effectLst/>
                        </a:rPr>
                        <a:t>12352-612-61202</a:t>
                      </a:r>
                      <a:endParaRPr lang="es-MX" sz="1100" b="0" i="0" u="none" strike="noStrike" dirty="0">
                        <a:solidFill>
                          <a:srgbClr val="C00000"/>
                        </a:solidFill>
                        <a:effectLst/>
                        <a:latin typeface="Calibri" panose="020F0502020204030204" pitchFamily="34" charset="0"/>
                      </a:endParaRPr>
                    </a:p>
                  </a:txBody>
                  <a:tcPr marL="9525" marR="9525" marT="9525" marB="0" anchor="ctr"/>
                </a:tc>
                <a:tc>
                  <a:txBody>
                    <a:bodyPr/>
                    <a:lstStyle/>
                    <a:p>
                      <a:pPr algn="l" fontAlgn="ctr"/>
                      <a:r>
                        <a:rPr lang="es-ES" sz="1100" u="none" strike="noStrike">
                          <a:solidFill>
                            <a:srgbClr val="C00000"/>
                          </a:solidFill>
                          <a:effectLst/>
                        </a:rPr>
                        <a:t>INFRAESTRUCTURA EDUCATIVA Y DE INVESTIGACIÓN</a:t>
                      </a:r>
                      <a:endParaRPr lang="es-ES" sz="1100" b="0" i="0" u="none" strike="noStrike">
                        <a:solidFill>
                          <a:srgbClr val="C00000"/>
                        </a:solidFill>
                        <a:effectLst/>
                        <a:latin typeface="Calibri" panose="020F0502020204030204" pitchFamily="34" charset="0"/>
                      </a:endParaRPr>
                    </a:p>
                  </a:txBody>
                  <a:tcPr marL="9525" marR="9525" marT="9525" marB="0" anchor="ctr"/>
                </a:tc>
                <a:tc>
                  <a:txBody>
                    <a:bodyPr/>
                    <a:lstStyle/>
                    <a:p>
                      <a:pPr algn="r" fontAlgn="ctr"/>
                      <a:r>
                        <a:rPr lang="es-MX" sz="1100" u="none" strike="noStrike">
                          <a:solidFill>
                            <a:srgbClr val="C00000"/>
                          </a:solidFill>
                          <a:effectLst/>
                        </a:rPr>
                        <a:t>825,100.00</a:t>
                      </a:r>
                      <a:endParaRPr lang="es-MX" sz="1100" b="0" i="0" u="none" strike="noStrike">
                        <a:solidFill>
                          <a:srgbClr val="C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974284747"/>
                  </a:ext>
                </a:extLst>
              </a:tr>
              <a:tr h="262033">
                <a:tc>
                  <a:txBody>
                    <a:bodyPr/>
                    <a:lstStyle/>
                    <a:p>
                      <a:pPr algn="l" fontAlgn="ctr"/>
                      <a:r>
                        <a:rPr lang="es-MX" sz="1100" u="none" strike="noStrike" dirty="0">
                          <a:solidFill>
                            <a:srgbClr val="C00000"/>
                          </a:solidFill>
                          <a:effectLst/>
                        </a:rPr>
                        <a:t>12352-612-61204</a:t>
                      </a:r>
                      <a:endParaRPr lang="es-MX" sz="1100" b="0" i="0" u="none" strike="noStrike" dirty="0">
                        <a:solidFill>
                          <a:srgbClr val="C00000"/>
                        </a:solidFill>
                        <a:effectLst/>
                        <a:latin typeface="Calibri" panose="020F0502020204030204" pitchFamily="34" charset="0"/>
                      </a:endParaRPr>
                    </a:p>
                  </a:txBody>
                  <a:tcPr marL="9525" marR="9525" marT="9525" marB="0" anchor="ctr"/>
                </a:tc>
                <a:tc>
                  <a:txBody>
                    <a:bodyPr/>
                    <a:lstStyle/>
                    <a:p>
                      <a:pPr algn="l" fontAlgn="ctr"/>
                      <a:r>
                        <a:rPr lang="es-MX" sz="1100" u="none" strike="noStrike" dirty="0">
                          <a:solidFill>
                            <a:srgbClr val="C00000"/>
                          </a:solidFill>
                          <a:effectLst/>
                        </a:rPr>
                        <a:t>ESPACIOS DEPORTIVOS, RECREATIVOS, TURÍSTICOS Y CULTURALES</a:t>
                      </a:r>
                      <a:endParaRPr lang="es-MX" sz="1100" b="0" i="0" u="none" strike="noStrike" dirty="0">
                        <a:solidFill>
                          <a:srgbClr val="C00000"/>
                        </a:solidFill>
                        <a:effectLst/>
                        <a:latin typeface="Calibri" panose="020F0502020204030204" pitchFamily="34" charset="0"/>
                      </a:endParaRPr>
                    </a:p>
                  </a:txBody>
                  <a:tcPr marL="9525" marR="9525" marT="9525" marB="0" anchor="ctr"/>
                </a:tc>
                <a:tc>
                  <a:txBody>
                    <a:bodyPr/>
                    <a:lstStyle/>
                    <a:p>
                      <a:pPr algn="r" fontAlgn="ctr"/>
                      <a:r>
                        <a:rPr lang="es-MX" sz="1100" u="none" strike="noStrike" dirty="0">
                          <a:solidFill>
                            <a:srgbClr val="C00000"/>
                          </a:solidFill>
                          <a:effectLst/>
                        </a:rPr>
                        <a:t>4,252,874.77</a:t>
                      </a:r>
                      <a:endParaRPr lang="es-MX" sz="1100" b="0" i="0" u="none" strike="noStrike" dirty="0">
                        <a:solidFill>
                          <a:srgbClr val="C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222247326"/>
                  </a:ext>
                </a:extLst>
              </a:tr>
            </a:tbl>
          </a:graphicData>
        </a:graphic>
      </p:graphicFrame>
    </p:spTree>
    <p:extLst>
      <p:ext uri="{BB962C8B-B14F-4D97-AF65-F5344CB8AC3E}">
        <p14:creationId xmlns:p14="http://schemas.microsoft.com/office/powerpoint/2010/main" val="3200590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heel(1)">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randombar(horizontal)">
                                      <p:cBhvr>
                                        <p:cTn id="29" dur="500"/>
                                        <p:tgtEl>
                                          <p:spTgt spid="5"/>
                                        </p:tgtEl>
                                      </p:cBhvr>
                                    </p:animEffect>
                                  </p:childTnLst>
                                </p:cTn>
                              </p:par>
                            </p:childTnLst>
                          </p:cTn>
                        </p:par>
                      </p:childTnLst>
                    </p:cTn>
                  </p:par>
                  <p:par>
                    <p:cTn id="30" fill="hold">
                      <p:stCondLst>
                        <p:cond delay="indefinite"/>
                      </p:stCondLst>
                      <p:childTnLst>
                        <p:par>
                          <p:cTn id="31" fill="hold">
                            <p:stCondLst>
                              <p:cond delay="0"/>
                            </p:stCondLst>
                            <p:childTnLst>
                              <p:par>
                                <p:cTn id="32" presetID="26" presetClass="entr" presetSubtype="0" fill="hold" nodeType="click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down)">
                                      <p:cBhvr>
                                        <p:cTn id="34" dur="580">
                                          <p:stCondLst>
                                            <p:cond delay="0"/>
                                          </p:stCondLst>
                                        </p:cTn>
                                        <p:tgtEl>
                                          <p:spTgt spid="4"/>
                                        </p:tgtEl>
                                      </p:cBhvr>
                                    </p:animEffect>
                                    <p:anim calcmode="lin" valueType="num">
                                      <p:cBhvr>
                                        <p:cTn id="35"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36"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37"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38"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39"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40" dur="26">
                                          <p:stCondLst>
                                            <p:cond delay="650"/>
                                          </p:stCondLst>
                                        </p:cTn>
                                        <p:tgtEl>
                                          <p:spTgt spid="4"/>
                                        </p:tgtEl>
                                      </p:cBhvr>
                                      <p:to x="100000" y="60000"/>
                                    </p:animScale>
                                    <p:animScale>
                                      <p:cBhvr>
                                        <p:cTn id="41" dur="166" decel="50000">
                                          <p:stCondLst>
                                            <p:cond delay="676"/>
                                          </p:stCondLst>
                                        </p:cTn>
                                        <p:tgtEl>
                                          <p:spTgt spid="4"/>
                                        </p:tgtEl>
                                      </p:cBhvr>
                                      <p:to x="100000" y="100000"/>
                                    </p:animScale>
                                    <p:animScale>
                                      <p:cBhvr>
                                        <p:cTn id="42" dur="26">
                                          <p:stCondLst>
                                            <p:cond delay="1312"/>
                                          </p:stCondLst>
                                        </p:cTn>
                                        <p:tgtEl>
                                          <p:spTgt spid="4"/>
                                        </p:tgtEl>
                                      </p:cBhvr>
                                      <p:to x="100000" y="80000"/>
                                    </p:animScale>
                                    <p:animScale>
                                      <p:cBhvr>
                                        <p:cTn id="43" dur="166" decel="50000">
                                          <p:stCondLst>
                                            <p:cond delay="1338"/>
                                          </p:stCondLst>
                                        </p:cTn>
                                        <p:tgtEl>
                                          <p:spTgt spid="4"/>
                                        </p:tgtEl>
                                      </p:cBhvr>
                                      <p:to x="100000" y="100000"/>
                                    </p:animScale>
                                    <p:animScale>
                                      <p:cBhvr>
                                        <p:cTn id="44" dur="26">
                                          <p:stCondLst>
                                            <p:cond delay="1642"/>
                                          </p:stCondLst>
                                        </p:cTn>
                                        <p:tgtEl>
                                          <p:spTgt spid="4"/>
                                        </p:tgtEl>
                                      </p:cBhvr>
                                      <p:to x="100000" y="90000"/>
                                    </p:animScale>
                                    <p:animScale>
                                      <p:cBhvr>
                                        <p:cTn id="45" dur="166" decel="50000">
                                          <p:stCondLst>
                                            <p:cond delay="1668"/>
                                          </p:stCondLst>
                                        </p:cTn>
                                        <p:tgtEl>
                                          <p:spTgt spid="4"/>
                                        </p:tgtEl>
                                      </p:cBhvr>
                                      <p:to x="100000" y="100000"/>
                                    </p:animScale>
                                    <p:animScale>
                                      <p:cBhvr>
                                        <p:cTn id="46" dur="26">
                                          <p:stCondLst>
                                            <p:cond delay="1808"/>
                                          </p:stCondLst>
                                        </p:cTn>
                                        <p:tgtEl>
                                          <p:spTgt spid="4"/>
                                        </p:tgtEl>
                                      </p:cBhvr>
                                      <p:to x="100000" y="95000"/>
                                    </p:animScale>
                                    <p:animScale>
                                      <p:cBhvr>
                                        <p:cTn id="47" dur="166" decel="50000">
                                          <p:stCondLst>
                                            <p:cond delay="1834"/>
                                          </p:stCondLst>
                                        </p:cTn>
                                        <p:tgtEl>
                                          <p:spTgt spid="4"/>
                                        </p:tgtEl>
                                      </p:cBhvr>
                                      <p:to x="100000" y="100000"/>
                                    </p:animScale>
                                  </p:childTnLst>
                                </p:cTn>
                              </p:par>
                            </p:childTnLst>
                          </p:cTn>
                        </p:par>
                      </p:childTnLst>
                    </p:cTn>
                  </p:par>
                  <p:par>
                    <p:cTn id="48" fill="hold">
                      <p:stCondLst>
                        <p:cond delay="indefinite"/>
                      </p:stCondLst>
                      <p:childTnLst>
                        <p:par>
                          <p:cTn id="49" fill="hold">
                            <p:stCondLst>
                              <p:cond delay="0"/>
                            </p:stCondLst>
                            <p:childTnLst>
                              <p:par>
                                <p:cTn id="50" presetID="21" presetClass="entr" presetSubtype="1" fill="hold" nodeType="click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wheel(1)">
                                      <p:cBhvr>
                                        <p:cTn id="5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5" name="Tabla 4">
            <a:extLst>
              <a:ext uri="{FF2B5EF4-FFF2-40B4-BE49-F238E27FC236}">
                <a16:creationId xmlns:a16="http://schemas.microsoft.com/office/drawing/2014/main" id="{716E0458-2303-4DBC-8F59-69BC5983EB08}"/>
              </a:ext>
            </a:extLst>
          </p:cNvPr>
          <p:cNvGraphicFramePr>
            <a:graphicFrameLocks noGrp="1"/>
          </p:cNvGraphicFramePr>
          <p:nvPr>
            <p:extLst>
              <p:ext uri="{D42A27DB-BD31-4B8C-83A1-F6EECF244321}">
                <p14:modId xmlns:p14="http://schemas.microsoft.com/office/powerpoint/2010/main" val="3002663328"/>
              </p:ext>
            </p:extLst>
          </p:nvPr>
        </p:nvGraphicFramePr>
        <p:xfrm>
          <a:off x="107504" y="908720"/>
          <a:ext cx="8928992" cy="1944216"/>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106020425"/>
                    </a:ext>
                  </a:extLst>
                </a:gridCol>
                <a:gridCol w="5536518">
                  <a:extLst>
                    <a:ext uri="{9D8B030D-6E8A-4147-A177-3AD203B41FA5}">
                      <a16:colId xmlns:a16="http://schemas.microsoft.com/office/drawing/2014/main" val="4139154543"/>
                    </a:ext>
                  </a:extLst>
                </a:gridCol>
                <a:gridCol w="1669097">
                  <a:extLst>
                    <a:ext uri="{9D8B030D-6E8A-4147-A177-3AD203B41FA5}">
                      <a16:colId xmlns:a16="http://schemas.microsoft.com/office/drawing/2014/main" val="3527690651"/>
                    </a:ext>
                  </a:extLst>
                </a:gridCol>
              </a:tblGrid>
              <a:tr h="643196">
                <a:tc>
                  <a:txBody>
                    <a:bodyPr/>
                    <a:lstStyle/>
                    <a:p>
                      <a:pPr algn="l" fontAlgn="ctr"/>
                      <a:r>
                        <a:rPr lang="es-MX" sz="1200" b="1" u="none" strike="noStrike" dirty="0">
                          <a:solidFill>
                            <a:srgbClr val="00B050"/>
                          </a:solidFill>
                          <a:effectLst/>
                        </a:rPr>
                        <a:t>12353</a:t>
                      </a:r>
                      <a:endParaRPr lang="es-MX" sz="1200" b="1" i="0" u="none" strike="noStrike" dirty="0">
                        <a:solidFill>
                          <a:srgbClr val="00B050"/>
                        </a:solidFill>
                        <a:effectLst/>
                        <a:latin typeface="Calibri" panose="020F0502020204030204" pitchFamily="34" charset="0"/>
                      </a:endParaRPr>
                    </a:p>
                  </a:txBody>
                  <a:tcPr marL="8512" marR="8512" marT="8512" marB="0" anchor="ctr"/>
                </a:tc>
                <a:tc gridSpan="2">
                  <a:txBody>
                    <a:bodyPr/>
                    <a:lstStyle/>
                    <a:p>
                      <a:pPr algn="l" fontAlgn="ctr"/>
                      <a:r>
                        <a:rPr lang="es-ES" sz="1200" b="1" u="none" strike="noStrike" dirty="0">
                          <a:solidFill>
                            <a:srgbClr val="00B050"/>
                          </a:solidFill>
                          <a:effectLst/>
                        </a:rPr>
                        <a:t>CONSTRUCCIÓN DE OBRAS PARA EL ABASTECIMIENTO DE AGUA, PETRÓLEO,                       GAS,  ELECTRICIDAD Y TELECOMUNICACIONES</a:t>
                      </a:r>
                      <a:endParaRPr lang="es-ES" sz="1200" b="1" i="0" u="none" strike="noStrike" dirty="0">
                        <a:solidFill>
                          <a:srgbClr val="00B050"/>
                        </a:solidFill>
                        <a:effectLst/>
                        <a:latin typeface="Calibri" panose="020F0502020204030204" pitchFamily="34" charset="0"/>
                      </a:endParaRPr>
                    </a:p>
                  </a:txBody>
                  <a:tcPr marL="8512" marR="8512" marT="8512" marB="0" anchor="ctr"/>
                </a:tc>
                <a:tc hMerge="1">
                  <a:txBody>
                    <a:bodyPr/>
                    <a:lstStyle/>
                    <a:p>
                      <a:endParaRPr lang="es-MX"/>
                    </a:p>
                  </a:txBody>
                  <a:tcPr/>
                </a:tc>
                <a:extLst>
                  <a:ext uri="{0D108BD9-81ED-4DB2-BD59-A6C34878D82A}">
                    <a16:rowId xmlns:a16="http://schemas.microsoft.com/office/drawing/2014/main" val="424906451"/>
                  </a:ext>
                </a:extLst>
              </a:tr>
              <a:tr h="643196">
                <a:tc>
                  <a:txBody>
                    <a:bodyPr/>
                    <a:lstStyle/>
                    <a:p>
                      <a:pPr algn="l" fontAlgn="ctr"/>
                      <a:r>
                        <a:rPr lang="es-MX" sz="1200" b="1" u="none" strike="noStrike" dirty="0">
                          <a:solidFill>
                            <a:srgbClr val="00B050"/>
                          </a:solidFill>
                          <a:effectLst/>
                        </a:rPr>
                        <a:t>12353-613</a:t>
                      </a:r>
                      <a:endParaRPr lang="es-MX" sz="1200" b="1" i="0" u="none" strike="noStrike" dirty="0">
                        <a:solidFill>
                          <a:srgbClr val="00B050"/>
                        </a:solidFill>
                        <a:effectLst/>
                        <a:latin typeface="Calibri" panose="020F0502020204030204" pitchFamily="34" charset="0"/>
                      </a:endParaRPr>
                    </a:p>
                  </a:txBody>
                  <a:tcPr marL="8512" marR="8512" marT="8512" marB="0" anchor="ctr"/>
                </a:tc>
                <a:tc gridSpan="2">
                  <a:txBody>
                    <a:bodyPr/>
                    <a:lstStyle/>
                    <a:p>
                      <a:pPr algn="l" fontAlgn="ctr"/>
                      <a:r>
                        <a:rPr lang="es-ES" sz="1200" b="1" u="none" strike="noStrike" dirty="0">
                          <a:solidFill>
                            <a:srgbClr val="00B050"/>
                          </a:solidFill>
                          <a:effectLst/>
                        </a:rPr>
                        <a:t>CONSTRUCCIÓN DE OBRAS PARA EL ABASTECIMIENTO DE AGUA, PETRÓLEO,                                                   GAS, ELECTRICIDAD Y TELECOMUNICACIONES</a:t>
                      </a:r>
                      <a:endParaRPr lang="es-ES" sz="1200" b="1" i="0" u="none" strike="noStrike" dirty="0">
                        <a:solidFill>
                          <a:srgbClr val="00B050"/>
                        </a:solidFill>
                        <a:effectLst/>
                        <a:latin typeface="Calibri" panose="020F0502020204030204" pitchFamily="34" charset="0"/>
                      </a:endParaRPr>
                    </a:p>
                  </a:txBody>
                  <a:tcPr marL="8512" marR="8512" marT="8512" marB="0" anchor="ctr"/>
                </a:tc>
                <a:tc hMerge="1">
                  <a:txBody>
                    <a:bodyPr/>
                    <a:lstStyle/>
                    <a:p>
                      <a:endParaRPr lang="es-MX"/>
                    </a:p>
                  </a:txBody>
                  <a:tcPr/>
                </a:tc>
                <a:extLst>
                  <a:ext uri="{0D108BD9-81ED-4DB2-BD59-A6C34878D82A}">
                    <a16:rowId xmlns:a16="http://schemas.microsoft.com/office/drawing/2014/main" val="100674632"/>
                  </a:ext>
                </a:extLst>
              </a:tr>
              <a:tr h="328912">
                <a:tc>
                  <a:txBody>
                    <a:bodyPr/>
                    <a:lstStyle/>
                    <a:p>
                      <a:pPr algn="l" fontAlgn="ctr"/>
                      <a:r>
                        <a:rPr lang="es-MX" sz="1200" u="none" strike="noStrike" dirty="0">
                          <a:solidFill>
                            <a:srgbClr val="C00000"/>
                          </a:solidFill>
                          <a:effectLst/>
                        </a:rPr>
                        <a:t>12353-613-61306</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u="none" strike="noStrike">
                          <a:solidFill>
                            <a:srgbClr val="C00000"/>
                          </a:solidFill>
                          <a:effectLst/>
                        </a:rPr>
                        <a:t>INFRAESTRUCTURA PARA DRENAJE Y ALCANTARILLADO RESIDUAL</a:t>
                      </a:r>
                      <a:endParaRPr lang="es-ES" sz="1200" b="0"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a:solidFill>
                            <a:srgbClr val="C00000"/>
                          </a:solidFill>
                          <a:effectLst/>
                        </a:rPr>
                        <a:t>311,763.44</a:t>
                      </a:r>
                      <a:endParaRPr lang="es-MX" sz="1200" b="0" i="0" u="none" strike="noStrike">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5436727"/>
                  </a:ext>
                </a:extLst>
              </a:tr>
              <a:tr h="328912">
                <a:tc>
                  <a:txBody>
                    <a:bodyPr/>
                    <a:lstStyle/>
                    <a:p>
                      <a:pPr algn="l" fontAlgn="ctr"/>
                      <a:r>
                        <a:rPr lang="es-MX" sz="1200" u="none" strike="noStrike" dirty="0">
                          <a:solidFill>
                            <a:srgbClr val="C00000"/>
                          </a:solidFill>
                          <a:effectLst/>
                        </a:rPr>
                        <a:t>12353-613-61307</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u="none" strike="noStrike" dirty="0">
                          <a:solidFill>
                            <a:srgbClr val="C00000"/>
                          </a:solidFill>
                          <a:effectLst/>
                        </a:rPr>
                        <a:t>INFRAESTRUCTURA PARA DRENAJE Y ALCANTARILLADO PLUVIAL</a:t>
                      </a:r>
                      <a:endParaRPr lang="es-ES"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7,042,746.89</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88479459"/>
                  </a:ext>
                </a:extLst>
              </a:tr>
            </a:tbl>
          </a:graphicData>
        </a:graphic>
      </p:graphicFrame>
      <p:graphicFrame>
        <p:nvGraphicFramePr>
          <p:cNvPr id="6" name="Tabla 5">
            <a:extLst>
              <a:ext uri="{FF2B5EF4-FFF2-40B4-BE49-F238E27FC236}">
                <a16:creationId xmlns:a16="http://schemas.microsoft.com/office/drawing/2014/main" id="{1AE6F2EC-0517-4168-8D0C-D93A8075A879}"/>
              </a:ext>
            </a:extLst>
          </p:cNvPr>
          <p:cNvGraphicFramePr>
            <a:graphicFrameLocks noGrp="1"/>
          </p:cNvGraphicFramePr>
          <p:nvPr>
            <p:extLst>
              <p:ext uri="{D42A27DB-BD31-4B8C-83A1-F6EECF244321}">
                <p14:modId xmlns:p14="http://schemas.microsoft.com/office/powerpoint/2010/main" val="514848295"/>
              </p:ext>
            </p:extLst>
          </p:nvPr>
        </p:nvGraphicFramePr>
        <p:xfrm>
          <a:off x="107504" y="3501008"/>
          <a:ext cx="8928992" cy="1485399"/>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667688863"/>
                    </a:ext>
                  </a:extLst>
                </a:gridCol>
                <a:gridCol w="5536518">
                  <a:extLst>
                    <a:ext uri="{9D8B030D-6E8A-4147-A177-3AD203B41FA5}">
                      <a16:colId xmlns:a16="http://schemas.microsoft.com/office/drawing/2014/main" val="3114468823"/>
                    </a:ext>
                  </a:extLst>
                </a:gridCol>
                <a:gridCol w="1669097">
                  <a:extLst>
                    <a:ext uri="{9D8B030D-6E8A-4147-A177-3AD203B41FA5}">
                      <a16:colId xmlns:a16="http://schemas.microsoft.com/office/drawing/2014/main" val="3531055739"/>
                    </a:ext>
                  </a:extLst>
                </a:gridCol>
              </a:tblGrid>
              <a:tr h="418687">
                <a:tc>
                  <a:txBody>
                    <a:bodyPr/>
                    <a:lstStyle/>
                    <a:p>
                      <a:pPr algn="l" fontAlgn="ctr"/>
                      <a:r>
                        <a:rPr lang="es-MX" sz="1200" b="1" u="none" strike="noStrike" dirty="0">
                          <a:solidFill>
                            <a:srgbClr val="00B050"/>
                          </a:solidFill>
                          <a:effectLst/>
                        </a:rPr>
                        <a:t>12354</a:t>
                      </a:r>
                      <a:endParaRPr lang="es-MX" sz="1200" b="1" i="0" u="none" strike="noStrike" dirty="0">
                        <a:solidFill>
                          <a:srgbClr val="00B050"/>
                        </a:solidFill>
                        <a:effectLst/>
                        <a:latin typeface="Calibri" panose="020F0502020204030204" pitchFamily="34" charset="0"/>
                      </a:endParaRPr>
                    </a:p>
                  </a:txBody>
                  <a:tcPr marL="8512" marR="8512" marT="8512" marB="0" anchor="ctr"/>
                </a:tc>
                <a:tc gridSpan="2">
                  <a:txBody>
                    <a:bodyPr/>
                    <a:lstStyle/>
                    <a:p>
                      <a:pPr algn="l" fontAlgn="ctr"/>
                      <a:r>
                        <a:rPr lang="es-ES" sz="1200" b="1" u="none" strike="noStrike" dirty="0">
                          <a:solidFill>
                            <a:srgbClr val="00B050"/>
                          </a:solidFill>
                          <a:effectLst/>
                        </a:rPr>
                        <a:t>DIVISIÓN DE TERRENOS Y CONSTRUCCIÓN DE OBRAS DE                                                            URBANIZACIÓN EN PROCESO</a:t>
                      </a:r>
                      <a:endParaRPr lang="es-ES" sz="1200" b="1" i="0" u="none" strike="noStrike" dirty="0">
                        <a:solidFill>
                          <a:srgbClr val="00B050"/>
                        </a:solidFill>
                        <a:effectLst/>
                        <a:latin typeface="Calibri" panose="020F0502020204030204" pitchFamily="34" charset="0"/>
                      </a:endParaRPr>
                    </a:p>
                  </a:txBody>
                  <a:tcPr marL="8512" marR="8512" marT="8512" marB="0" anchor="ctr"/>
                </a:tc>
                <a:tc hMerge="1">
                  <a:txBody>
                    <a:bodyPr/>
                    <a:lstStyle/>
                    <a:p>
                      <a:endParaRPr lang="es-MX"/>
                    </a:p>
                  </a:txBody>
                  <a:tcPr/>
                </a:tc>
                <a:extLst>
                  <a:ext uri="{0D108BD9-81ED-4DB2-BD59-A6C34878D82A}">
                    <a16:rowId xmlns:a16="http://schemas.microsoft.com/office/drawing/2014/main" val="1253228125"/>
                  </a:ext>
                </a:extLst>
              </a:tr>
              <a:tr h="533356">
                <a:tc>
                  <a:txBody>
                    <a:bodyPr/>
                    <a:lstStyle/>
                    <a:p>
                      <a:pPr algn="l" fontAlgn="ctr"/>
                      <a:r>
                        <a:rPr lang="es-MX" sz="1200" b="1" u="none" strike="noStrike" dirty="0">
                          <a:solidFill>
                            <a:srgbClr val="00B050"/>
                          </a:solidFill>
                          <a:effectLst/>
                        </a:rPr>
                        <a:t>12354-614</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DIVISIÓN DE TERRENOS Y CONSTRUCCIÓN DE OBRAS DE URBANIZACIÓN.</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236530578"/>
                  </a:ext>
                </a:extLst>
              </a:tr>
              <a:tr h="533356">
                <a:tc>
                  <a:txBody>
                    <a:bodyPr/>
                    <a:lstStyle/>
                    <a:p>
                      <a:pPr algn="l" fontAlgn="ctr"/>
                      <a:r>
                        <a:rPr lang="es-MX" sz="1200" u="none" strike="noStrike" dirty="0">
                          <a:solidFill>
                            <a:srgbClr val="C00000"/>
                          </a:solidFill>
                          <a:effectLst/>
                        </a:rPr>
                        <a:t>12354-614-61404</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u="none" strike="noStrike" dirty="0">
                          <a:solidFill>
                            <a:srgbClr val="C00000"/>
                          </a:solidFill>
                          <a:effectLst/>
                        </a:rPr>
                        <a:t>INFRAESTRUCTURA PARA EL SERVICIO DE ALUMBRADO PUBLICO EN OBRAS DE URBANIZACIÓN</a:t>
                      </a:r>
                      <a:endParaRPr lang="es-ES"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887,899.44</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673766164"/>
                  </a:ext>
                </a:extLst>
              </a:tr>
            </a:tbl>
          </a:graphicData>
        </a:graphic>
      </p:graphicFrame>
      <p:graphicFrame>
        <p:nvGraphicFramePr>
          <p:cNvPr id="7" name="Tabla 6">
            <a:extLst>
              <a:ext uri="{FF2B5EF4-FFF2-40B4-BE49-F238E27FC236}">
                <a16:creationId xmlns:a16="http://schemas.microsoft.com/office/drawing/2014/main" id="{B0BE0784-2C51-4E44-9EFB-CC7F607A6E02}"/>
              </a:ext>
            </a:extLst>
          </p:cNvPr>
          <p:cNvGraphicFramePr>
            <a:graphicFrameLocks noGrp="1"/>
          </p:cNvGraphicFramePr>
          <p:nvPr>
            <p:extLst>
              <p:ext uri="{D42A27DB-BD31-4B8C-83A1-F6EECF244321}">
                <p14:modId xmlns:p14="http://schemas.microsoft.com/office/powerpoint/2010/main" val="3186584225"/>
              </p:ext>
            </p:extLst>
          </p:nvPr>
        </p:nvGraphicFramePr>
        <p:xfrm>
          <a:off x="107504" y="5539352"/>
          <a:ext cx="8928992" cy="1202016"/>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4153191358"/>
                    </a:ext>
                  </a:extLst>
                </a:gridCol>
                <a:gridCol w="5536518">
                  <a:extLst>
                    <a:ext uri="{9D8B030D-6E8A-4147-A177-3AD203B41FA5}">
                      <a16:colId xmlns:a16="http://schemas.microsoft.com/office/drawing/2014/main" val="1719230611"/>
                    </a:ext>
                  </a:extLst>
                </a:gridCol>
                <a:gridCol w="1669097">
                  <a:extLst>
                    <a:ext uri="{9D8B030D-6E8A-4147-A177-3AD203B41FA5}">
                      <a16:colId xmlns:a16="http://schemas.microsoft.com/office/drawing/2014/main" val="87840323"/>
                    </a:ext>
                  </a:extLst>
                </a:gridCol>
              </a:tblGrid>
              <a:tr h="300504">
                <a:tc>
                  <a:txBody>
                    <a:bodyPr/>
                    <a:lstStyle/>
                    <a:p>
                      <a:pPr algn="l" fontAlgn="ctr"/>
                      <a:r>
                        <a:rPr lang="es-MX" sz="1200" b="1" u="none" strike="noStrike" dirty="0">
                          <a:solidFill>
                            <a:srgbClr val="00B050"/>
                          </a:solidFill>
                          <a:effectLst/>
                        </a:rPr>
                        <a:t>12355</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CONSTRUCCIÓN DE VÍAS DE COMUNICACIÓN EN PROCESO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949241752"/>
                  </a:ext>
                </a:extLst>
              </a:tr>
              <a:tr h="300504">
                <a:tc>
                  <a:txBody>
                    <a:bodyPr/>
                    <a:lstStyle/>
                    <a:p>
                      <a:pPr algn="l" fontAlgn="ctr"/>
                      <a:r>
                        <a:rPr lang="es-MX" sz="1200" b="1" u="none" strike="noStrike" dirty="0">
                          <a:solidFill>
                            <a:srgbClr val="00B050"/>
                          </a:solidFill>
                          <a:effectLst/>
                        </a:rPr>
                        <a:t>12355-615</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CONSTRUCCIÓN DE VÍAS DE COMUNICACIÓN.</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l" fontAlgn="ct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632926580"/>
                  </a:ext>
                </a:extLst>
              </a:tr>
              <a:tr h="300504">
                <a:tc>
                  <a:txBody>
                    <a:bodyPr/>
                    <a:lstStyle/>
                    <a:p>
                      <a:pPr algn="l" fontAlgn="ctr"/>
                      <a:r>
                        <a:rPr lang="es-MX" sz="1200" u="none" strike="noStrike" dirty="0">
                          <a:solidFill>
                            <a:srgbClr val="C00000"/>
                          </a:solidFill>
                          <a:effectLst/>
                        </a:rPr>
                        <a:t>12355-615-61502</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u="none" strike="noStrike" dirty="0">
                          <a:solidFill>
                            <a:srgbClr val="C00000"/>
                          </a:solidFill>
                          <a:effectLst/>
                        </a:rPr>
                        <a:t>PUENTES Y PASOS A DESNIVEL.</a:t>
                      </a:r>
                      <a:endParaRPr lang="es-ES"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1,417,228.72</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681686924"/>
                  </a:ext>
                </a:extLst>
              </a:tr>
              <a:tr h="300504">
                <a:tc>
                  <a:txBody>
                    <a:bodyPr/>
                    <a:lstStyle/>
                    <a:p>
                      <a:pPr algn="l" fontAlgn="ctr"/>
                      <a:r>
                        <a:rPr lang="es-MX" sz="1200" u="none" strike="noStrike" dirty="0">
                          <a:solidFill>
                            <a:srgbClr val="C00000"/>
                          </a:solidFill>
                          <a:effectLst/>
                        </a:rPr>
                        <a:t>12355-615-61503</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CAMINOS RURALES</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3,753,519.42</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564787164"/>
                  </a:ext>
                </a:extLst>
              </a:tr>
            </a:tbl>
          </a:graphicData>
        </a:graphic>
      </p:graphicFrame>
    </p:spTree>
    <p:extLst>
      <p:ext uri="{BB962C8B-B14F-4D97-AF65-F5344CB8AC3E}">
        <p14:creationId xmlns:p14="http://schemas.microsoft.com/office/powerpoint/2010/main" val="177067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randombar(horizontal)">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circle(in)">
                                      <p:cBhvr>
                                        <p:cTn id="24"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DEA1C450-4B88-4EFB-9485-F6E1D0E651D7}"/>
              </a:ext>
            </a:extLst>
          </p:cNvPr>
          <p:cNvGraphicFramePr>
            <a:graphicFrameLocks noGrp="1"/>
          </p:cNvGraphicFramePr>
          <p:nvPr>
            <p:extLst>
              <p:ext uri="{D42A27DB-BD31-4B8C-83A1-F6EECF244321}">
                <p14:modId xmlns:p14="http://schemas.microsoft.com/office/powerpoint/2010/main" val="1391761847"/>
              </p:ext>
            </p:extLst>
          </p:nvPr>
        </p:nvGraphicFramePr>
        <p:xfrm>
          <a:off x="107504" y="908720"/>
          <a:ext cx="8928992" cy="802835"/>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682667013"/>
                    </a:ext>
                  </a:extLst>
                </a:gridCol>
                <a:gridCol w="5536518">
                  <a:extLst>
                    <a:ext uri="{9D8B030D-6E8A-4147-A177-3AD203B41FA5}">
                      <a16:colId xmlns:a16="http://schemas.microsoft.com/office/drawing/2014/main" val="3438328711"/>
                    </a:ext>
                  </a:extLst>
                </a:gridCol>
                <a:gridCol w="1669097">
                  <a:extLst>
                    <a:ext uri="{9D8B030D-6E8A-4147-A177-3AD203B41FA5}">
                      <a16:colId xmlns:a16="http://schemas.microsoft.com/office/drawing/2014/main" val="2465275089"/>
                    </a:ext>
                  </a:extLst>
                </a:gridCol>
              </a:tblGrid>
              <a:tr h="219508">
                <a:tc>
                  <a:txBody>
                    <a:bodyPr/>
                    <a:lstStyle/>
                    <a:p>
                      <a:pPr algn="l" fontAlgn="ctr"/>
                      <a:r>
                        <a:rPr lang="es-MX" sz="1200" b="1" u="none" strike="noStrike" dirty="0">
                          <a:solidFill>
                            <a:srgbClr val="00B050"/>
                          </a:solidFill>
                          <a:effectLst/>
                        </a:rPr>
                        <a:t>12356</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OTRAS CONSTRUCCIONES DE INGENIERÍA CIVIL U OBRA PESADA EN PROCESO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288408101"/>
                  </a:ext>
                </a:extLst>
              </a:tr>
              <a:tr h="219508">
                <a:tc>
                  <a:txBody>
                    <a:bodyPr/>
                    <a:lstStyle/>
                    <a:p>
                      <a:pPr algn="l" fontAlgn="ctr"/>
                      <a:r>
                        <a:rPr lang="es-MX" sz="1200" b="1" u="none" strike="noStrike">
                          <a:solidFill>
                            <a:srgbClr val="00B050"/>
                          </a:solidFill>
                          <a:effectLst/>
                        </a:rPr>
                        <a:t>12356-616</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OTRAS CONSTRUCCIONES DE INGENIERÍA CIVIL U OBRA PESADA.</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550068886"/>
                  </a:ext>
                </a:extLst>
              </a:tr>
              <a:tr h="209055">
                <a:tc>
                  <a:txBody>
                    <a:bodyPr/>
                    <a:lstStyle/>
                    <a:p>
                      <a:pPr algn="l" fontAlgn="ctr"/>
                      <a:r>
                        <a:rPr lang="es-MX" sz="1200" u="none" strike="noStrike">
                          <a:solidFill>
                            <a:srgbClr val="C00000"/>
                          </a:solidFill>
                          <a:effectLst/>
                        </a:rPr>
                        <a:t>12356-616-61605</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VIALIDADES URBANAS</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6,577,730.88</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832013891"/>
                  </a:ext>
                </a:extLst>
              </a:tr>
            </a:tbl>
          </a:graphicData>
        </a:graphic>
      </p:graphicFrame>
      <p:sp>
        <p:nvSpPr>
          <p:cNvPr id="4" name="Rectángulo 3">
            <a:extLst>
              <a:ext uri="{FF2B5EF4-FFF2-40B4-BE49-F238E27FC236}">
                <a16:creationId xmlns:a16="http://schemas.microsoft.com/office/drawing/2014/main" id="{791985B4-21AE-4724-839B-9B62311D6DFE}"/>
              </a:ext>
            </a:extLst>
          </p:cNvPr>
          <p:cNvSpPr/>
          <p:nvPr/>
        </p:nvSpPr>
        <p:spPr>
          <a:xfrm>
            <a:off x="107504" y="3491716"/>
            <a:ext cx="8928992" cy="369332"/>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12357</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INSTALACIONES Y EQUIPAMIENTO EN CONSTRUCCIONES EN PROCESO                    </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r>
              <a:rPr lang="es-ES" dirty="0">
                <a:solidFill>
                  <a:srgbClr val="00B050"/>
                </a:solidFill>
                <a:highlight>
                  <a:srgbClr val="C0C0C0"/>
                </a:highlight>
              </a:rPr>
              <a:t> </a:t>
            </a:r>
            <a:endParaRPr lang="es-MX" dirty="0">
              <a:solidFill>
                <a:srgbClr val="00B050"/>
              </a:solidFill>
              <a:highlight>
                <a:srgbClr val="C0C0C0"/>
              </a:highlight>
            </a:endParaRPr>
          </a:p>
        </p:txBody>
      </p:sp>
      <p:sp>
        <p:nvSpPr>
          <p:cNvPr id="8" name="Rectángulo 7">
            <a:extLst>
              <a:ext uri="{FF2B5EF4-FFF2-40B4-BE49-F238E27FC236}">
                <a16:creationId xmlns:a16="http://schemas.microsoft.com/office/drawing/2014/main" id="{0D3AD679-3609-42FF-9F9E-29EC5CB9C0A9}"/>
              </a:ext>
            </a:extLst>
          </p:cNvPr>
          <p:cNvSpPr/>
          <p:nvPr/>
        </p:nvSpPr>
        <p:spPr>
          <a:xfrm>
            <a:off x="107504" y="5734997"/>
            <a:ext cx="8928992" cy="646331"/>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12359</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TRABAJOS DE ACABADOS EN EDIFICACIONES Y OTROS TRABAJOS                                     ESPECIALIZADOS EN PROCESO                                                                                                       </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r>
              <a:rPr lang="es-ES" dirty="0">
                <a:solidFill>
                  <a:srgbClr val="00B050"/>
                </a:solidFill>
                <a:highlight>
                  <a:srgbClr val="C0C0C0"/>
                </a:highlight>
              </a:rPr>
              <a:t> </a:t>
            </a:r>
            <a:endParaRPr lang="es-MX" dirty="0">
              <a:solidFill>
                <a:srgbClr val="00B050"/>
              </a:solidFill>
              <a:highlight>
                <a:srgbClr val="C0C0C0"/>
              </a:highlight>
            </a:endParaRPr>
          </a:p>
        </p:txBody>
      </p:sp>
    </p:spTree>
    <p:extLst>
      <p:ext uri="{BB962C8B-B14F-4D97-AF65-F5344CB8AC3E}">
        <p14:creationId xmlns:p14="http://schemas.microsoft.com/office/powerpoint/2010/main" val="3071001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 calcmode="lin" valueType="num">
                                      <p:cBhvr>
                                        <p:cTn id="19" dur="1000" fill="hold"/>
                                        <p:tgtEl>
                                          <p:spTgt spid="4"/>
                                        </p:tgtEl>
                                        <p:attrNameLst>
                                          <p:attrName>style.rotation</p:attrName>
                                        </p:attrNameLst>
                                      </p:cBhvr>
                                      <p:tavLst>
                                        <p:tav tm="0">
                                          <p:val>
                                            <p:fltVal val="90"/>
                                          </p:val>
                                        </p:tav>
                                        <p:tav tm="100000">
                                          <p:val>
                                            <p:fltVal val="0"/>
                                          </p:val>
                                        </p:tav>
                                      </p:tavLst>
                                    </p:anim>
                                    <p:animEffect transition="in" filter="fade">
                                      <p:cBhvr>
                                        <p:cTn id="20" dur="10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down)">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332656"/>
            <a:ext cx="8944294" cy="584775"/>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pPr algn="just"/>
            <a:r>
              <a:rPr lang="es-ES" sz="1600" dirty="0"/>
              <a:t>Una vez formulado el Dictamen, el Ayuntamiento contará con diez días naturales para su análisis y consideración.</a:t>
            </a:r>
            <a:endParaRPr lang="es-MX" sz="1600" dirty="0"/>
          </a:p>
        </p:txBody>
      </p:sp>
      <p:sp>
        <p:nvSpPr>
          <p:cNvPr id="25" name="4 Rectángulo">
            <a:extLst>
              <a:ext uri="{FF2B5EF4-FFF2-40B4-BE49-F238E27FC236}">
                <a16:creationId xmlns:a16="http://schemas.microsoft.com/office/drawing/2014/main" id="{10BE66A0-4A2B-41D6-BC2E-70F6380386A8}"/>
              </a:ext>
            </a:extLst>
          </p:cNvPr>
          <p:cNvSpPr/>
          <p:nvPr/>
        </p:nvSpPr>
        <p:spPr>
          <a:xfrm>
            <a:off x="107504" y="2628201"/>
            <a:ext cx="2736304" cy="584775"/>
          </a:xfrm>
          <a:prstGeom prst="rect">
            <a:avLst/>
          </a:prstGeom>
          <a:solidFill>
            <a:schemeClr val="accent4">
              <a:lumMod val="75000"/>
            </a:schemeClr>
          </a:solidFill>
          <a:ln>
            <a:noFill/>
          </a:ln>
        </p:spPr>
        <p:txBody>
          <a:bodyPr wrap="square">
            <a:spAutoFit/>
          </a:bodyPr>
          <a:lstStyle/>
          <a:p>
            <a:pPr algn="just"/>
            <a:r>
              <a:rPr lang="es-ES" sz="1600" dirty="0"/>
              <a:t>El Ayuntamiento contará con diez días naturales</a:t>
            </a:r>
            <a:endParaRPr lang="es-MX" sz="1600" dirty="0"/>
          </a:p>
        </p:txBody>
      </p:sp>
      <p:sp>
        <p:nvSpPr>
          <p:cNvPr id="26" name="28 Rectángulo">
            <a:extLst>
              <a:ext uri="{FF2B5EF4-FFF2-40B4-BE49-F238E27FC236}">
                <a16:creationId xmlns:a16="http://schemas.microsoft.com/office/drawing/2014/main" id="{904F9104-F2AB-4C27-96A0-7DC3AD0BB164}"/>
              </a:ext>
            </a:extLst>
          </p:cNvPr>
          <p:cNvSpPr/>
          <p:nvPr/>
        </p:nvSpPr>
        <p:spPr>
          <a:xfrm>
            <a:off x="2987824" y="2060848"/>
            <a:ext cx="1152128" cy="782321"/>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27/Sep./2018</a:t>
            </a:r>
            <a:endParaRPr lang="es-MX" sz="1200" dirty="0"/>
          </a:p>
        </p:txBody>
      </p:sp>
      <p:sp>
        <p:nvSpPr>
          <p:cNvPr id="27" name="28 Rectángulo">
            <a:extLst>
              <a:ext uri="{FF2B5EF4-FFF2-40B4-BE49-F238E27FC236}">
                <a16:creationId xmlns:a16="http://schemas.microsoft.com/office/drawing/2014/main" id="{08F26F53-029D-4082-B082-EE32A95236ED}"/>
              </a:ext>
            </a:extLst>
          </p:cNvPr>
          <p:cNvSpPr/>
          <p:nvPr/>
        </p:nvSpPr>
        <p:spPr>
          <a:xfrm>
            <a:off x="4211960" y="2060848"/>
            <a:ext cx="1152128" cy="771709"/>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28/Sep./2018</a:t>
            </a:r>
            <a:endParaRPr lang="es-MX" sz="1200" dirty="0"/>
          </a:p>
        </p:txBody>
      </p:sp>
      <p:sp>
        <p:nvSpPr>
          <p:cNvPr id="28" name="28 Rectángulo">
            <a:extLst>
              <a:ext uri="{FF2B5EF4-FFF2-40B4-BE49-F238E27FC236}">
                <a16:creationId xmlns:a16="http://schemas.microsoft.com/office/drawing/2014/main" id="{AE98C21F-8709-4650-B406-822A01310954}"/>
              </a:ext>
            </a:extLst>
          </p:cNvPr>
          <p:cNvSpPr/>
          <p:nvPr/>
        </p:nvSpPr>
        <p:spPr>
          <a:xfrm>
            <a:off x="5436096" y="2060848"/>
            <a:ext cx="1152128" cy="771709"/>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29/Sep./2018</a:t>
            </a:r>
            <a:endParaRPr lang="es-MX" sz="1200" dirty="0"/>
          </a:p>
        </p:txBody>
      </p:sp>
      <p:sp>
        <p:nvSpPr>
          <p:cNvPr id="29" name="28 Rectángulo">
            <a:extLst>
              <a:ext uri="{FF2B5EF4-FFF2-40B4-BE49-F238E27FC236}">
                <a16:creationId xmlns:a16="http://schemas.microsoft.com/office/drawing/2014/main" id="{9638AB45-D5EF-4B38-8186-0CB9B7880825}"/>
              </a:ext>
            </a:extLst>
          </p:cNvPr>
          <p:cNvSpPr/>
          <p:nvPr/>
        </p:nvSpPr>
        <p:spPr>
          <a:xfrm>
            <a:off x="6660232" y="2060848"/>
            <a:ext cx="1152128" cy="771709"/>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30/Sep./2018</a:t>
            </a:r>
            <a:endParaRPr lang="es-MX" sz="1200" dirty="0"/>
          </a:p>
        </p:txBody>
      </p:sp>
      <p:sp>
        <p:nvSpPr>
          <p:cNvPr id="30" name="28 Rectángulo">
            <a:extLst>
              <a:ext uri="{FF2B5EF4-FFF2-40B4-BE49-F238E27FC236}">
                <a16:creationId xmlns:a16="http://schemas.microsoft.com/office/drawing/2014/main" id="{98A5C80A-2DB8-422D-92AE-70D4C385518A}"/>
              </a:ext>
            </a:extLst>
          </p:cNvPr>
          <p:cNvSpPr/>
          <p:nvPr/>
        </p:nvSpPr>
        <p:spPr>
          <a:xfrm>
            <a:off x="7884368" y="2060848"/>
            <a:ext cx="1152128" cy="782321"/>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01/Oct./2018</a:t>
            </a:r>
            <a:endParaRPr lang="es-MX" sz="1200" dirty="0"/>
          </a:p>
        </p:txBody>
      </p:sp>
      <p:sp>
        <p:nvSpPr>
          <p:cNvPr id="31" name="28 Rectángulo">
            <a:extLst>
              <a:ext uri="{FF2B5EF4-FFF2-40B4-BE49-F238E27FC236}">
                <a16:creationId xmlns:a16="http://schemas.microsoft.com/office/drawing/2014/main" id="{3F6472F2-C748-4FFE-B9DA-16CC27A836CD}"/>
              </a:ext>
            </a:extLst>
          </p:cNvPr>
          <p:cNvSpPr/>
          <p:nvPr/>
        </p:nvSpPr>
        <p:spPr>
          <a:xfrm>
            <a:off x="2987824" y="2997924"/>
            <a:ext cx="1152128" cy="782321"/>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02/Oct./2018</a:t>
            </a:r>
            <a:endParaRPr lang="es-MX" sz="1200" dirty="0"/>
          </a:p>
        </p:txBody>
      </p:sp>
      <p:sp>
        <p:nvSpPr>
          <p:cNvPr id="32" name="28 Rectángulo">
            <a:extLst>
              <a:ext uri="{FF2B5EF4-FFF2-40B4-BE49-F238E27FC236}">
                <a16:creationId xmlns:a16="http://schemas.microsoft.com/office/drawing/2014/main" id="{39ACCDB8-4309-494F-BEC1-AAFB18C950B7}"/>
              </a:ext>
            </a:extLst>
          </p:cNvPr>
          <p:cNvSpPr/>
          <p:nvPr/>
        </p:nvSpPr>
        <p:spPr>
          <a:xfrm>
            <a:off x="4211960" y="2997924"/>
            <a:ext cx="1152128" cy="771709"/>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03/Oct./2018</a:t>
            </a:r>
            <a:endParaRPr lang="es-MX" sz="1200" dirty="0"/>
          </a:p>
        </p:txBody>
      </p:sp>
      <p:sp>
        <p:nvSpPr>
          <p:cNvPr id="33" name="28 Rectángulo">
            <a:extLst>
              <a:ext uri="{FF2B5EF4-FFF2-40B4-BE49-F238E27FC236}">
                <a16:creationId xmlns:a16="http://schemas.microsoft.com/office/drawing/2014/main" id="{278F2489-921A-4E39-9A84-F073A53DAC8A}"/>
              </a:ext>
            </a:extLst>
          </p:cNvPr>
          <p:cNvSpPr/>
          <p:nvPr/>
        </p:nvSpPr>
        <p:spPr>
          <a:xfrm>
            <a:off x="5436096" y="2997924"/>
            <a:ext cx="1152128" cy="771709"/>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04/Oct./2018</a:t>
            </a:r>
            <a:endParaRPr lang="es-MX" sz="1200" dirty="0"/>
          </a:p>
        </p:txBody>
      </p:sp>
      <p:sp>
        <p:nvSpPr>
          <p:cNvPr id="34" name="28 Rectángulo">
            <a:extLst>
              <a:ext uri="{FF2B5EF4-FFF2-40B4-BE49-F238E27FC236}">
                <a16:creationId xmlns:a16="http://schemas.microsoft.com/office/drawing/2014/main" id="{7E9DDD97-0A03-4733-95A1-6A9C21546690}"/>
              </a:ext>
            </a:extLst>
          </p:cNvPr>
          <p:cNvSpPr/>
          <p:nvPr/>
        </p:nvSpPr>
        <p:spPr>
          <a:xfrm>
            <a:off x="6660232" y="2997924"/>
            <a:ext cx="1152128" cy="771709"/>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05/Oct./2018</a:t>
            </a:r>
            <a:endParaRPr lang="es-MX" sz="1200" dirty="0"/>
          </a:p>
        </p:txBody>
      </p:sp>
      <p:sp>
        <p:nvSpPr>
          <p:cNvPr id="35" name="28 Rectángulo">
            <a:extLst>
              <a:ext uri="{FF2B5EF4-FFF2-40B4-BE49-F238E27FC236}">
                <a16:creationId xmlns:a16="http://schemas.microsoft.com/office/drawing/2014/main" id="{174677C2-8DB9-4909-98E0-99A9512AD139}"/>
              </a:ext>
            </a:extLst>
          </p:cNvPr>
          <p:cNvSpPr/>
          <p:nvPr/>
        </p:nvSpPr>
        <p:spPr>
          <a:xfrm>
            <a:off x="7884368" y="2997924"/>
            <a:ext cx="1152128" cy="782321"/>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06/Oct./2018</a:t>
            </a:r>
            <a:endParaRPr lang="es-MX" sz="1200" dirty="0"/>
          </a:p>
        </p:txBody>
      </p:sp>
      <p:sp>
        <p:nvSpPr>
          <p:cNvPr id="36" name="5 Rectángulo">
            <a:extLst>
              <a:ext uri="{FF2B5EF4-FFF2-40B4-BE49-F238E27FC236}">
                <a16:creationId xmlns:a16="http://schemas.microsoft.com/office/drawing/2014/main" id="{24AB1B53-CC31-44A9-8E0D-1E14DE473357}"/>
              </a:ext>
            </a:extLst>
          </p:cNvPr>
          <p:cNvSpPr/>
          <p:nvPr/>
        </p:nvSpPr>
        <p:spPr>
          <a:xfrm>
            <a:off x="107504" y="4830251"/>
            <a:ext cx="8944294" cy="584775"/>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pPr algn="just"/>
            <a:r>
              <a:rPr lang="es-ES" sz="1600" dirty="0"/>
              <a:t>En este plazo podrá solicitar a los servidores públicos salientes para que en un plazo máximo de setenta y dos horas expresen lo que a su interés convenga.</a:t>
            </a:r>
            <a:endParaRPr lang="es-MX" sz="1600" dirty="0"/>
          </a:p>
        </p:txBody>
      </p:sp>
    </p:spTree>
    <p:extLst>
      <p:ext uri="{BB962C8B-B14F-4D97-AF65-F5344CB8AC3E}">
        <p14:creationId xmlns:p14="http://schemas.microsoft.com/office/powerpoint/2010/main" val="366333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barn(inVertical)">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barn(inVertical)">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barn(inVertical)">
                                      <p:cBhvr>
                                        <p:cTn id="22" dur="500"/>
                                        <p:tgtEl>
                                          <p:spTgt spid="27"/>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barn(inVertical)">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barn(inVertical)">
                                      <p:cBhvr>
                                        <p:cTn id="32" dur="500"/>
                                        <p:tgtEl>
                                          <p:spTgt spid="29"/>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barn(inVertical)">
                                      <p:cBhvr>
                                        <p:cTn id="37" dur="500"/>
                                        <p:tgtEl>
                                          <p:spTgt spid="30"/>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barn(inVertical)">
                                      <p:cBhvr>
                                        <p:cTn id="42" dur="500"/>
                                        <p:tgtEl>
                                          <p:spTgt spid="31"/>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barn(inVertical)">
                                      <p:cBhvr>
                                        <p:cTn id="47" dur="500"/>
                                        <p:tgtEl>
                                          <p:spTgt spid="32"/>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barn(inVertical)">
                                      <p:cBhvr>
                                        <p:cTn id="52" dur="500"/>
                                        <p:tgtEl>
                                          <p:spTgt spid="33"/>
                                        </p:tgtEl>
                                      </p:cBhvr>
                                    </p:animEffect>
                                  </p:childTnLst>
                                </p:cTn>
                              </p:par>
                            </p:childTnLst>
                          </p:cTn>
                        </p:par>
                      </p:childTnLst>
                    </p:cTn>
                  </p:par>
                  <p:par>
                    <p:cTn id="53" fill="hold">
                      <p:stCondLst>
                        <p:cond delay="indefinite"/>
                      </p:stCondLst>
                      <p:childTnLst>
                        <p:par>
                          <p:cTn id="54" fill="hold">
                            <p:stCondLst>
                              <p:cond delay="0"/>
                            </p:stCondLst>
                            <p:childTnLst>
                              <p:par>
                                <p:cTn id="55" presetID="16" presetClass="entr" presetSubtype="21" fill="hold" grpId="0" nodeType="click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barn(inVertical)">
                                      <p:cBhvr>
                                        <p:cTn id="57" dur="500"/>
                                        <p:tgtEl>
                                          <p:spTgt spid="34"/>
                                        </p:tgtEl>
                                      </p:cBhvr>
                                    </p:animEffect>
                                  </p:childTnLst>
                                </p:cTn>
                              </p:par>
                            </p:childTnLst>
                          </p:cTn>
                        </p:par>
                      </p:childTnLst>
                    </p:cTn>
                  </p:par>
                  <p:par>
                    <p:cTn id="58" fill="hold">
                      <p:stCondLst>
                        <p:cond delay="indefinite"/>
                      </p:stCondLst>
                      <p:childTnLst>
                        <p:par>
                          <p:cTn id="59" fill="hold">
                            <p:stCondLst>
                              <p:cond delay="0"/>
                            </p:stCondLst>
                            <p:childTnLst>
                              <p:par>
                                <p:cTn id="60" presetID="16" presetClass="entr" presetSubtype="21" fill="hold" grpId="0" nodeType="click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barn(inVertical)">
                                      <p:cBhvr>
                                        <p:cTn id="62" dur="500"/>
                                        <p:tgtEl>
                                          <p:spTgt spid="35"/>
                                        </p:tgtEl>
                                      </p:cBhvr>
                                    </p:animEffect>
                                  </p:childTnLst>
                                </p:cTn>
                              </p:par>
                            </p:childTnLst>
                          </p:cTn>
                        </p:par>
                      </p:childTnLst>
                    </p:cTn>
                  </p:par>
                  <p:par>
                    <p:cTn id="63" fill="hold">
                      <p:stCondLst>
                        <p:cond delay="indefinite"/>
                      </p:stCondLst>
                      <p:childTnLst>
                        <p:par>
                          <p:cTn id="64" fill="hold">
                            <p:stCondLst>
                              <p:cond delay="0"/>
                            </p:stCondLst>
                            <p:childTnLst>
                              <p:par>
                                <p:cTn id="65" presetID="21" presetClass="entr" presetSubtype="1" fill="hold" grpId="0" nodeType="click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wheel(1)">
                                      <p:cBhvr>
                                        <p:cTn id="67" dur="2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9" name="Tabla 8">
            <a:extLst>
              <a:ext uri="{FF2B5EF4-FFF2-40B4-BE49-F238E27FC236}">
                <a16:creationId xmlns:a16="http://schemas.microsoft.com/office/drawing/2014/main" id="{89347671-C57D-4999-818D-B194457FF91C}"/>
              </a:ext>
            </a:extLst>
          </p:cNvPr>
          <p:cNvGraphicFramePr>
            <a:graphicFrameLocks noGrp="1"/>
          </p:cNvGraphicFramePr>
          <p:nvPr>
            <p:extLst>
              <p:ext uri="{D42A27DB-BD31-4B8C-83A1-F6EECF244321}">
                <p14:modId xmlns:p14="http://schemas.microsoft.com/office/powerpoint/2010/main" val="3150619947"/>
              </p:ext>
            </p:extLst>
          </p:nvPr>
        </p:nvGraphicFramePr>
        <p:xfrm>
          <a:off x="107504" y="1270500"/>
          <a:ext cx="8928992" cy="64633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267827592"/>
                    </a:ext>
                  </a:extLst>
                </a:gridCol>
                <a:gridCol w="5536518">
                  <a:extLst>
                    <a:ext uri="{9D8B030D-6E8A-4147-A177-3AD203B41FA5}">
                      <a16:colId xmlns:a16="http://schemas.microsoft.com/office/drawing/2014/main" val="1750963800"/>
                    </a:ext>
                  </a:extLst>
                </a:gridCol>
                <a:gridCol w="1669097">
                  <a:extLst>
                    <a:ext uri="{9D8B030D-6E8A-4147-A177-3AD203B41FA5}">
                      <a16:colId xmlns:a16="http://schemas.microsoft.com/office/drawing/2014/main" val="4162072214"/>
                    </a:ext>
                  </a:extLst>
                </a:gridCol>
              </a:tblGrid>
              <a:tr h="323166">
                <a:tc>
                  <a:txBody>
                    <a:bodyPr/>
                    <a:lstStyle/>
                    <a:p>
                      <a:pPr algn="l" fontAlgn="ctr"/>
                      <a:r>
                        <a:rPr lang="es-MX" sz="1100" b="1" u="none" strike="noStrike" dirty="0">
                          <a:solidFill>
                            <a:srgbClr val="00B050"/>
                          </a:solidFill>
                          <a:effectLst/>
                        </a:rPr>
                        <a:t>1236</a:t>
                      </a:r>
                      <a:endParaRPr lang="es-MX" sz="11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100" b="1" u="none" strike="noStrike" dirty="0">
                          <a:solidFill>
                            <a:srgbClr val="00B050"/>
                          </a:solidFill>
                          <a:effectLst/>
                        </a:rPr>
                        <a:t>CONSTRUCCIONES EN PROCESO EN BIENES PROPIOS.</a:t>
                      </a:r>
                      <a:endParaRPr lang="es-ES" sz="11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100" b="1" u="none" strike="noStrike">
                          <a:solidFill>
                            <a:srgbClr val="00B050"/>
                          </a:solidFill>
                          <a:effectLst/>
                        </a:rPr>
                        <a:t>0.00</a:t>
                      </a:r>
                      <a:endParaRPr lang="es-MX" sz="11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179733697"/>
                  </a:ext>
                </a:extLst>
              </a:tr>
              <a:tr h="323166">
                <a:tc>
                  <a:txBody>
                    <a:bodyPr/>
                    <a:lstStyle/>
                    <a:p>
                      <a:pPr algn="l" fontAlgn="ctr"/>
                      <a:r>
                        <a:rPr lang="es-MX" sz="1100" b="1" u="none" strike="noStrike" dirty="0">
                          <a:solidFill>
                            <a:srgbClr val="00B050"/>
                          </a:solidFill>
                          <a:effectLst/>
                        </a:rPr>
                        <a:t>12361</a:t>
                      </a:r>
                      <a:endParaRPr lang="es-MX" sz="11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100" b="1" u="none" strike="noStrike" dirty="0">
                          <a:solidFill>
                            <a:srgbClr val="00B050"/>
                          </a:solidFill>
                          <a:effectLst/>
                        </a:rPr>
                        <a:t>EDIFICACIÓN HABITACIONAL EN PROCESO</a:t>
                      </a:r>
                      <a:endParaRPr lang="es-MX" sz="11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100" b="1" u="none" strike="noStrike" dirty="0">
                          <a:solidFill>
                            <a:srgbClr val="00B050"/>
                          </a:solidFill>
                          <a:effectLst/>
                        </a:rPr>
                        <a:t>0.00</a:t>
                      </a:r>
                      <a:endParaRPr lang="es-MX" sz="11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194064061"/>
                  </a:ext>
                </a:extLst>
              </a:tr>
            </a:tbl>
          </a:graphicData>
        </a:graphic>
      </p:graphicFrame>
      <p:sp>
        <p:nvSpPr>
          <p:cNvPr id="10" name="Rectángulo 9">
            <a:extLst>
              <a:ext uri="{FF2B5EF4-FFF2-40B4-BE49-F238E27FC236}">
                <a16:creationId xmlns:a16="http://schemas.microsoft.com/office/drawing/2014/main" id="{0F445A19-FD17-4698-8EAB-9E0E81705BDF}"/>
              </a:ext>
            </a:extLst>
          </p:cNvPr>
          <p:cNvSpPr/>
          <p:nvPr/>
        </p:nvSpPr>
        <p:spPr>
          <a:xfrm>
            <a:off x="107504" y="3491716"/>
            <a:ext cx="8928992" cy="369332"/>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12362</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EDIFICACIÓN NO HABITACIONAL EN PROCESO                                                               </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r>
              <a:rPr lang="es-ES" dirty="0">
                <a:solidFill>
                  <a:srgbClr val="00B050"/>
                </a:solidFill>
                <a:highlight>
                  <a:srgbClr val="C0C0C0"/>
                </a:highlight>
              </a:rPr>
              <a:t> </a:t>
            </a:r>
            <a:endParaRPr lang="es-MX" dirty="0">
              <a:solidFill>
                <a:srgbClr val="00B050"/>
              </a:solidFill>
              <a:highlight>
                <a:srgbClr val="C0C0C0"/>
              </a:highlight>
            </a:endParaRPr>
          </a:p>
        </p:txBody>
      </p:sp>
      <p:sp>
        <p:nvSpPr>
          <p:cNvPr id="11" name="Rectángulo 10">
            <a:extLst>
              <a:ext uri="{FF2B5EF4-FFF2-40B4-BE49-F238E27FC236}">
                <a16:creationId xmlns:a16="http://schemas.microsoft.com/office/drawing/2014/main" id="{9B18513B-8B18-4803-8FED-A12588165F97}"/>
              </a:ext>
            </a:extLst>
          </p:cNvPr>
          <p:cNvSpPr/>
          <p:nvPr/>
        </p:nvSpPr>
        <p:spPr>
          <a:xfrm>
            <a:off x="107504" y="5805264"/>
            <a:ext cx="8928992" cy="646331"/>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12363</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CONSTRUCCIÓN DE OBRAS PARA EL ABASTECIMIENTO DE AGUA,                                      PETRÓLEO, GAS, ELECTRICIDAD Y TELECOMUNICACIONES                                                       </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r>
              <a:rPr lang="es-ES" dirty="0">
                <a:solidFill>
                  <a:srgbClr val="00B050"/>
                </a:solidFill>
                <a:highlight>
                  <a:srgbClr val="C0C0C0"/>
                </a:highlight>
              </a:rPr>
              <a:t> </a:t>
            </a:r>
            <a:endParaRPr lang="es-MX" dirty="0">
              <a:solidFill>
                <a:srgbClr val="00B050"/>
              </a:solidFill>
              <a:highlight>
                <a:srgbClr val="C0C0C0"/>
              </a:highlight>
            </a:endParaRPr>
          </a:p>
        </p:txBody>
      </p:sp>
    </p:spTree>
    <p:extLst>
      <p:ext uri="{BB962C8B-B14F-4D97-AF65-F5344CB8AC3E}">
        <p14:creationId xmlns:p14="http://schemas.microsoft.com/office/powerpoint/2010/main" val="1019263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heel(1)">
                                      <p:cBhvr>
                                        <p:cTn id="12" dur="2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circle(in)">
                                      <p:cBhvr>
                                        <p:cTn id="17" dur="20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arn(inVertical)">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p:bldP spid="1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sp>
        <p:nvSpPr>
          <p:cNvPr id="5" name="Rectángulo 4">
            <a:extLst>
              <a:ext uri="{FF2B5EF4-FFF2-40B4-BE49-F238E27FC236}">
                <a16:creationId xmlns:a16="http://schemas.microsoft.com/office/drawing/2014/main" id="{32334D24-0A85-4B26-AFF1-AA86D51681EF}"/>
              </a:ext>
            </a:extLst>
          </p:cNvPr>
          <p:cNvSpPr/>
          <p:nvPr/>
        </p:nvSpPr>
        <p:spPr>
          <a:xfrm>
            <a:off x="107504" y="910461"/>
            <a:ext cx="8928992" cy="646331"/>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12364</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DIVISIÓN DE TERRENOS Y CONSTRUCCIÓN DE OBRAS DE URBANIZACIÓN                       EN PROCESO                                                                                                                                      </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r>
              <a:rPr lang="es-ES" dirty="0">
                <a:solidFill>
                  <a:srgbClr val="00B050"/>
                </a:solidFill>
                <a:highlight>
                  <a:srgbClr val="C0C0C0"/>
                </a:highlight>
              </a:rPr>
              <a:t> </a:t>
            </a:r>
            <a:endParaRPr lang="es-MX" dirty="0">
              <a:solidFill>
                <a:srgbClr val="00B050"/>
              </a:solidFill>
              <a:highlight>
                <a:srgbClr val="C0C0C0"/>
              </a:highlight>
            </a:endParaRPr>
          </a:p>
        </p:txBody>
      </p:sp>
      <p:sp>
        <p:nvSpPr>
          <p:cNvPr id="6" name="Rectángulo 5">
            <a:extLst>
              <a:ext uri="{FF2B5EF4-FFF2-40B4-BE49-F238E27FC236}">
                <a16:creationId xmlns:a16="http://schemas.microsoft.com/office/drawing/2014/main" id="{FBDDFC67-0E82-4FAD-87BF-556B473D230B}"/>
              </a:ext>
            </a:extLst>
          </p:cNvPr>
          <p:cNvSpPr/>
          <p:nvPr/>
        </p:nvSpPr>
        <p:spPr>
          <a:xfrm>
            <a:off x="107504" y="3645024"/>
            <a:ext cx="8928992" cy="369332"/>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12365</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CONSTRUCCIÓN DE VÍAS DE COMUNICACIÓN EN PROCESO                                        </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r>
              <a:rPr lang="es-ES" dirty="0">
                <a:solidFill>
                  <a:srgbClr val="00B050"/>
                </a:solidFill>
                <a:highlight>
                  <a:srgbClr val="C0C0C0"/>
                </a:highlight>
              </a:rPr>
              <a:t> </a:t>
            </a:r>
            <a:endParaRPr lang="es-MX" dirty="0">
              <a:solidFill>
                <a:srgbClr val="00B050"/>
              </a:solidFill>
              <a:highlight>
                <a:srgbClr val="C0C0C0"/>
              </a:highlight>
            </a:endParaRPr>
          </a:p>
        </p:txBody>
      </p:sp>
      <p:sp>
        <p:nvSpPr>
          <p:cNvPr id="7" name="Rectángulo 6">
            <a:extLst>
              <a:ext uri="{FF2B5EF4-FFF2-40B4-BE49-F238E27FC236}">
                <a16:creationId xmlns:a16="http://schemas.microsoft.com/office/drawing/2014/main" id="{3CF69F1B-1514-494E-A104-D65828C4719D}"/>
              </a:ext>
            </a:extLst>
          </p:cNvPr>
          <p:cNvSpPr/>
          <p:nvPr/>
        </p:nvSpPr>
        <p:spPr>
          <a:xfrm>
            <a:off x="107504" y="6228020"/>
            <a:ext cx="8928992" cy="369332"/>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12366</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OTRAS CONSTRUCCIONES DE INGENIERÍA CIVIL U OBRA PESADA EN PROCESO</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r>
              <a:rPr lang="es-ES" dirty="0">
                <a:solidFill>
                  <a:srgbClr val="00B050"/>
                </a:solidFill>
                <a:highlight>
                  <a:srgbClr val="C0C0C0"/>
                </a:highlight>
              </a:rPr>
              <a:t> </a:t>
            </a:r>
            <a:endParaRPr lang="es-MX" dirty="0">
              <a:solidFill>
                <a:srgbClr val="00B050"/>
              </a:solidFill>
              <a:highlight>
                <a:srgbClr val="C0C0C0"/>
              </a:highlight>
            </a:endParaRPr>
          </a:p>
        </p:txBody>
      </p:sp>
    </p:spTree>
    <p:extLst>
      <p:ext uri="{BB962C8B-B14F-4D97-AF65-F5344CB8AC3E}">
        <p14:creationId xmlns:p14="http://schemas.microsoft.com/office/powerpoint/2010/main" val="1988355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1000" fill="hold"/>
                                        <p:tgtEl>
                                          <p:spTgt spid="7"/>
                                        </p:tgtEl>
                                        <p:attrNameLst>
                                          <p:attrName>ppt_w</p:attrName>
                                        </p:attrNameLst>
                                      </p:cBhvr>
                                      <p:tavLst>
                                        <p:tav tm="0">
                                          <p:val>
                                            <p:fltVal val="0"/>
                                          </p:val>
                                        </p:tav>
                                        <p:tav tm="100000">
                                          <p:val>
                                            <p:strVal val="#ppt_w"/>
                                          </p:val>
                                        </p:tav>
                                      </p:tavLst>
                                    </p:anim>
                                    <p:anim calcmode="lin" valueType="num">
                                      <p:cBhvr>
                                        <p:cTn id="23" dur="1000" fill="hold"/>
                                        <p:tgtEl>
                                          <p:spTgt spid="7"/>
                                        </p:tgtEl>
                                        <p:attrNameLst>
                                          <p:attrName>ppt_h</p:attrName>
                                        </p:attrNameLst>
                                      </p:cBhvr>
                                      <p:tavLst>
                                        <p:tav tm="0">
                                          <p:val>
                                            <p:fltVal val="0"/>
                                          </p:val>
                                        </p:tav>
                                        <p:tav tm="100000">
                                          <p:val>
                                            <p:strVal val="#ppt_h"/>
                                          </p:val>
                                        </p:tav>
                                      </p:tavLst>
                                    </p:anim>
                                    <p:anim calcmode="lin" valueType="num">
                                      <p:cBhvr>
                                        <p:cTn id="24" dur="1000" fill="hold"/>
                                        <p:tgtEl>
                                          <p:spTgt spid="7"/>
                                        </p:tgtEl>
                                        <p:attrNameLst>
                                          <p:attrName>style.rotation</p:attrName>
                                        </p:attrNameLst>
                                      </p:cBhvr>
                                      <p:tavLst>
                                        <p:tav tm="0">
                                          <p:val>
                                            <p:fltVal val="90"/>
                                          </p:val>
                                        </p:tav>
                                        <p:tav tm="100000">
                                          <p:val>
                                            <p:fltVal val="0"/>
                                          </p:val>
                                        </p:tav>
                                      </p:tavLst>
                                    </p:anim>
                                    <p:animEffect transition="in" filter="fade">
                                      <p:cBhvr>
                                        <p:cTn id="2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sp>
        <p:nvSpPr>
          <p:cNvPr id="12" name="Rectángulo 11">
            <a:extLst>
              <a:ext uri="{FF2B5EF4-FFF2-40B4-BE49-F238E27FC236}">
                <a16:creationId xmlns:a16="http://schemas.microsoft.com/office/drawing/2014/main" id="{3D470020-8843-4BD2-B7E5-3996919D6984}"/>
              </a:ext>
            </a:extLst>
          </p:cNvPr>
          <p:cNvSpPr/>
          <p:nvPr/>
        </p:nvSpPr>
        <p:spPr>
          <a:xfrm>
            <a:off x="107504" y="1043444"/>
            <a:ext cx="8928992" cy="369332"/>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12367</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INSTALACIONES Y EQUIPAMIENTO EN CONSTRUCCIONES EN PROCESO                    </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r>
              <a:rPr lang="es-ES" dirty="0">
                <a:solidFill>
                  <a:srgbClr val="00B050"/>
                </a:solidFill>
                <a:highlight>
                  <a:srgbClr val="C0C0C0"/>
                </a:highlight>
              </a:rPr>
              <a:t> </a:t>
            </a:r>
            <a:endParaRPr lang="es-MX" dirty="0">
              <a:solidFill>
                <a:srgbClr val="00B050"/>
              </a:solidFill>
              <a:highlight>
                <a:srgbClr val="C0C0C0"/>
              </a:highlight>
            </a:endParaRPr>
          </a:p>
        </p:txBody>
      </p:sp>
      <p:sp>
        <p:nvSpPr>
          <p:cNvPr id="13" name="Rectángulo 12">
            <a:extLst>
              <a:ext uri="{FF2B5EF4-FFF2-40B4-BE49-F238E27FC236}">
                <a16:creationId xmlns:a16="http://schemas.microsoft.com/office/drawing/2014/main" id="{AECF425E-BE1E-4AF6-99EC-31E856670076}"/>
              </a:ext>
            </a:extLst>
          </p:cNvPr>
          <p:cNvSpPr/>
          <p:nvPr/>
        </p:nvSpPr>
        <p:spPr>
          <a:xfrm>
            <a:off x="107504" y="3286725"/>
            <a:ext cx="8928992" cy="646331"/>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12369</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TRABAJOS DE ACABADOS EN EDIFICACIONES Y OTROS TRABAJOS                                     ESPECIALIZADOS EN PROCESO</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endParaRPr lang="es-MX" dirty="0">
              <a:solidFill>
                <a:srgbClr val="00B050"/>
              </a:solidFill>
              <a:highlight>
                <a:srgbClr val="C0C0C0"/>
              </a:highlight>
            </a:endParaRPr>
          </a:p>
        </p:txBody>
      </p:sp>
      <p:sp>
        <p:nvSpPr>
          <p:cNvPr id="14" name="Rectángulo 13">
            <a:extLst>
              <a:ext uri="{FF2B5EF4-FFF2-40B4-BE49-F238E27FC236}">
                <a16:creationId xmlns:a16="http://schemas.microsoft.com/office/drawing/2014/main" id="{16A3A473-6B5E-4431-819C-2A58F69D2E37}"/>
              </a:ext>
            </a:extLst>
          </p:cNvPr>
          <p:cNvSpPr/>
          <p:nvPr/>
        </p:nvSpPr>
        <p:spPr>
          <a:xfrm>
            <a:off x="107504" y="6093296"/>
            <a:ext cx="8928992" cy="369332"/>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1239</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OTROS BIENES INMUEBLES.                                                                                                  </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r>
              <a:rPr lang="es-ES" dirty="0">
                <a:solidFill>
                  <a:srgbClr val="00B050"/>
                </a:solidFill>
                <a:highlight>
                  <a:srgbClr val="C0C0C0"/>
                </a:highlight>
              </a:rPr>
              <a:t> </a:t>
            </a:r>
            <a:endParaRPr lang="es-MX" dirty="0">
              <a:solidFill>
                <a:srgbClr val="00B050"/>
              </a:solidFill>
              <a:highlight>
                <a:srgbClr val="C0C0C0"/>
              </a:highlight>
            </a:endParaRPr>
          </a:p>
        </p:txBody>
      </p:sp>
    </p:spTree>
    <p:extLst>
      <p:ext uri="{BB962C8B-B14F-4D97-AF65-F5344CB8AC3E}">
        <p14:creationId xmlns:p14="http://schemas.microsoft.com/office/powerpoint/2010/main" val="3910535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80">
                                          <p:stCondLst>
                                            <p:cond delay="0"/>
                                          </p:stCondLst>
                                        </p:cTn>
                                        <p:tgtEl>
                                          <p:spTgt spid="12"/>
                                        </p:tgtEl>
                                      </p:cBhvr>
                                    </p:animEffect>
                                    <p:anim calcmode="lin" valueType="num">
                                      <p:cBhvr>
                                        <p:cTn id="13"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18" dur="26">
                                          <p:stCondLst>
                                            <p:cond delay="650"/>
                                          </p:stCondLst>
                                        </p:cTn>
                                        <p:tgtEl>
                                          <p:spTgt spid="12"/>
                                        </p:tgtEl>
                                      </p:cBhvr>
                                      <p:to x="100000" y="60000"/>
                                    </p:animScale>
                                    <p:animScale>
                                      <p:cBhvr>
                                        <p:cTn id="19" dur="166" decel="50000">
                                          <p:stCondLst>
                                            <p:cond delay="676"/>
                                          </p:stCondLst>
                                        </p:cTn>
                                        <p:tgtEl>
                                          <p:spTgt spid="12"/>
                                        </p:tgtEl>
                                      </p:cBhvr>
                                      <p:to x="100000" y="100000"/>
                                    </p:animScale>
                                    <p:animScale>
                                      <p:cBhvr>
                                        <p:cTn id="20" dur="26">
                                          <p:stCondLst>
                                            <p:cond delay="1312"/>
                                          </p:stCondLst>
                                        </p:cTn>
                                        <p:tgtEl>
                                          <p:spTgt spid="12"/>
                                        </p:tgtEl>
                                      </p:cBhvr>
                                      <p:to x="100000" y="80000"/>
                                    </p:animScale>
                                    <p:animScale>
                                      <p:cBhvr>
                                        <p:cTn id="21" dur="166" decel="50000">
                                          <p:stCondLst>
                                            <p:cond delay="1338"/>
                                          </p:stCondLst>
                                        </p:cTn>
                                        <p:tgtEl>
                                          <p:spTgt spid="12"/>
                                        </p:tgtEl>
                                      </p:cBhvr>
                                      <p:to x="100000" y="100000"/>
                                    </p:animScale>
                                    <p:animScale>
                                      <p:cBhvr>
                                        <p:cTn id="22" dur="26">
                                          <p:stCondLst>
                                            <p:cond delay="1642"/>
                                          </p:stCondLst>
                                        </p:cTn>
                                        <p:tgtEl>
                                          <p:spTgt spid="12"/>
                                        </p:tgtEl>
                                      </p:cBhvr>
                                      <p:to x="100000" y="90000"/>
                                    </p:animScale>
                                    <p:animScale>
                                      <p:cBhvr>
                                        <p:cTn id="23" dur="166" decel="50000">
                                          <p:stCondLst>
                                            <p:cond delay="1668"/>
                                          </p:stCondLst>
                                        </p:cTn>
                                        <p:tgtEl>
                                          <p:spTgt spid="12"/>
                                        </p:tgtEl>
                                      </p:cBhvr>
                                      <p:to x="100000" y="100000"/>
                                    </p:animScale>
                                    <p:animScale>
                                      <p:cBhvr>
                                        <p:cTn id="24" dur="26">
                                          <p:stCondLst>
                                            <p:cond delay="1808"/>
                                          </p:stCondLst>
                                        </p:cTn>
                                        <p:tgtEl>
                                          <p:spTgt spid="12"/>
                                        </p:tgtEl>
                                      </p:cBhvr>
                                      <p:to x="100000" y="95000"/>
                                    </p:animScale>
                                    <p:animScale>
                                      <p:cBhvr>
                                        <p:cTn id="25" dur="166" decel="50000">
                                          <p:stCondLst>
                                            <p:cond delay="1834"/>
                                          </p:stCondLst>
                                        </p:cTn>
                                        <p:tgtEl>
                                          <p:spTgt spid="12"/>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1" presetClass="entr" presetSubtype="1" fill="hold" grpId="0" nodeType="click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heel(1)">
                                      <p:cBhvr>
                                        <p:cTn id="30" dur="2000"/>
                                        <p:tgtEl>
                                          <p:spTgt spid="13"/>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p:bldP spid="13" grpId="0"/>
      <p:bldP spid="1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80020091-00F9-469F-9F3D-44548A75939A}"/>
              </a:ext>
            </a:extLst>
          </p:cNvPr>
          <p:cNvGraphicFramePr>
            <a:graphicFrameLocks noGrp="1"/>
          </p:cNvGraphicFramePr>
          <p:nvPr>
            <p:extLst>
              <p:ext uri="{D42A27DB-BD31-4B8C-83A1-F6EECF244321}">
                <p14:modId xmlns:p14="http://schemas.microsoft.com/office/powerpoint/2010/main" val="1075920265"/>
              </p:ext>
            </p:extLst>
          </p:nvPr>
        </p:nvGraphicFramePr>
        <p:xfrm>
          <a:off x="107504" y="908720"/>
          <a:ext cx="8928992" cy="1359215"/>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546531122"/>
                    </a:ext>
                  </a:extLst>
                </a:gridCol>
                <a:gridCol w="5536518">
                  <a:extLst>
                    <a:ext uri="{9D8B030D-6E8A-4147-A177-3AD203B41FA5}">
                      <a16:colId xmlns:a16="http://schemas.microsoft.com/office/drawing/2014/main" val="253142125"/>
                    </a:ext>
                  </a:extLst>
                </a:gridCol>
                <a:gridCol w="1669097">
                  <a:extLst>
                    <a:ext uri="{9D8B030D-6E8A-4147-A177-3AD203B41FA5}">
                      <a16:colId xmlns:a16="http://schemas.microsoft.com/office/drawing/2014/main" val="2454701221"/>
                    </a:ext>
                  </a:extLst>
                </a:gridCol>
              </a:tblGrid>
              <a:tr h="343898">
                <a:tc>
                  <a:txBody>
                    <a:bodyPr/>
                    <a:lstStyle/>
                    <a:p>
                      <a:pPr algn="l" fontAlgn="ctr"/>
                      <a:r>
                        <a:rPr lang="es-MX" sz="1200" b="1" u="none" strike="noStrike" dirty="0">
                          <a:solidFill>
                            <a:srgbClr val="00B050"/>
                          </a:solidFill>
                          <a:effectLst/>
                        </a:rPr>
                        <a:t>124</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BIENES MUEBLES.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14,012,570.80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029345529"/>
                  </a:ext>
                </a:extLst>
              </a:tr>
              <a:tr h="343898">
                <a:tc>
                  <a:txBody>
                    <a:bodyPr/>
                    <a:lstStyle/>
                    <a:p>
                      <a:pPr algn="l" fontAlgn="ctr"/>
                      <a:r>
                        <a:rPr lang="es-MX" sz="1200" b="1" u="none" strike="noStrike" dirty="0">
                          <a:solidFill>
                            <a:srgbClr val="00B050"/>
                          </a:solidFill>
                          <a:effectLst/>
                        </a:rPr>
                        <a:t>1241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MOBILIARIO Y EQUIPO DE ADMINISTRACIÓN.</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1,273,364.16</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972414914"/>
                  </a:ext>
                </a:extLst>
              </a:tr>
              <a:tr h="343898">
                <a:tc>
                  <a:txBody>
                    <a:bodyPr/>
                    <a:lstStyle/>
                    <a:p>
                      <a:pPr algn="l" fontAlgn="ctr"/>
                      <a:r>
                        <a:rPr lang="es-MX" sz="1200" b="1" u="none" strike="noStrike" dirty="0">
                          <a:solidFill>
                            <a:srgbClr val="00B050"/>
                          </a:solidFill>
                          <a:effectLst/>
                        </a:rPr>
                        <a:t>12411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MUEBLES DE OFICINA Y ESTANTERÍA</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605,829.21</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71656131"/>
                  </a:ext>
                </a:extLst>
              </a:tr>
              <a:tr h="327521">
                <a:tc>
                  <a:txBody>
                    <a:bodyPr/>
                    <a:lstStyle/>
                    <a:p>
                      <a:pPr algn="l" fontAlgn="ctr"/>
                      <a:r>
                        <a:rPr lang="es-MX" sz="1200" u="none" strike="noStrike" dirty="0">
                          <a:solidFill>
                            <a:srgbClr val="C00000"/>
                          </a:solidFill>
                          <a:effectLst/>
                        </a:rPr>
                        <a:t>12411-511</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u="none" strike="noStrike" dirty="0">
                          <a:solidFill>
                            <a:srgbClr val="C00000"/>
                          </a:solidFill>
                          <a:effectLst/>
                        </a:rPr>
                        <a:t>MUEBLES DE OFICINA Y ESTANTERIA.</a:t>
                      </a:r>
                      <a:endParaRPr lang="es-ES"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605,829.21</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096946287"/>
                  </a:ext>
                </a:extLst>
              </a:tr>
            </a:tbl>
          </a:graphicData>
        </a:graphic>
      </p:graphicFrame>
      <p:graphicFrame>
        <p:nvGraphicFramePr>
          <p:cNvPr id="4" name="Tabla 3">
            <a:extLst>
              <a:ext uri="{FF2B5EF4-FFF2-40B4-BE49-F238E27FC236}">
                <a16:creationId xmlns:a16="http://schemas.microsoft.com/office/drawing/2014/main" id="{20D4C9D6-1426-4BE2-985B-1576706BB20B}"/>
              </a:ext>
            </a:extLst>
          </p:cNvPr>
          <p:cNvGraphicFramePr>
            <a:graphicFrameLocks noGrp="1"/>
          </p:cNvGraphicFramePr>
          <p:nvPr>
            <p:extLst>
              <p:ext uri="{D42A27DB-BD31-4B8C-83A1-F6EECF244321}">
                <p14:modId xmlns:p14="http://schemas.microsoft.com/office/powerpoint/2010/main" val="509958549"/>
              </p:ext>
            </p:extLst>
          </p:nvPr>
        </p:nvGraphicFramePr>
        <p:xfrm>
          <a:off x="107504" y="2708920"/>
          <a:ext cx="8928992" cy="576064"/>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806904851"/>
                    </a:ext>
                  </a:extLst>
                </a:gridCol>
                <a:gridCol w="5536518">
                  <a:extLst>
                    <a:ext uri="{9D8B030D-6E8A-4147-A177-3AD203B41FA5}">
                      <a16:colId xmlns:a16="http://schemas.microsoft.com/office/drawing/2014/main" val="1121935112"/>
                    </a:ext>
                  </a:extLst>
                </a:gridCol>
                <a:gridCol w="1669097">
                  <a:extLst>
                    <a:ext uri="{9D8B030D-6E8A-4147-A177-3AD203B41FA5}">
                      <a16:colId xmlns:a16="http://schemas.microsoft.com/office/drawing/2014/main" val="3311694408"/>
                    </a:ext>
                  </a:extLst>
                </a:gridCol>
              </a:tblGrid>
              <a:tr h="295057">
                <a:tc>
                  <a:txBody>
                    <a:bodyPr/>
                    <a:lstStyle/>
                    <a:p>
                      <a:pPr algn="l" fontAlgn="ctr"/>
                      <a:r>
                        <a:rPr lang="es-MX" sz="1200" b="1" u="none" strike="noStrike" dirty="0">
                          <a:solidFill>
                            <a:srgbClr val="00B050"/>
                          </a:solidFill>
                          <a:effectLst/>
                        </a:rPr>
                        <a:t>12412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MUEBLES, EXCEPTO DE OFICINA Y ESTANTERÍA</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300.00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951412897"/>
                  </a:ext>
                </a:extLst>
              </a:tr>
              <a:tr h="281007">
                <a:tc>
                  <a:txBody>
                    <a:bodyPr/>
                    <a:lstStyle/>
                    <a:p>
                      <a:pPr algn="l" fontAlgn="ctr"/>
                      <a:r>
                        <a:rPr lang="es-MX" sz="1200" u="none" strike="noStrike" dirty="0">
                          <a:solidFill>
                            <a:srgbClr val="C00000"/>
                          </a:solidFill>
                          <a:effectLst/>
                        </a:rPr>
                        <a:t>12412-512</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u="none" strike="noStrike" dirty="0">
                          <a:solidFill>
                            <a:srgbClr val="C00000"/>
                          </a:solidFill>
                          <a:effectLst/>
                        </a:rPr>
                        <a:t>MUEBLES, EXCEPTO DE OFICINA Y ESTANTERÍA.</a:t>
                      </a:r>
                      <a:endParaRPr lang="es-ES"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300.00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598619694"/>
                  </a:ext>
                </a:extLst>
              </a:tr>
            </a:tbl>
          </a:graphicData>
        </a:graphic>
      </p:graphicFrame>
      <p:graphicFrame>
        <p:nvGraphicFramePr>
          <p:cNvPr id="8" name="Tabla 7">
            <a:extLst>
              <a:ext uri="{FF2B5EF4-FFF2-40B4-BE49-F238E27FC236}">
                <a16:creationId xmlns:a16="http://schemas.microsoft.com/office/drawing/2014/main" id="{88B98792-664D-49AB-AE92-A87A0027C860}"/>
              </a:ext>
            </a:extLst>
          </p:cNvPr>
          <p:cNvGraphicFramePr>
            <a:graphicFrameLocks noGrp="1"/>
          </p:cNvGraphicFramePr>
          <p:nvPr>
            <p:extLst>
              <p:ext uri="{D42A27DB-BD31-4B8C-83A1-F6EECF244321}">
                <p14:modId xmlns:p14="http://schemas.microsoft.com/office/powerpoint/2010/main" val="810985580"/>
              </p:ext>
            </p:extLst>
          </p:nvPr>
        </p:nvGraphicFramePr>
        <p:xfrm>
          <a:off x="107504" y="3728092"/>
          <a:ext cx="8928992" cy="576064"/>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339866960"/>
                    </a:ext>
                  </a:extLst>
                </a:gridCol>
                <a:gridCol w="5536518">
                  <a:extLst>
                    <a:ext uri="{9D8B030D-6E8A-4147-A177-3AD203B41FA5}">
                      <a16:colId xmlns:a16="http://schemas.microsoft.com/office/drawing/2014/main" val="2947423117"/>
                    </a:ext>
                  </a:extLst>
                </a:gridCol>
                <a:gridCol w="1669097">
                  <a:extLst>
                    <a:ext uri="{9D8B030D-6E8A-4147-A177-3AD203B41FA5}">
                      <a16:colId xmlns:a16="http://schemas.microsoft.com/office/drawing/2014/main" val="3889189456"/>
                    </a:ext>
                  </a:extLst>
                </a:gridCol>
              </a:tblGrid>
              <a:tr h="295057">
                <a:tc>
                  <a:txBody>
                    <a:bodyPr/>
                    <a:lstStyle/>
                    <a:p>
                      <a:pPr algn="l" fontAlgn="ctr"/>
                      <a:r>
                        <a:rPr lang="es-MX" sz="1200" b="1" u="none" strike="noStrike" dirty="0">
                          <a:solidFill>
                            <a:srgbClr val="00B050"/>
                          </a:solidFill>
                          <a:effectLst/>
                        </a:rPr>
                        <a:t>12413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EQUIPO DE COMPUTO Y DE TECNOLOGÍAS DE LA INFORMACIÓN</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638,331.23</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969884965"/>
                  </a:ext>
                </a:extLst>
              </a:tr>
              <a:tr h="281007">
                <a:tc>
                  <a:txBody>
                    <a:bodyPr/>
                    <a:lstStyle/>
                    <a:p>
                      <a:pPr algn="l" fontAlgn="ctr"/>
                      <a:r>
                        <a:rPr lang="es-MX" sz="1200" u="none" strike="noStrike" dirty="0">
                          <a:solidFill>
                            <a:srgbClr val="C00000"/>
                          </a:solidFill>
                          <a:effectLst/>
                        </a:rPr>
                        <a:t>12413-515</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u="none" strike="noStrike" dirty="0">
                          <a:solidFill>
                            <a:srgbClr val="C00000"/>
                          </a:solidFill>
                          <a:effectLst/>
                        </a:rPr>
                        <a:t>EQUIPO DE CÓMPUTO Y DE TECNOLOGÍAS DE LA INFORMACIÓN.</a:t>
                      </a:r>
                      <a:endParaRPr lang="es-ES"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638,331.23</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941244042"/>
                  </a:ext>
                </a:extLst>
              </a:tr>
            </a:tbl>
          </a:graphicData>
        </a:graphic>
      </p:graphicFrame>
      <p:graphicFrame>
        <p:nvGraphicFramePr>
          <p:cNvPr id="9" name="Tabla 8">
            <a:extLst>
              <a:ext uri="{FF2B5EF4-FFF2-40B4-BE49-F238E27FC236}">
                <a16:creationId xmlns:a16="http://schemas.microsoft.com/office/drawing/2014/main" id="{FC21BB56-2F87-44F5-8E20-A9FA4B6E09CF}"/>
              </a:ext>
            </a:extLst>
          </p:cNvPr>
          <p:cNvGraphicFramePr>
            <a:graphicFrameLocks noGrp="1"/>
          </p:cNvGraphicFramePr>
          <p:nvPr>
            <p:extLst>
              <p:ext uri="{D42A27DB-BD31-4B8C-83A1-F6EECF244321}">
                <p14:modId xmlns:p14="http://schemas.microsoft.com/office/powerpoint/2010/main" val="1105385769"/>
              </p:ext>
            </p:extLst>
          </p:nvPr>
        </p:nvGraphicFramePr>
        <p:xfrm>
          <a:off x="107504" y="4725144"/>
          <a:ext cx="8928992" cy="633671"/>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602732840"/>
                    </a:ext>
                  </a:extLst>
                </a:gridCol>
                <a:gridCol w="5536518">
                  <a:extLst>
                    <a:ext uri="{9D8B030D-6E8A-4147-A177-3AD203B41FA5}">
                      <a16:colId xmlns:a16="http://schemas.microsoft.com/office/drawing/2014/main" val="3376804325"/>
                    </a:ext>
                  </a:extLst>
                </a:gridCol>
                <a:gridCol w="1669097">
                  <a:extLst>
                    <a:ext uri="{9D8B030D-6E8A-4147-A177-3AD203B41FA5}">
                      <a16:colId xmlns:a16="http://schemas.microsoft.com/office/drawing/2014/main" val="1339690542"/>
                    </a:ext>
                  </a:extLst>
                </a:gridCol>
              </a:tblGrid>
              <a:tr h="324563">
                <a:tc>
                  <a:txBody>
                    <a:bodyPr/>
                    <a:lstStyle/>
                    <a:p>
                      <a:pPr algn="l" fontAlgn="ctr"/>
                      <a:r>
                        <a:rPr lang="es-MX" sz="1300" b="1" u="none" strike="noStrike" dirty="0">
                          <a:solidFill>
                            <a:srgbClr val="00B050"/>
                          </a:solidFill>
                          <a:effectLst/>
                        </a:rPr>
                        <a:t>12419</a:t>
                      </a:r>
                      <a:endParaRPr lang="es-MX" sz="1300" b="1" i="0" u="none" strike="noStrike" dirty="0">
                        <a:solidFill>
                          <a:srgbClr val="00B050"/>
                        </a:solidFill>
                        <a:effectLst/>
                        <a:latin typeface="Calibri" panose="020F0502020204030204" pitchFamily="34" charset="0"/>
                      </a:endParaRPr>
                    </a:p>
                  </a:txBody>
                  <a:tcPr marL="8512" marR="8512" marT="9363" marB="0" anchor="ctr"/>
                </a:tc>
                <a:tc>
                  <a:txBody>
                    <a:bodyPr/>
                    <a:lstStyle/>
                    <a:p>
                      <a:pPr algn="l" fontAlgn="ctr"/>
                      <a:r>
                        <a:rPr lang="es-ES" sz="1300" b="1" u="none" strike="noStrike" dirty="0">
                          <a:solidFill>
                            <a:srgbClr val="00B050"/>
                          </a:solidFill>
                          <a:effectLst/>
                        </a:rPr>
                        <a:t>OTROS EQUIPOS EDUCACIONAL Y RECREATIVO.</a:t>
                      </a:r>
                      <a:endParaRPr lang="es-ES" sz="1300" b="1" i="0" u="none" strike="noStrike" dirty="0">
                        <a:solidFill>
                          <a:srgbClr val="00B050"/>
                        </a:solidFill>
                        <a:effectLst/>
                        <a:latin typeface="Calibri" panose="020F0502020204030204" pitchFamily="34" charset="0"/>
                      </a:endParaRPr>
                    </a:p>
                  </a:txBody>
                  <a:tcPr marL="8512" marR="8512" marT="9363" marB="0" anchor="ctr"/>
                </a:tc>
                <a:tc>
                  <a:txBody>
                    <a:bodyPr/>
                    <a:lstStyle/>
                    <a:p>
                      <a:pPr algn="r" fontAlgn="ctr"/>
                      <a:r>
                        <a:rPr lang="es-MX" sz="1300" b="1" u="none" strike="noStrike" dirty="0">
                          <a:solidFill>
                            <a:srgbClr val="00B050"/>
                          </a:solidFill>
                          <a:effectLst/>
                        </a:rPr>
                        <a:t>28,903.72</a:t>
                      </a:r>
                      <a:endParaRPr lang="es-MX" sz="1300" b="1" i="0" u="none" strike="noStrike" dirty="0">
                        <a:solidFill>
                          <a:srgbClr val="00B050"/>
                        </a:solidFill>
                        <a:effectLst/>
                        <a:latin typeface="Calibri" panose="020F0502020204030204" pitchFamily="34" charset="0"/>
                      </a:endParaRPr>
                    </a:p>
                  </a:txBody>
                  <a:tcPr marL="8512" marR="8512" marT="9363" marB="0" anchor="ctr"/>
                </a:tc>
                <a:extLst>
                  <a:ext uri="{0D108BD9-81ED-4DB2-BD59-A6C34878D82A}">
                    <a16:rowId xmlns:a16="http://schemas.microsoft.com/office/drawing/2014/main" val="1247780861"/>
                  </a:ext>
                </a:extLst>
              </a:tr>
              <a:tr h="309108">
                <a:tc>
                  <a:txBody>
                    <a:bodyPr/>
                    <a:lstStyle/>
                    <a:p>
                      <a:pPr algn="l" fontAlgn="ctr"/>
                      <a:r>
                        <a:rPr lang="es-MX" sz="1200" u="none" strike="noStrike" dirty="0">
                          <a:solidFill>
                            <a:srgbClr val="C00000"/>
                          </a:solidFill>
                          <a:effectLst/>
                        </a:rPr>
                        <a:t>12419-519</a:t>
                      </a:r>
                      <a:endParaRPr lang="es-MX" sz="1200" b="0" i="0" u="none" strike="noStrike" dirty="0">
                        <a:solidFill>
                          <a:srgbClr val="C00000"/>
                        </a:solidFill>
                        <a:effectLst/>
                        <a:latin typeface="Calibri" panose="020F0502020204030204" pitchFamily="34" charset="0"/>
                      </a:endParaRPr>
                    </a:p>
                  </a:txBody>
                  <a:tcPr marL="8512" marR="8512" marT="9363" marB="0" anchor="ctr"/>
                </a:tc>
                <a:tc>
                  <a:txBody>
                    <a:bodyPr/>
                    <a:lstStyle/>
                    <a:p>
                      <a:pPr algn="l" fontAlgn="ctr"/>
                      <a:r>
                        <a:rPr lang="es-ES" sz="1200" u="none" strike="noStrike" dirty="0">
                          <a:solidFill>
                            <a:srgbClr val="C00000"/>
                          </a:solidFill>
                          <a:effectLst/>
                        </a:rPr>
                        <a:t>OTROS MOBILIARIO Y EQUIPO DE ADMINISTRACION.</a:t>
                      </a:r>
                      <a:endParaRPr lang="es-ES" sz="1200" b="0" i="0" u="none" strike="noStrike" dirty="0">
                        <a:solidFill>
                          <a:srgbClr val="C00000"/>
                        </a:solidFill>
                        <a:effectLst/>
                        <a:latin typeface="Calibri" panose="020F0502020204030204" pitchFamily="34" charset="0"/>
                      </a:endParaRPr>
                    </a:p>
                  </a:txBody>
                  <a:tcPr marL="8512" marR="8512" marT="9363" marB="0" anchor="ctr"/>
                </a:tc>
                <a:tc>
                  <a:txBody>
                    <a:bodyPr/>
                    <a:lstStyle/>
                    <a:p>
                      <a:pPr algn="r" fontAlgn="ctr"/>
                      <a:r>
                        <a:rPr lang="es-MX" sz="1200" u="none" strike="noStrike" dirty="0">
                          <a:solidFill>
                            <a:srgbClr val="C00000"/>
                          </a:solidFill>
                          <a:effectLst/>
                        </a:rPr>
                        <a:t>28,903.72</a:t>
                      </a:r>
                      <a:endParaRPr lang="es-MX" sz="1200" b="0" i="0" u="none" strike="noStrike" dirty="0">
                        <a:solidFill>
                          <a:srgbClr val="C00000"/>
                        </a:solidFill>
                        <a:effectLst/>
                        <a:latin typeface="Calibri" panose="020F0502020204030204" pitchFamily="34" charset="0"/>
                      </a:endParaRPr>
                    </a:p>
                  </a:txBody>
                  <a:tcPr marL="8512" marR="8512" marT="9363" marB="0" anchor="ctr"/>
                </a:tc>
                <a:extLst>
                  <a:ext uri="{0D108BD9-81ED-4DB2-BD59-A6C34878D82A}">
                    <a16:rowId xmlns:a16="http://schemas.microsoft.com/office/drawing/2014/main" val="2337319195"/>
                  </a:ext>
                </a:extLst>
              </a:tr>
            </a:tbl>
          </a:graphicData>
        </a:graphic>
      </p:graphicFrame>
      <p:graphicFrame>
        <p:nvGraphicFramePr>
          <p:cNvPr id="10" name="Tabla 9">
            <a:extLst>
              <a:ext uri="{FF2B5EF4-FFF2-40B4-BE49-F238E27FC236}">
                <a16:creationId xmlns:a16="http://schemas.microsoft.com/office/drawing/2014/main" id="{795E63C0-BC82-4111-B426-DE09D77E578D}"/>
              </a:ext>
            </a:extLst>
          </p:cNvPr>
          <p:cNvGraphicFramePr>
            <a:graphicFrameLocks noGrp="1"/>
          </p:cNvGraphicFramePr>
          <p:nvPr>
            <p:extLst>
              <p:ext uri="{D42A27DB-BD31-4B8C-83A1-F6EECF244321}">
                <p14:modId xmlns:p14="http://schemas.microsoft.com/office/powerpoint/2010/main" val="2617081392"/>
              </p:ext>
            </p:extLst>
          </p:nvPr>
        </p:nvGraphicFramePr>
        <p:xfrm>
          <a:off x="107504" y="5709586"/>
          <a:ext cx="8928992" cy="959774"/>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4180220610"/>
                    </a:ext>
                  </a:extLst>
                </a:gridCol>
                <a:gridCol w="5536518">
                  <a:extLst>
                    <a:ext uri="{9D8B030D-6E8A-4147-A177-3AD203B41FA5}">
                      <a16:colId xmlns:a16="http://schemas.microsoft.com/office/drawing/2014/main" val="1777825579"/>
                    </a:ext>
                  </a:extLst>
                </a:gridCol>
                <a:gridCol w="1669097">
                  <a:extLst>
                    <a:ext uri="{9D8B030D-6E8A-4147-A177-3AD203B41FA5}">
                      <a16:colId xmlns:a16="http://schemas.microsoft.com/office/drawing/2014/main" val="4189141806"/>
                    </a:ext>
                  </a:extLst>
                </a:gridCol>
              </a:tblGrid>
              <a:tr h="325085">
                <a:tc>
                  <a:txBody>
                    <a:bodyPr/>
                    <a:lstStyle/>
                    <a:p>
                      <a:pPr algn="l" fontAlgn="ctr"/>
                      <a:r>
                        <a:rPr lang="es-MX" sz="1200" b="1" u="none" strike="noStrike" dirty="0">
                          <a:solidFill>
                            <a:srgbClr val="00B050"/>
                          </a:solidFill>
                          <a:effectLst/>
                        </a:rPr>
                        <a:t>1242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MOBILIARIO Y EQUIPO EDUCACIONAL Y RECREATIVO.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199,344.73</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286900010"/>
                  </a:ext>
                </a:extLst>
              </a:tr>
              <a:tr h="325085">
                <a:tc>
                  <a:txBody>
                    <a:bodyPr/>
                    <a:lstStyle/>
                    <a:p>
                      <a:pPr algn="l" fontAlgn="ctr"/>
                      <a:r>
                        <a:rPr lang="es-MX" sz="1200" b="1" u="none" strike="noStrike" dirty="0">
                          <a:solidFill>
                            <a:srgbClr val="00B050"/>
                          </a:solidFill>
                          <a:effectLst/>
                        </a:rPr>
                        <a:t>12421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EQUIPOS Y APARATOS AUDIOVISUALES.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39,582.60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028366028"/>
                  </a:ext>
                </a:extLst>
              </a:tr>
              <a:tr h="309604">
                <a:tc>
                  <a:txBody>
                    <a:bodyPr/>
                    <a:lstStyle/>
                    <a:p>
                      <a:pPr algn="l" fontAlgn="ctr"/>
                      <a:r>
                        <a:rPr lang="es-MX" sz="1200" u="none" strike="noStrike" dirty="0">
                          <a:solidFill>
                            <a:srgbClr val="C00000"/>
                          </a:solidFill>
                          <a:effectLst/>
                        </a:rPr>
                        <a:t>12421-521</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EQUIPOS Y APARATOS AUDIOVISUALES.</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39,582.60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553954300"/>
                  </a:ext>
                </a:extLst>
              </a:tr>
            </a:tbl>
          </a:graphicData>
        </a:graphic>
      </p:graphicFrame>
    </p:spTree>
    <p:extLst>
      <p:ext uri="{BB962C8B-B14F-4D97-AF65-F5344CB8AC3E}">
        <p14:creationId xmlns:p14="http://schemas.microsoft.com/office/powerpoint/2010/main" val="1329909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52"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Scale>
                                      <p:cBhvr>
                                        <p:cTn id="1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4"/>
                                        </p:tgtEl>
                                        <p:attrNameLst>
                                          <p:attrName>ppt_x</p:attrName>
                                          <p:attrName>ppt_y</p:attrName>
                                        </p:attrNameLst>
                                      </p:cBhvr>
                                    </p:animMotion>
                                    <p:animEffect transition="in" filter="fade">
                                      <p:cBhvr>
                                        <p:cTn id="19" dur="10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blinds(horizontal)">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17" presetClass="entr" presetSubtype="10"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49" presetClass="entr" presetSubtype="0" decel="100000"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 calcmode="lin" valueType="num">
                                      <p:cBhvr>
                                        <p:cTn id="37" dur="500" fill="hold"/>
                                        <p:tgtEl>
                                          <p:spTgt spid="10"/>
                                        </p:tgtEl>
                                        <p:attrNameLst>
                                          <p:attrName>style.rotation</p:attrName>
                                        </p:attrNameLst>
                                      </p:cBhvr>
                                      <p:tavLst>
                                        <p:tav tm="0">
                                          <p:val>
                                            <p:fltVal val="360"/>
                                          </p:val>
                                        </p:tav>
                                        <p:tav tm="100000">
                                          <p:val>
                                            <p:fltVal val="0"/>
                                          </p:val>
                                        </p:tav>
                                      </p:tavLst>
                                    </p:anim>
                                    <p:animEffect transition="in" filter="fade">
                                      <p:cBhvr>
                                        <p:cTn id="3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5" name="Tabla 4">
            <a:extLst>
              <a:ext uri="{FF2B5EF4-FFF2-40B4-BE49-F238E27FC236}">
                <a16:creationId xmlns:a16="http://schemas.microsoft.com/office/drawing/2014/main" id="{9C3755FD-063A-4BE6-9E82-6AA84478B3B1}"/>
              </a:ext>
            </a:extLst>
          </p:cNvPr>
          <p:cNvGraphicFramePr>
            <a:graphicFrameLocks noGrp="1"/>
          </p:cNvGraphicFramePr>
          <p:nvPr>
            <p:extLst>
              <p:ext uri="{D42A27DB-BD31-4B8C-83A1-F6EECF244321}">
                <p14:modId xmlns:p14="http://schemas.microsoft.com/office/powerpoint/2010/main" val="3417023960"/>
              </p:ext>
            </p:extLst>
          </p:nvPr>
        </p:nvGraphicFramePr>
        <p:xfrm>
          <a:off x="107504" y="980728"/>
          <a:ext cx="8928992" cy="576064"/>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690736775"/>
                    </a:ext>
                  </a:extLst>
                </a:gridCol>
                <a:gridCol w="5536518">
                  <a:extLst>
                    <a:ext uri="{9D8B030D-6E8A-4147-A177-3AD203B41FA5}">
                      <a16:colId xmlns:a16="http://schemas.microsoft.com/office/drawing/2014/main" val="2853483807"/>
                    </a:ext>
                  </a:extLst>
                </a:gridCol>
                <a:gridCol w="1669097">
                  <a:extLst>
                    <a:ext uri="{9D8B030D-6E8A-4147-A177-3AD203B41FA5}">
                      <a16:colId xmlns:a16="http://schemas.microsoft.com/office/drawing/2014/main" val="1996023464"/>
                    </a:ext>
                  </a:extLst>
                </a:gridCol>
              </a:tblGrid>
              <a:tr h="295057">
                <a:tc>
                  <a:txBody>
                    <a:bodyPr/>
                    <a:lstStyle/>
                    <a:p>
                      <a:pPr algn="l" fontAlgn="ctr"/>
                      <a:r>
                        <a:rPr lang="es-MX" sz="1200" b="1" u="none" strike="noStrike" dirty="0">
                          <a:solidFill>
                            <a:srgbClr val="00B050"/>
                          </a:solidFill>
                          <a:effectLst/>
                        </a:rPr>
                        <a:t>12422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APARATOS DEPORTIVOS.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364895659"/>
                  </a:ext>
                </a:extLst>
              </a:tr>
              <a:tr h="281007">
                <a:tc>
                  <a:txBody>
                    <a:bodyPr/>
                    <a:lstStyle/>
                    <a:p>
                      <a:pPr algn="l" fontAlgn="ctr"/>
                      <a:r>
                        <a:rPr lang="es-MX" sz="1200" u="none" strike="noStrike" dirty="0">
                          <a:solidFill>
                            <a:srgbClr val="C00000"/>
                          </a:solidFill>
                          <a:effectLst/>
                        </a:rPr>
                        <a:t>12422-522</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APARATOS DEPORTIVOS.</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3682220"/>
                  </a:ext>
                </a:extLst>
              </a:tr>
            </a:tbl>
          </a:graphicData>
        </a:graphic>
      </p:graphicFrame>
      <p:graphicFrame>
        <p:nvGraphicFramePr>
          <p:cNvPr id="6" name="Tabla 5">
            <a:extLst>
              <a:ext uri="{FF2B5EF4-FFF2-40B4-BE49-F238E27FC236}">
                <a16:creationId xmlns:a16="http://schemas.microsoft.com/office/drawing/2014/main" id="{8204A99A-1116-49E3-859A-C84346B7AC94}"/>
              </a:ext>
            </a:extLst>
          </p:cNvPr>
          <p:cNvGraphicFramePr>
            <a:graphicFrameLocks noGrp="1"/>
          </p:cNvGraphicFramePr>
          <p:nvPr>
            <p:extLst>
              <p:ext uri="{D42A27DB-BD31-4B8C-83A1-F6EECF244321}">
                <p14:modId xmlns:p14="http://schemas.microsoft.com/office/powerpoint/2010/main" val="1483189043"/>
              </p:ext>
            </p:extLst>
          </p:nvPr>
        </p:nvGraphicFramePr>
        <p:xfrm>
          <a:off x="107504" y="2032507"/>
          <a:ext cx="8928992" cy="676413"/>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954890239"/>
                    </a:ext>
                  </a:extLst>
                </a:gridCol>
                <a:gridCol w="5536518">
                  <a:extLst>
                    <a:ext uri="{9D8B030D-6E8A-4147-A177-3AD203B41FA5}">
                      <a16:colId xmlns:a16="http://schemas.microsoft.com/office/drawing/2014/main" val="2982719627"/>
                    </a:ext>
                  </a:extLst>
                </a:gridCol>
                <a:gridCol w="1669097">
                  <a:extLst>
                    <a:ext uri="{9D8B030D-6E8A-4147-A177-3AD203B41FA5}">
                      <a16:colId xmlns:a16="http://schemas.microsoft.com/office/drawing/2014/main" val="4016022492"/>
                    </a:ext>
                  </a:extLst>
                </a:gridCol>
              </a:tblGrid>
              <a:tr h="346456">
                <a:tc>
                  <a:txBody>
                    <a:bodyPr/>
                    <a:lstStyle/>
                    <a:p>
                      <a:pPr algn="l" fontAlgn="ctr"/>
                      <a:r>
                        <a:rPr lang="es-MX" sz="1200" b="1" u="none" strike="noStrike" dirty="0">
                          <a:solidFill>
                            <a:srgbClr val="00B050"/>
                          </a:solidFill>
                          <a:effectLst/>
                        </a:rPr>
                        <a:t>12423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CÁMARAS FOTOGRÁFICAS Y DE VIDEO.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46,612.13</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804082246"/>
                  </a:ext>
                </a:extLst>
              </a:tr>
              <a:tr h="329957">
                <a:tc>
                  <a:txBody>
                    <a:bodyPr/>
                    <a:lstStyle/>
                    <a:p>
                      <a:pPr algn="l" fontAlgn="ctr"/>
                      <a:r>
                        <a:rPr lang="es-MX" sz="1200" u="none" strike="noStrike">
                          <a:solidFill>
                            <a:srgbClr val="C00000"/>
                          </a:solidFill>
                          <a:effectLst/>
                        </a:rPr>
                        <a:t>12423-523</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u="none" strike="noStrike" dirty="0">
                          <a:solidFill>
                            <a:srgbClr val="C00000"/>
                          </a:solidFill>
                          <a:effectLst/>
                        </a:rPr>
                        <a:t>CÁMARAS FOTOGRÁFICAS Y DE VIDEO.</a:t>
                      </a:r>
                      <a:endParaRPr lang="es-ES"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46,612.13</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119498333"/>
                  </a:ext>
                </a:extLst>
              </a:tr>
            </a:tbl>
          </a:graphicData>
        </a:graphic>
      </p:graphicFrame>
      <p:graphicFrame>
        <p:nvGraphicFramePr>
          <p:cNvPr id="7" name="Tabla 6">
            <a:extLst>
              <a:ext uri="{FF2B5EF4-FFF2-40B4-BE49-F238E27FC236}">
                <a16:creationId xmlns:a16="http://schemas.microsoft.com/office/drawing/2014/main" id="{AF7B73CE-98F2-405B-A489-B0AC0E4FE5E5}"/>
              </a:ext>
            </a:extLst>
          </p:cNvPr>
          <p:cNvGraphicFramePr>
            <a:graphicFrameLocks noGrp="1"/>
          </p:cNvGraphicFramePr>
          <p:nvPr>
            <p:extLst>
              <p:ext uri="{D42A27DB-BD31-4B8C-83A1-F6EECF244321}">
                <p14:modId xmlns:p14="http://schemas.microsoft.com/office/powerpoint/2010/main" val="674341434"/>
              </p:ext>
            </p:extLst>
          </p:nvPr>
        </p:nvGraphicFramePr>
        <p:xfrm>
          <a:off x="107504" y="3184635"/>
          <a:ext cx="8928992" cy="676413"/>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827163671"/>
                    </a:ext>
                  </a:extLst>
                </a:gridCol>
                <a:gridCol w="5536518">
                  <a:extLst>
                    <a:ext uri="{9D8B030D-6E8A-4147-A177-3AD203B41FA5}">
                      <a16:colId xmlns:a16="http://schemas.microsoft.com/office/drawing/2014/main" val="2980744367"/>
                    </a:ext>
                  </a:extLst>
                </a:gridCol>
                <a:gridCol w="1669097">
                  <a:extLst>
                    <a:ext uri="{9D8B030D-6E8A-4147-A177-3AD203B41FA5}">
                      <a16:colId xmlns:a16="http://schemas.microsoft.com/office/drawing/2014/main" val="446167705"/>
                    </a:ext>
                  </a:extLst>
                </a:gridCol>
              </a:tblGrid>
              <a:tr h="346456">
                <a:tc>
                  <a:txBody>
                    <a:bodyPr/>
                    <a:lstStyle/>
                    <a:p>
                      <a:pPr algn="l" fontAlgn="ctr"/>
                      <a:r>
                        <a:rPr lang="es-MX" sz="1200" b="1" u="none" strike="noStrike" dirty="0">
                          <a:solidFill>
                            <a:srgbClr val="00B050"/>
                          </a:solidFill>
                          <a:effectLst/>
                        </a:rPr>
                        <a:t>12429</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OTRO MOBILIARIO Y EQUIPO EDUCACIONAL Y RECREATIVO.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113,150.00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787919827"/>
                  </a:ext>
                </a:extLst>
              </a:tr>
              <a:tr h="329957">
                <a:tc>
                  <a:txBody>
                    <a:bodyPr/>
                    <a:lstStyle/>
                    <a:p>
                      <a:pPr algn="l" fontAlgn="ctr"/>
                      <a:r>
                        <a:rPr lang="es-MX" sz="1200" u="none" strike="noStrike" dirty="0">
                          <a:solidFill>
                            <a:srgbClr val="C00000"/>
                          </a:solidFill>
                          <a:effectLst/>
                        </a:rPr>
                        <a:t>12429-529</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u="none" strike="noStrike" dirty="0">
                          <a:solidFill>
                            <a:srgbClr val="C00000"/>
                          </a:solidFill>
                          <a:effectLst/>
                        </a:rPr>
                        <a:t>OTRO MOBILIARIO Y EQUIPO EDUCACIONAL Y RECREATIVO.</a:t>
                      </a:r>
                      <a:endParaRPr lang="es-ES"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113,150.00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822037928"/>
                  </a:ext>
                </a:extLst>
              </a:tr>
            </a:tbl>
          </a:graphicData>
        </a:graphic>
      </p:graphicFrame>
      <p:graphicFrame>
        <p:nvGraphicFramePr>
          <p:cNvPr id="11" name="Tabla 10">
            <a:extLst>
              <a:ext uri="{FF2B5EF4-FFF2-40B4-BE49-F238E27FC236}">
                <a16:creationId xmlns:a16="http://schemas.microsoft.com/office/drawing/2014/main" id="{B092412D-AD63-4F29-B49B-6ECEC476706F}"/>
              </a:ext>
            </a:extLst>
          </p:cNvPr>
          <p:cNvGraphicFramePr>
            <a:graphicFrameLocks noGrp="1"/>
          </p:cNvGraphicFramePr>
          <p:nvPr>
            <p:extLst>
              <p:ext uri="{D42A27DB-BD31-4B8C-83A1-F6EECF244321}">
                <p14:modId xmlns:p14="http://schemas.microsoft.com/office/powerpoint/2010/main" val="2361938587"/>
              </p:ext>
            </p:extLst>
          </p:nvPr>
        </p:nvGraphicFramePr>
        <p:xfrm>
          <a:off x="107504" y="4336764"/>
          <a:ext cx="8928992" cy="964444"/>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74830025"/>
                    </a:ext>
                  </a:extLst>
                </a:gridCol>
                <a:gridCol w="5536518">
                  <a:extLst>
                    <a:ext uri="{9D8B030D-6E8A-4147-A177-3AD203B41FA5}">
                      <a16:colId xmlns:a16="http://schemas.microsoft.com/office/drawing/2014/main" val="4028047705"/>
                    </a:ext>
                  </a:extLst>
                </a:gridCol>
                <a:gridCol w="1669097">
                  <a:extLst>
                    <a:ext uri="{9D8B030D-6E8A-4147-A177-3AD203B41FA5}">
                      <a16:colId xmlns:a16="http://schemas.microsoft.com/office/drawing/2014/main" val="3374097109"/>
                    </a:ext>
                  </a:extLst>
                </a:gridCol>
              </a:tblGrid>
              <a:tr h="326667">
                <a:tc>
                  <a:txBody>
                    <a:bodyPr/>
                    <a:lstStyle/>
                    <a:p>
                      <a:pPr algn="l" fontAlgn="ctr"/>
                      <a:r>
                        <a:rPr lang="es-MX" sz="1100" b="1" u="none" strike="noStrike" dirty="0">
                          <a:solidFill>
                            <a:srgbClr val="00B050"/>
                          </a:solidFill>
                          <a:effectLst/>
                        </a:rPr>
                        <a:t>1243</a:t>
                      </a:r>
                      <a:endParaRPr lang="es-MX" sz="11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100" b="1" u="none" strike="noStrike" dirty="0">
                          <a:solidFill>
                            <a:srgbClr val="00B050"/>
                          </a:solidFill>
                          <a:effectLst/>
                        </a:rPr>
                        <a:t>EQUIPO E INSTRUMENTAL MÉDICO Y DE LABORATORIO.</a:t>
                      </a:r>
                      <a:endParaRPr lang="es-MX" sz="11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100" b="1" u="none" strike="noStrike" dirty="0">
                          <a:solidFill>
                            <a:srgbClr val="00B050"/>
                          </a:solidFill>
                          <a:effectLst/>
                        </a:rPr>
                        <a:t>19,154.84</a:t>
                      </a:r>
                      <a:endParaRPr lang="es-MX" sz="11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322000238"/>
                  </a:ext>
                </a:extLst>
              </a:tr>
              <a:tr h="326667">
                <a:tc>
                  <a:txBody>
                    <a:bodyPr/>
                    <a:lstStyle/>
                    <a:p>
                      <a:pPr algn="l" fontAlgn="ctr"/>
                      <a:r>
                        <a:rPr lang="es-MX" sz="1100" b="1" u="none" strike="noStrike" dirty="0">
                          <a:solidFill>
                            <a:srgbClr val="00B050"/>
                          </a:solidFill>
                          <a:effectLst/>
                        </a:rPr>
                        <a:t>12431</a:t>
                      </a:r>
                      <a:endParaRPr lang="es-MX" sz="11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100" b="1" u="none" strike="noStrike" dirty="0">
                          <a:solidFill>
                            <a:srgbClr val="00B050"/>
                          </a:solidFill>
                          <a:effectLst/>
                        </a:rPr>
                        <a:t>EQUIPO MÉDICO Y DE LABORATORIO.</a:t>
                      </a:r>
                      <a:endParaRPr lang="es-ES" sz="11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100" b="1" u="none" strike="noStrike" dirty="0">
                          <a:solidFill>
                            <a:srgbClr val="00B050"/>
                          </a:solidFill>
                          <a:effectLst/>
                        </a:rPr>
                        <a:t>0.00</a:t>
                      </a:r>
                      <a:endParaRPr lang="es-MX" sz="11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472670717"/>
                  </a:ext>
                </a:extLst>
              </a:tr>
              <a:tr h="311110">
                <a:tc>
                  <a:txBody>
                    <a:bodyPr/>
                    <a:lstStyle/>
                    <a:p>
                      <a:pPr algn="l" fontAlgn="ctr"/>
                      <a:r>
                        <a:rPr lang="es-MX" sz="1000" u="none" strike="noStrike">
                          <a:solidFill>
                            <a:srgbClr val="C00000"/>
                          </a:solidFill>
                          <a:effectLst/>
                        </a:rPr>
                        <a:t>12431-531</a:t>
                      </a:r>
                      <a:endParaRPr lang="es-MX" sz="10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000" u="none" strike="noStrike">
                          <a:solidFill>
                            <a:srgbClr val="C00000"/>
                          </a:solidFill>
                          <a:effectLst/>
                        </a:rPr>
                        <a:t>EQUIPO MÉDICO Y DE LABORATORIO.</a:t>
                      </a:r>
                      <a:endParaRPr lang="es-ES" sz="1000" b="0"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000" u="none" strike="noStrike" dirty="0">
                          <a:solidFill>
                            <a:srgbClr val="C00000"/>
                          </a:solidFill>
                          <a:effectLst/>
                        </a:rPr>
                        <a:t>0.00</a:t>
                      </a:r>
                      <a:endParaRPr lang="es-MX" sz="10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72552778"/>
                  </a:ext>
                </a:extLst>
              </a:tr>
            </a:tbl>
          </a:graphicData>
        </a:graphic>
      </p:graphicFrame>
      <p:graphicFrame>
        <p:nvGraphicFramePr>
          <p:cNvPr id="12" name="Tabla 11">
            <a:extLst>
              <a:ext uri="{FF2B5EF4-FFF2-40B4-BE49-F238E27FC236}">
                <a16:creationId xmlns:a16="http://schemas.microsoft.com/office/drawing/2014/main" id="{18702F35-71FD-4B28-8867-24568C8B0A82}"/>
              </a:ext>
            </a:extLst>
          </p:cNvPr>
          <p:cNvGraphicFramePr>
            <a:graphicFrameLocks noGrp="1"/>
          </p:cNvGraphicFramePr>
          <p:nvPr>
            <p:extLst>
              <p:ext uri="{D42A27DB-BD31-4B8C-83A1-F6EECF244321}">
                <p14:modId xmlns:p14="http://schemas.microsoft.com/office/powerpoint/2010/main" val="471616312"/>
              </p:ext>
            </p:extLst>
          </p:nvPr>
        </p:nvGraphicFramePr>
        <p:xfrm>
          <a:off x="107504" y="5805264"/>
          <a:ext cx="8928992" cy="64807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735234733"/>
                    </a:ext>
                  </a:extLst>
                </a:gridCol>
                <a:gridCol w="5536518">
                  <a:extLst>
                    <a:ext uri="{9D8B030D-6E8A-4147-A177-3AD203B41FA5}">
                      <a16:colId xmlns:a16="http://schemas.microsoft.com/office/drawing/2014/main" val="3080969987"/>
                    </a:ext>
                  </a:extLst>
                </a:gridCol>
                <a:gridCol w="1669097">
                  <a:extLst>
                    <a:ext uri="{9D8B030D-6E8A-4147-A177-3AD203B41FA5}">
                      <a16:colId xmlns:a16="http://schemas.microsoft.com/office/drawing/2014/main" val="1020577717"/>
                    </a:ext>
                  </a:extLst>
                </a:gridCol>
              </a:tblGrid>
              <a:tr h="331939">
                <a:tc>
                  <a:txBody>
                    <a:bodyPr/>
                    <a:lstStyle/>
                    <a:p>
                      <a:pPr algn="l" fontAlgn="ctr"/>
                      <a:r>
                        <a:rPr lang="es-MX" sz="1200" b="1" u="none" strike="noStrike" dirty="0">
                          <a:solidFill>
                            <a:srgbClr val="00B050"/>
                          </a:solidFill>
                          <a:effectLst/>
                        </a:rPr>
                        <a:t>12432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INSTRUMENTAL MÉDICO Y DE LABORATORIO.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19,154.84</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358537595"/>
                  </a:ext>
                </a:extLst>
              </a:tr>
              <a:tr h="316133">
                <a:tc>
                  <a:txBody>
                    <a:bodyPr/>
                    <a:lstStyle/>
                    <a:p>
                      <a:pPr algn="l" fontAlgn="ctr"/>
                      <a:r>
                        <a:rPr lang="es-MX" sz="1200" u="none" strike="noStrike" dirty="0">
                          <a:solidFill>
                            <a:srgbClr val="C00000"/>
                          </a:solidFill>
                          <a:effectLst/>
                        </a:rPr>
                        <a:t>12432-532</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u="none" strike="noStrike" dirty="0">
                          <a:solidFill>
                            <a:srgbClr val="C00000"/>
                          </a:solidFill>
                          <a:effectLst/>
                        </a:rPr>
                        <a:t>INSTRUMENTAL MÉDICO Y DE LABORATORIO.</a:t>
                      </a:r>
                      <a:endParaRPr lang="es-ES"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19,154.84</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183900545"/>
                  </a:ext>
                </a:extLst>
              </a:tr>
            </a:tbl>
          </a:graphicData>
        </a:graphic>
      </p:graphicFrame>
    </p:spTree>
    <p:extLst>
      <p:ext uri="{BB962C8B-B14F-4D97-AF65-F5344CB8AC3E}">
        <p14:creationId xmlns:p14="http://schemas.microsoft.com/office/powerpoint/2010/main" val="558202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ircle(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down)">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randombar(horizontal)">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84D5C1E4-CB7B-495D-BC23-5AF98C0F9D3B}"/>
              </a:ext>
            </a:extLst>
          </p:cNvPr>
          <p:cNvGraphicFramePr>
            <a:graphicFrameLocks noGrp="1"/>
          </p:cNvGraphicFramePr>
          <p:nvPr>
            <p:extLst>
              <p:ext uri="{D42A27DB-BD31-4B8C-83A1-F6EECF244321}">
                <p14:modId xmlns:p14="http://schemas.microsoft.com/office/powerpoint/2010/main" val="3170422960"/>
              </p:ext>
            </p:extLst>
          </p:nvPr>
        </p:nvGraphicFramePr>
        <p:xfrm>
          <a:off x="107504" y="836712"/>
          <a:ext cx="8928992" cy="837794"/>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684320756"/>
                    </a:ext>
                  </a:extLst>
                </a:gridCol>
                <a:gridCol w="5536518">
                  <a:extLst>
                    <a:ext uri="{9D8B030D-6E8A-4147-A177-3AD203B41FA5}">
                      <a16:colId xmlns:a16="http://schemas.microsoft.com/office/drawing/2014/main" val="3185790168"/>
                    </a:ext>
                  </a:extLst>
                </a:gridCol>
                <a:gridCol w="1669097">
                  <a:extLst>
                    <a:ext uri="{9D8B030D-6E8A-4147-A177-3AD203B41FA5}">
                      <a16:colId xmlns:a16="http://schemas.microsoft.com/office/drawing/2014/main" val="1954508115"/>
                    </a:ext>
                  </a:extLst>
                </a:gridCol>
              </a:tblGrid>
              <a:tr h="283769">
                <a:tc>
                  <a:txBody>
                    <a:bodyPr/>
                    <a:lstStyle/>
                    <a:p>
                      <a:pPr algn="l" fontAlgn="ctr"/>
                      <a:r>
                        <a:rPr lang="es-MX" sz="1200" b="1" u="none" strike="noStrike" dirty="0">
                          <a:solidFill>
                            <a:srgbClr val="00B050"/>
                          </a:solidFill>
                          <a:effectLst/>
                        </a:rPr>
                        <a:t>1244</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VEHICULOS Y EQUIPO DE TRANSPORTE.</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11,361,266.00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382277989"/>
                  </a:ext>
                </a:extLst>
              </a:tr>
              <a:tr h="283769">
                <a:tc>
                  <a:txBody>
                    <a:bodyPr/>
                    <a:lstStyle/>
                    <a:p>
                      <a:pPr algn="l" fontAlgn="ctr"/>
                      <a:r>
                        <a:rPr lang="es-MX" sz="1200" b="1" u="none" strike="noStrike">
                          <a:solidFill>
                            <a:srgbClr val="00B050"/>
                          </a:solidFill>
                          <a:effectLst/>
                        </a:rPr>
                        <a:t>12441</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AUTOMÓVILES Y EQUIPO TERRESTRE.</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9,471,420.00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003791315"/>
                  </a:ext>
                </a:extLst>
              </a:tr>
              <a:tr h="270256">
                <a:tc>
                  <a:txBody>
                    <a:bodyPr/>
                    <a:lstStyle/>
                    <a:p>
                      <a:pPr algn="l" fontAlgn="ctr"/>
                      <a:r>
                        <a:rPr lang="es-MX" sz="1000" u="none" strike="noStrike">
                          <a:solidFill>
                            <a:srgbClr val="C00000"/>
                          </a:solidFill>
                          <a:effectLst/>
                        </a:rPr>
                        <a:t>12441-541</a:t>
                      </a:r>
                      <a:endParaRPr lang="es-MX" sz="10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000" u="none" strike="noStrike" dirty="0">
                          <a:solidFill>
                            <a:srgbClr val="C00000"/>
                          </a:solidFill>
                          <a:effectLst/>
                        </a:rPr>
                        <a:t>AUTOMOVILES Y EQUIPO TERRESTRE.</a:t>
                      </a:r>
                      <a:endParaRPr lang="es-MX" sz="10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000" u="none" strike="noStrike" dirty="0">
                          <a:solidFill>
                            <a:srgbClr val="C00000"/>
                          </a:solidFill>
                          <a:effectLst/>
                        </a:rPr>
                        <a:t>9,471,420.00</a:t>
                      </a:r>
                      <a:endParaRPr lang="es-MX" sz="10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402486790"/>
                  </a:ext>
                </a:extLst>
              </a:tr>
            </a:tbl>
          </a:graphicData>
        </a:graphic>
      </p:graphicFrame>
      <p:graphicFrame>
        <p:nvGraphicFramePr>
          <p:cNvPr id="4" name="Tabla 3">
            <a:extLst>
              <a:ext uri="{FF2B5EF4-FFF2-40B4-BE49-F238E27FC236}">
                <a16:creationId xmlns:a16="http://schemas.microsoft.com/office/drawing/2014/main" id="{D3A090D2-C21B-459A-9384-A90894011A6C}"/>
              </a:ext>
            </a:extLst>
          </p:cNvPr>
          <p:cNvGraphicFramePr>
            <a:graphicFrameLocks noGrp="1"/>
          </p:cNvGraphicFramePr>
          <p:nvPr>
            <p:extLst>
              <p:ext uri="{D42A27DB-BD31-4B8C-83A1-F6EECF244321}">
                <p14:modId xmlns:p14="http://schemas.microsoft.com/office/powerpoint/2010/main" val="634959857"/>
              </p:ext>
            </p:extLst>
          </p:nvPr>
        </p:nvGraphicFramePr>
        <p:xfrm>
          <a:off x="107504" y="1916832"/>
          <a:ext cx="8928992" cy="600056"/>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988031460"/>
                    </a:ext>
                  </a:extLst>
                </a:gridCol>
                <a:gridCol w="5536518">
                  <a:extLst>
                    <a:ext uri="{9D8B030D-6E8A-4147-A177-3AD203B41FA5}">
                      <a16:colId xmlns:a16="http://schemas.microsoft.com/office/drawing/2014/main" val="151491900"/>
                    </a:ext>
                  </a:extLst>
                </a:gridCol>
                <a:gridCol w="1669097">
                  <a:extLst>
                    <a:ext uri="{9D8B030D-6E8A-4147-A177-3AD203B41FA5}">
                      <a16:colId xmlns:a16="http://schemas.microsoft.com/office/drawing/2014/main" val="657034341"/>
                    </a:ext>
                  </a:extLst>
                </a:gridCol>
              </a:tblGrid>
              <a:tr h="307346">
                <a:tc>
                  <a:txBody>
                    <a:bodyPr/>
                    <a:lstStyle/>
                    <a:p>
                      <a:pPr algn="l" fontAlgn="ctr"/>
                      <a:r>
                        <a:rPr lang="es-MX" sz="1200" b="1" u="none" strike="noStrike" dirty="0">
                          <a:solidFill>
                            <a:srgbClr val="00B050"/>
                          </a:solidFill>
                          <a:effectLst/>
                        </a:rPr>
                        <a:t>12442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CARROCERÍAS Y REMOLQUES.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1,816,000.00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645085335"/>
                  </a:ext>
                </a:extLst>
              </a:tr>
              <a:tr h="292710">
                <a:tc>
                  <a:txBody>
                    <a:bodyPr/>
                    <a:lstStyle/>
                    <a:p>
                      <a:pPr algn="l" fontAlgn="ctr"/>
                      <a:r>
                        <a:rPr lang="es-MX" sz="1200" u="none" strike="noStrike" dirty="0">
                          <a:solidFill>
                            <a:srgbClr val="C00000"/>
                          </a:solidFill>
                          <a:effectLst/>
                        </a:rPr>
                        <a:t>12442-542</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CARROCERÍAS Y REMOLQUES.</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1,816,000.00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096358541"/>
                  </a:ext>
                </a:extLst>
              </a:tr>
            </a:tbl>
          </a:graphicData>
        </a:graphic>
      </p:graphicFrame>
      <p:graphicFrame>
        <p:nvGraphicFramePr>
          <p:cNvPr id="8" name="Tabla 7">
            <a:extLst>
              <a:ext uri="{FF2B5EF4-FFF2-40B4-BE49-F238E27FC236}">
                <a16:creationId xmlns:a16="http://schemas.microsoft.com/office/drawing/2014/main" id="{A332DC94-BDE7-4EBA-9916-76E00611D5CF}"/>
              </a:ext>
            </a:extLst>
          </p:cNvPr>
          <p:cNvGraphicFramePr>
            <a:graphicFrameLocks noGrp="1"/>
          </p:cNvGraphicFramePr>
          <p:nvPr>
            <p:extLst>
              <p:ext uri="{D42A27DB-BD31-4B8C-83A1-F6EECF244321}">
                <p14:modId xmlns:p14="http://schemas.microsoft.com/office/powerpoint/2010/main" val="3595415307"/>
              </p:ext>
            </p:extLst>
          </p:nvPr>
        </p:nvGraphicFramePr>
        <p:xfrm>
          <a:off x="107504" y="2756936"/>
          <a:ext cx="8928992" cy="600056"/>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856314963"/>
                    </a:ext>
                  </a:extLst>
                </a:gridCol>
                <a:gridCol w="5536518">
                  <a:extLst>
                    <a:ext uri="{9D8B030D-6E8A-4147-A177-3AD203B41FA5}">
                      <a16:colId xmlns:a16="http://schemas.microsoft.com/office/drawing/2014/main" val="3456822233"/>
                    </a:ext>
                  </a:extLst>
                </a:gridCol>
                <a:gridCol w="1669097">
                  <a:extLst>
                    <a:ext uri="{9D8B030D-6E8A-4147-A177-3AD203B41FA5}">
                      <a16:colId xmlns:a16="http://schemas.microsoft.com/office/drawing/2014/main" val="1283339557"/>
                    </a:ext>
                  </a:extLst>
                </a:gridCol>
              </a:tblGrid>
              <a:tr h="307346">
                <a:tc>
                  <a:txBody>
                    <a:bodyPr/>
                    <a:lstStyle/>
                    <a:p>
                      <a:pPr algn="l" fontAlgn="ctr"/>
                      <a:r>
                        <a:rPr lang="es-MX" sz="1200" b="1" u="none" strike="noStrike" dirty="0">
                          <a:solidFill>
                            <a:srgbClr val="00B050"/>
                          </a:solidFill>
                          <a:effectLst/>
                        </a:rPr>
                        <a:t>12443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EQUIPO AEROESPACIAL.</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081836030"/>
                  </a:ext>
                </a:extLst>
              </a:tr>
              <a:tr h="292710">
                <a:tc>
                  <a:txBody>
                    <a:bodyPr/>
                    <a:lstStyle/>
                    <a:p>
                      <a:pPr algn="l" fontAlgn="ctr"/>
                      <a:r>
                        <a:rPr lang="es-MX" sz="1200" u="none" strike="noStrike">
                          <a:solidFill>
                            <a:srgbClr val="C00000"/>
                          </a:solidFill>
                          <a:effectLst/>
                        </a:rPr>
                        <a:t>12443-543</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a:solidFill>
                            <a:srgbClr val="C00000"/>
                          </a:solidFill>
                          <a:effectLst/>
                        </a:rPr>
                        <a:t>EQUIPO AEROESPACIAL.</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464627449"/>
                  </a:ext>
                </a:extLst>
              </a:tr>
            </a:tbl>
          </a:graphicData>
        </a:graphic>
      </p:graphicFrame>
      <p:graphicFrame>
        <p:nvGraphicFramePr>
          <p:cNvPr id="9" name="Tabla 8">
            <a:extLst>
              <a:ext uri="{FF2B5EF4-FFF2-40B4-BE49-F238E27FC236}">
                <a16:creationId xmlns:a16="http://schemas.microsoft.com/office/drawing/2014/main" id="{B19D96EB-7EFE-45FE-99B2-D4E0528B52DD}"/>
              </a:ext>
            </a:extLst>
          </p:cNvPr>
          <p:cNvGraphicFramePr>
            <a:graphicFrameLocks noGrp="1"/>
          </p:cNvGraphicFramePr>
          <p:nvPr>
            <p:extLst>
              <p:ext uri="{D42A27DB-BD31-4B8C-83A1-F6EECF244321}">
                <p14:modId xmlns:p14="http://schemas.microsoft.com/office/powerpoint/2010/main" val="192769144"/>
              </p:ext>
            </p:extLst>
          </p:nvPr>
        </p:nvGraphicFramePr>
        <p:xfrm>
          <a:off x="107504" y="3584076"/>
          <a:ext cx="8928992" cy="565004"/>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4124537416"/>
                    </a:ext>
                  </a:extLst>
                </a:gridCol>
                <a:gridCol w="5536518">
                  <a:extLst>
                    <a:ext uri="{9D8B030D-6E8A-4147-A177-3AD203B41FA5}">
                      <a16:colId xmlns:a16="http://schemas.microsoft.com/office/drawing/2014/main" val="2217307369"/>
                    </a:ext>
                  </a:extLst>
                </a:gridCol>
                <a:gridCol w="1669097">
                  <a:extLst>
                    <a:ext uri="{9D8B030D-6E8A-4147-A177-3AD203B41FA5}">
                      <a16:colId xmlns:a16="http://schemas.microsoft.com/office/drawing/2014/main" val="3848701061"/>
                    </a:ext>
                  </a:extLst>
                </a:gridCol>
              </a:tblGrid>
              <a:tr h="289393">
                <a:tc>
                  <a:txBody>
                    <a:bodyPr/>
                    <a:lstStyle/>
                    <a:p>
                      <a:pPr algn="l" fontAlgn="ctr"/>
                      <a:r>
                        <a:rPr lang="es-MX" sz="1200" b="1" u="none" strike="noStrike" dirty="0">
                          <a:solidFill>
                            <a:srgbClr val="00B050"/>
                          </a:solidFill>
                          <a:effectLst/>
                        </a:rPr>
                        <a:t>12444</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EQUIPO FERROVIARIO.</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643103665"/>
                  </a:ext>
                </a:extLst>
              </a:tr>
              <a:tr h="275611">
                <a:tc>
                  <a:txBody>
                    <a:bodyPr/>
                    <a:lstStyle/>
                    <a:p>
                      <a:pPr algn="l" fontAlgn="ctr"/>
                      <a:r>
                        <a:rPr lang="es-MX" sz="1200" u="none" strike="noStrike" dirty="0">
                          <a:solidFill>
                            <a:srgbClr val="C00000"/>
                          </a:solidFill>
                          <a:effectLst/>
                        </a:rPr>
                        <a:t>12444-544</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EQUIPO FERROVIARIO.</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837819076"/>
                  </a:ext>
                </a:extLst>
              </a:tr>
            </a:tbl>
          </a:graphicData>
        </a:graphic>
      </p:graphicFrame>
      <p:graphicFrame>
        <p:nvGraphicFramePr>
          <p:cNvPr id="10" name="Tabla 9">
            <a:extLst>
              <a:ext uri="{FF2B5EF4-FFF2-40B4-BE49-F238E27FC236}">
                <a16:creationId xmlns:a16="http://schemas.microsoft.com/office/drawing/2014/main" id="{DB334792-1B5E-4C8B-8288-0FB78CE70BC0}"/>
              </a:ext>
            </a:extLst>
          </p:cNvPr>
          <p:cNvGraphicFramePr>
            <a:graphicFrameLocks noGrp="1"/>
          </p:cNvGraphicFramePr>
          <p:nvPr>
            <p:extLst>
              <p:ext uri="{D42A27DB-BD31-4B8C-83A1-F6EECF244321}">
                <p14:modId xmlns:p14="http://schemas.microsoft.com/office/powerpoint/2010/main" val="4175015820"/>
              </p:ext>
            </p:extLst>
          </p:nvPr>
        </p:nvGraphicFramePr>
        <p:xfrm>
          <a:off x="107504" y="4376164"/>
          <a:ext cx="8928992" cy="565004"/>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899078898"/>
                    </a:ext>
                  </a:extLst>
                </a:gridCol>
                <a:gridCol w="5536518">
                  <a:extLst>
                    <a:ext uri="{9D8B030D-6E8A-4147-A177-3AD203B41FA5}">
                      <a16:colId xmlns:a16="http://schemas.microsoft.com/office/drawing/2014/main" val="877825328"/>
                    </a:ext>
                  </a:extLst>
                </a:gridCol>
                <a:gridCol w="1669097">
                  <a:extLst>
                    <a:ext uri="{9D8B030D-6E8A-4147-A177-3AD203B41FA5}">
                      <a16:colId xmlns:a16="http://schemas.microsoft.com/office/drawing/2014/main" val="2071334609"/>
                    </a:ext>
                  </a:extLst>
                </a:gridCol>
              </a:tblGrid>
              <a:tr h="289393">
                <a:tc>
                  <a:txBody>
                    <a:bodyPr/>
                    <a:lstStyle/>
                    <a:p>
                      <a:pPr algn="l" fontAlgn="ctr"/>
                      <a:r>
                        <a:rPr lang="es-MX" sz="1200" b="1" u="none" strike="noStrike" dirty="0">
                          <a:solidFill>
                            <a:srgbClr val="00B050"/>
                          </a:solidFill>
                          <a:effectLst/>
                        </a:rPr>
                        <a:t>12445</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EMBARCACIONES.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959589283"/>
                  </a:ext>
                </a:extLst>
              </a:tr>
              <a:tr h="275611">
                <a:tc>
                  <a:txBody>
                    <a:bodyPr/>
                    <a:lstStyle/>
                    <a:p>
                      <a:pPr algn="l" fontAlgn="ctr"/>
                      <a:r>
                        <a:rPr lang="es-MX" sz="1200" u="none" strike="noStrike">
                          <a:solidFill>
                            <a:srgbClr val="C00000"/>
                          </a:solidFill>
                          <a:effectLst/>
                        </a:rPr>
                        <a:t>12445-545</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EMBARCACIONES.</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233418881"/>
                  </a:ext>
                </a:extLst>
              </a:tr>
            </a:tbl>
          </a:graphicData>
        </a:graphic>
      </p:graphicFrame>
      <p:graphicFrame>
        <p:nvGraphicFramePr>
          <p:cNvPr id="13" name="Tabla 12">
            <a:extLst>
              <a:ext uri="{FF2B5EF4-FFF2-40B4-BE49-F238E27FC236}">
                <a16:creationId xmlns:a16="http://schemas.microsoft.com/office/drawing/2014/main" id="{D971B920-D7BC-4119-8D47-C5000590DC68}"/>
              </a:ext>
            </a:extLst>
          </p:cNvPr>
          <p:cNvGraphicFramePr>
            <a:graphicFrameLocks noGrp="1"/>
          </p:cNvGraphicFramePr>
          <p:nvPr>
            <p:extLst>
              <p:ext uri="{D42A27DB-BD31-4B8C-83A1-F6EECF244321}">
                <p14:modId xmlns:p14="http://schemas.microsoft.com/office/powerpoint/2010/main" val="1228135786"/>
              </p:ext>
            </p:extLst>
          </p:nvPr>
        </p:nvGraphicFramePr>
        <p:xfrm>
          <a:off x="107504" y="5168252"/>
          <a:ext cx="8928992" cy="63701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055865978"/>
                    </a:ext>
                  </a:extLst>
                </a:gridCol>
                <a:gridCol w="5536518">
                  <a:extLst>
                    <a:ext uri="{9D8B030D-6E8A-4147-A177-3AD203B41FA5}">
                      <a16:colId xmlns:a16="http://schemas.microsoft.com/office/drawing/2014/main" val="4237083490"/>
                    </a:ext>
                  </a:extLst>
                </a:gridCol>
                <a:gridCol w="1669097">
                  <a:extLst>
                    <a:ext uri="{9D8B030D-6E8A-4147-A177-3AD203B41FA5}">
                      <a16:colId xmlns:a16="http://schemas.microsoft.com/office/drawing/2014/main" val="3705556752"/>
                    </a:ext>
                  </a:extLst>
                </a:gridCol>
              </a:tblGrid>
              <a:tr h="326275">
                <a:tc>
                  <a:txBody>
                    <a:bodyPr/>
                    <a:lstStyle/>
                    <a:p>
                      <a:pPr algn="l" fontAlgn="ctr"/>
                      <a:r>
                        <a:rPr lang="es-MX" sz="1200" b="1" u="none" strike="noStrike" dirty="0">
                          <a:solidFill>
                            <a:srgbClr val="00B050"/>
                          </a:solidFill>
                          <a:effectLst/>
                        </a:rPr>
                        <a:t>12449</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OTROS EQUIPOS DE TRANSPORTE.</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73,846.00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460393328"/>
                  </a:ext>
                </a:extLst>
              </a:tr>
              <a:tr h="310737">
                <a:tc>
                  <a:txBody>
                    <a:bodyPr/>
                    <a:lstStyle/>
                    <a:p>
                      <a:pPr algn="l" fontAlgn="ctr"/>
                      <a:r>
                        <a:rPr lang="es-MX" sz="1200" u="none" strike="noStrike">
                          <a:solidFill>
                            <a:srgbClr val="C00000"/>
                          </a:solidFill>
                          <a:effectLst/>
                        </a:rPr>
                        <a:t>12449-549</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a:solidFill>
                            <a:srgbClr val="C00000"/>
                          </a:solidFill>
                          <a:effectLst/>
                        </a:rPr>
                        <a:t>OTROS EQUIPOS DE TRANSPORTE.</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73,846.00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536405882"/>
                  </a:ext>
                </a:extLst>
              </a:tr>
            </a:tbl>
          </a:graphicData>
        </a:graphic>
      </p:graphicFrame>
      <p:graphicFrame>
        <p:nvGraphicFramePr>
          <p:cNvPr id="14" name="Tabla 13">
            <a:extLst>
              <a:ext uri="{FF2B5EF4-FFF2-40B4-BE49-F238E27FC236}">
                <a16:creationId xmlns:a16="http://schemas.microsoft.com/office/drawing/2014/main" id="{5F90DEB6-AEDB-4A31-A046-070E6C1ED4DC}"/>
              </a:ext>
            </a:extLst>
          </p:cNvPr>
          <p:cNvGraphicFramePr>
            <a:graphicFrameLocks noGrp="1"/>
          </p:cNvGraphicFramePr>
          <p:nvPr>
            <p:extLst>
              <p:ext uri="{D42A27DB-BD31-4B8C-83A1-F6EECF244321}">
                <p14:modId xmlns:p14="http://schemas.microsoft.com/office/powerpoint/2010/main" val="3514354691"/>
              </p:ext>
            </p:extLst>
          </p:nvPr>
        </p:nvGraphicFramePr>
        <p:xfrm>
          <a:off x="107504" y="6032348"/>
          <a:ext cx="8928992" cy="63701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634445137"/>
                    </a:ext>
                  </a:extLst>
                </a:gridCol>
                <a:gridCol w="5536518">
                  <a:extLst>
                    <a:ext uri="{9D8B030D-6E8A-4147-A177-3AD203B41FA5}">
                      <a16:colId xmlns:a16="http://schemas.microsoft.com/office/drawing/2014/main" val="3391643016"/>
                    </a:ext>
                  </a:extLst>
                </a:gridCol>
                <a:gridCol w="1669097">
                  <a:extLst>
                    <a:ext uri="{9D8B030D-6E8A-4147-A177-3AD203B41FA5}">
                      <a16:colId xmlns:a16="http://schemas.microsoft.com/office/drawing/2014/main" val="3793603627"/>
                    </a:ext>
                  </a:extLst>
                </a:gridCol>
              </a:tblGrid>
              <a:tr h="326275">
                <a:tc>
                  <a:txBody>
                    <a:bodyPr/>
                    <a:lstStyle/>
                    <a:p>
                      <a:pPr algn="l" fontAlgn="ctr"/>
                      <a:r>
                        <a:rPr lang="es-MX" sz="1200" b="1" u="none" strike="noStrike" dirty="0">
                          <a:solidFill>
                            <a:srgbClr val="00B050"/>
                          </a:solidFill>
                          <a:effectLst/>
                        </a:rPr>
                        <a:t>1245</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EQUIPO DE DEFENSA Y SEGURIDAD.</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509,443.46</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351682580"/>
                  </a:ext>
                </a:extLst>
              </a:tr>
              <a:tr h="310737">
                <a:tc>
                  <a:txBody>
                    <a:bodyPr/>
                    <a:lstStyle/>
                    <a:p>
                      <a:pPr algn="l" fontAlgn="ctr"/>
                      <a:r>
                        <a:rPr lang="es-MX" sz="1200" u="none" strike="noStrike" dirty="0">
                          <a:solidFill>
                            <a:srgbClr val="C00000"/>
                          </a:solidFill>
                          <a:effectLst/>
                        </a:rPr>
                        <a:t>1245-551</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u="none" strike="noStrike" dirty="0">
                          <a:solidFill>
                            <a:srgbClr val="C00000"/>
                          </a:solidFill>
                          <a:effectLst/>
                        </a:rPr>
                        <a:t>EQUIPO DE DEFENSA Y SEGURIDAD.</a:t>
                      </a:r>
                      <a:endParaRPr lang="es-ES"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509,443.46</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123517904"/>
                  </a:ext>
                </a:extLst>
              </a:tr>
            </a:tbl>
          </a:graphicData>
        </a:graphic>
      </p:graphicFrame>
    </p:spTree>
    <p:extLst>
      <p:ext uri="{BB962C8B-B14F-4D97-AF65-F5344CB8AC3E}">
        <p14:creationId xmlns:p14="http://schemas.microsoft.com/office/powerpoint/2010/main" val="409789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anim calcmode="lin" valueType="num">
                                      <p:cBhvr>
                                        <p:cTn id="13" dur="2000" fill="hold"/>
                                        <p:tgtEl>
                                          <p:spTgt spid="2"/>
                                        </p:tgtEl>
                                        <p:attrNameLst>
                                          <p:attrName>ppt_w</p:attrName>
                                        </p:attrNameLst>
                                      </p:cBhvr>
                                      <p:tavLst>
                                        <p:tav tm="0" fmla="#ppt_w*sin(2.5*pi*$)">
                                          <p:val>
                                            <p:fltVal val="0"/>
                                          </p:val>
                                        </p:tav>
                                        <p:tav tm="100000">
                                          <p:val>
                                            <p:fltVal val="1"/>
                                          </p:val>
                                        </p:tav>
                                      </p:tavLst>
                                    </p:anim>
                                    <p:anim calcmode="lin" valueType="num">
                                      <p:cBhvr>
                                        <p:cTn id="14"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26" presetClass="entr" presetSubtype="0" fill="hold"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down)">
                                      <p:cBhvr>
                                        <p:cTn id="26" dur="580">
                                          <p:stCondLst>
                                            <p:cond delay="0"/>
                                          </p:stCondLst>
                                        </p:cTn>
                                        <p:tgtEl>
                                          <p:spTgt spid="8"/>
                                        </p:tgtEl>
                                      </p:cBhvr>
                                    </p:animEffect>
                                    <p:anim calcmode="lin" valueType="num">
                                      <p:cBhvr>
                                        <p:cTn id="27"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32" dur="26">
                                          <p:stCondLst>
                                            <p:cond delay="650"/>
                                          </p:stCondLst>
                                        </p:cTn>
                                        <p:tgtEl>
                                          <p:spTgt spid="8"/>
                                        </p:tgtEl>
                                      </p:cBhvr>
                                      <p:to x="100000" y="60000"/>
                                    </p:animScale>
                                    <p:animScale>
                                      <p:cBhvr>
                                        <p:cTn id="33" dur="166" decel="50000">
                                          <p:stCondLst>
                                            <p:cond delay="676"/>
                                          </p:stCondLst>
                                        </p:cTn>
                                        <p:tgtEl>
                                          <p:spTgt spid="8"/>
                                        </p:tgtEl>
                                      </p:cBhvr>
                                      <p:to x="100000" y="100000"/>
                                    </p:animScale>
                                    <p:animScale>
                                      <p:cBhvr>
                                        <p:cTn id="34" dur="26">
                                          <p:stCondLst>
                                            <p:cond delay="1312"/>
                                          </p:stCondLst>
                                        </p:cTn>
                                        <p:tgtEl>
                                          <p:spTgt spid="8"/>
                                        </p:tgtEl>
                                      </p:cBhvr>
                                      <p:to x="100000" y="80000"/>
                                    </p:animScale>
                                    <p:animScale>
                                      <p:cBhvr>
                                        <p:cTn id="35" dur="166" decel="50000">
                                          <p:stCondLst>
                                            <p:cond delay="1338"/>
                                          </p:stCondLst>
                                        </p:cTn>
                                        <p:tgtEl>
                                          <p:spTgt spid="8"/>
                                        </p:tgtEl>
                                      </p:cBhvr>
                                      <p:to x="100000" y="100000"/>
                                    </p:animScale>
                                    <p:animScale>
                                      <p:cBhvr>
                                        <p:cTn id="36" dur="26">
                                          <p:stCondLst>
                                            <p:cond delay="1642"/>
                                          </p:stCondLst>
                                        </p:cTn>
                                        <p:tgtEl>
                                          <p:spTgt spid="8"/>
                                        </p:tgtEl>
                                      </p:cBhvr>
                                      <p:to x="100000" y="90000"/>
                                    </p:animScale>
                                    <p:animScale>
                                      <p:cBhvr>
                                        <p:cTn id="37" dur="166" decel="50000">
                                          <p:stCondLst>
                                            <p:cond delay="1668"/>
                                          </p:stCondLst>
                                        </p:cTn>
                                        <p:tgtEl>
                                          <p:spTgt spid="8"/>
                                        </p:tgtEl>
                                      </p:cBhvr>
                                      <p:to x="100000" y="100000"/>
                                    </p:animScale>
                                    <p:animScale>
                                      <p:cBhvr>
                                        <p:cTn id="38" dur="26">
                                          <p:stCondLst>
                                            <p:cond delay="1808"/>
                                          </p:stCondLst>
                                        </p:cTn>
                                        <p:tgtEl>
                                          <p:spTgt spid="8"/>
                                        </p:tgtEl>
                                      </p:cBhvr>
                                      <p:to x="100000" y="95000"/>
                                    </p:animScale>
                                    <p:animScale>
                                      <p:cBhvr>
                                        <p:cTn id="39" dur="166" decel="50000">
                                          <p:stCondLst>
                                            <p:cond delay="1834"/>
                                          </p:stCondLst>
                                        </p:cTn>
                                        <p:tgtEl>
                                          <p:spTgt spid="8"/>
                                        </p:tgtEl>
                                      </p:cBhvr>
                                      <p:to x="100000" y="100000"/>
                                    </p:animScale>
                                  </p:childTnLst>
                                </p:cTn>
                              </p:par>
                            </p:childTnLst>
                          </p:cTn>
                        </p:par>
                      </p:childTnLst>
                    </p:cTn>
                  </p:par>
                  <p:par>
                    <p:cTn id="40" fill="hold">
                      <p:stCondLst>
                        <p:cond delay="indefinite"/>
                      </p:stCondLst>
                      <p:childTnLst>
                        <p:par>
                          <p:cTn id="41" fill="hold">
                            <p:stCondLst>
                              <p:cond delay="0"/>
                            </p:stCondLst>
                            <p:childTnLst>
                              <p:par>
                                <p:cTn id="42" presetID="21" presetClass="entr" presetSubtype="1" fill="hold" nodeType="click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heel(1)">
                                      <p:cBhvr>
                                        <p:cTn id="44" dur="2000"/>
                                        <p:tgtEl>
                                          <p:spTgt spid="9"/>
                                        </p:tgtEl>
                                      </p:cBhvr>
                                    </p:animEffec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0"/>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6" presetClass="entr" presetSubtype="21" fill="hold" nodeType="click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barn(inVertical)">
                                      <p:cBhvr>
                                        <p:cTn id="53" dur="500"/>
                                        <p:tgtEl>
                                          <p:spTgt spid="13"/>
                                        </p:tgtEl>
                                      </p:cBhvr>
                                    </p:animEffect>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nodeType="click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additive="base">
                                        <p:cTn id="58" dur="500" fill="hold"/>
                                        <p:tgtEl>
                                          <p:spTgt spid="14"/>
                                        </p:tgtEl>
                                        <p:attrNameLst>
                                          <p:attrName>ppt_x</p:attrName>
                                        </p:attrNameLst>
                                      </p:cBhvr>
                                      <p:tavLst>
                                        <p:tav tm="0">
                                          <p:val>
                                            <p:strVal val="#ppt_x"/>
                                          </p:val>
                                        </p:tav>
                                        <p:tav tm="100000">
                                          <p:val>
                                            <p:strVal val="#ppt_x"/>
                                          </p:val>
                                        </p:tav>
                                      </p:tavLst>
                                    </p:anim>
                                    <p:anim calcmode="lin" valueType="num">
                                      <p:cBhvr additive="base">
                                        <p:cTn id="5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5" name="Tabla 4">
            <a:extLst>
              <a:ext uri="{FF2B5EF4-FFF2-40B4-BE49-F238E27FC236}">
                <a16:creationId xmlns:a16="http://schemas.microsoft.com/office/drawing/2014/main" id="{9921E3A6-697C-4907-BC52-22067A06A362}"/>
              </a:ext>
            </a:extLst>
          </p:cNvPr>
          <p:cNvGraphicFramePr>
            <a:graphicFrameLocks noGrp="1"/>
          </p:cNvGraphicFramePr>
          <p:nvPr>
            <p:extLst>
              <p:ext uri="{D42A27DB-BD31-4B8C-83A1-F6EECF244321}">
                <p14:modId xmlns:p14="http://schemas.microsoft.com/office/powerpoint/2010/main" val="954596269"/>
              </p:ext>
            </p:extLst>
          </p:nvPr>
        </p:nvGraphicFramePr>
        <p:xfrm>
          <a:off x="107504" y="692696"/>
          <a:ext cx="8928992" cy="936105"/>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550330007"/>
                    </a:ext>
                  </a:extLst>
                </a:gridCol>
                <a:gridCol w="5536518">
                  <a:extLst>
                    <a:ext uri="{9D8B030D-6E8A-4147-A177-3AD203B41FA5}">
                      <a16:colId xmlns:a16="http://schemas.microsoft.com/office/drawing/2014/main" val="1253351144"/>
                    </a:ext>
                  </a:extLst>
                </a:gridCol>
                <a:gridCol w="1669097">
                  <a:extLst>
                    <a:ext uri="{9D8B030D-6E8A-4147-A177-3AD203B41FA5}">
                      <a16:colId xmlns:a16="http://schemas.microsoft.com/office/drawing/2014/main" val="2191607550"/>
                    </a:ext>
                  </a:extLst>
                </a:gridCol>
              </a:tblGrid>
              <a:tr h="317068">
                <a:tc>
                  <a:txBody>
                    <a:bodyPr/>
                    <a:lstStyle/>
                    <a:p>
                      <a:pPr algn="l" fontAlgn="ctr"/>
                      <a:r>
                        <a:rPr lang="es-MX" sz="1200" b="1" u="none" strike="noStrike" dirty="0">
                          <a:solidFill>
                            <a:srgbClr val="00B050"/>
                          </a:solidFill>
                          <a:effectLst/>
                        </a:rPr>
                        <a:t>1246</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MAQUINARÍA, OTROS EQUIPOS Y HERRAMIENTAS.</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581,562.76</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18590132"/>
                  </a:ext>
                </a:extLst>
              </a:tr>
              <a:tr h="317068">
                <a:tc>
                  <a:txBody>
                    <a:bodyPr/>
                    <a:lstStyle/>
                    <a:p>
                      <a:pPr algn="l" fontAlgn="ctr"/>
                      <a:r>
                        <a:rPr lang="es-MX" sz="1200" b="1" u="none" strike="noStrike" dirty="0">
                          <a:solidFill>
                            <a:srgbClr val="00B050"/>
                          </a:solidFill>
                          <a:effectLst/>
                        </a:rPr>
                        <a:t>12461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MAQUINARÍA Y EQUIPO AGROPECUARIO.</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27,850.00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029755703"/>
                  </a:ext>
                </a:extLst>
              </a:tr>
              <a:tr h="301969">
                <a:tc>
                  <a:txBody>
                    <a:bodyPr/>
                    <a:lstStyle/>
                    <a:p>
                      <a:pPr algn="l" fontAlgn="ctr"/>
                      <a:r>
                        <a:rPr lang="es-MX" sz="1200" u="none" strike="noStrike" dirty="0">
                          <a:solidFill>
                            <a:srgbClr val="C00000"/>
                          </a:solidFill>
                          <a:effectLst/>
                        </a:rPr>
                        <a:t>12461-561</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MAQUINARÍA Y EQUIPO AGROPECUARIO.</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27,850.00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800351463"/>
                  </a:ext>
                </a:extLst>
              </a:tr>
            </a:tbl>
          </a:graphicData>
        </a:graphic>
      </p:graphicFrame>
      <p:graphicFrame>
        <p:nvGraphicFramePr>
          <p:cNvPr id="6" name="Tabla 5">
            <a:extLst>
              <a:ext uri="{FF2B5EF4-FFF2-40B4-BE49-F238E27FC236}">
                <a16:creationId xmlns:a16="http://schemas.microsoft.com/office/drawing/2014/main" id="{4C5D652D-FE14-4FC8-8BD5-7D466B4F164B}"/>
              </a:ext>
            </a:extLst>
          </p:cNvPr>
          <p:cNvGraphicFramePr>
            <a:graphicFrameLocks noGrp="1"/>
          </p:cNvGraphicFramePr>
          <p:nvPr>
            <p:extLst>
              <p:ext uri="{D42A27DB-BD31-4B8C-83A1-F6EECF244321}">
                <p14:modId xmlns:p14="http://schemas.microsoft.com/office/powerpoint/2010/main" val="1046472550"/>
              </p:ext>
            </p:extLst>
          </p:nvPr>
        </p:nvGraphicFramePr>
        <p:xfrm>
          <a:off x="107504" y="1844824"/>
          <a:ext cx="8928992" cy="677093"/>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592587699"/>
                    </a:ext>
                  </a:extLst>
                </a:gridCol>
                <a:gridCol w="5536518">
                  <a:extLst>
                    <a:ext uri="{9D8B030D-6E8A-4147-A177-3AD203B41FA5}">
                      <a16:colId xmlns:a16="http://schemas.microsoft.com/office/drawing/2014/main" val="1614793649"/>
                    </a:ext>
                  </a:extLst>
                </a:gridCol>
                <a:gridCol w="1669097">
                  <a:extLst>
                    <a:ext uri="{9D8B030D-6E8A-4147-A177-3AD203B41FA5}">
                      <a16:colId xmlns:a16="http://schemas.microsoft.com/office/drawing/2014/main" val="2695985042"/>
                    </a:ext>
                  </a:extLst>
                </a:gridCol>
              </a:tblGrid>
              <a:tr h="346804">
                <a:tc>
                  <a:txBody>
                    <a:bodyPr/>
                    <a:lstStyle/>
                    <a:p>
                      <a:pPr algn="l" fontAlgn="ctr"/>
                      <a:r>
                        <a:rPr lang="es-MX" sz="1200" b="1" u="none" strike="noStrike" dirty="0">
                          <a:solidFill>
                            <a:srgbClr val="00B050"/>
                          </a:solidFill>
                          <a:effectLst/>
                        </a:rPr>
                        <a:t>12462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MAQUINARÍA Y EQUIPO INDUSTRIAL.</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929775130"/>
                  </a:ext>
                </a:extLst>
              </a:tr>
              <a:tr h="330289">
                <a:tc>
                  <a:txBody>
                    <a:bodyPr/>
                    <a:lstStyle/>
                    <a:p>
                      <a:pPr algn="l" fontAlgn="ctr"/>
                      <a:r>
                        <a:rPr lang="es-MX" sz="1200" u="none" strike="noStrike" dirty="0">
                          <a:solidFill>
                            <a:srgbClr val="C00000"/>
                          </a:solidFill>
                          <a:effectLst/>
                        </a:rPr>
                        <a:t>12462-562</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MAQUINARÍA Y EQUIPO INDUSTRIAL.</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860907382"/>
                  </a:ext>
                </a:extLst>
              </a:tr>
            </a:tbl>
          </a:graphicData>
        </a:graphic>
      </p:graphicFrame>
      <p:graphicFrame>
        <p:nvGraphicFramePr>
          <p:cNvPr id="7" name="Tabla 6">
            <a:extLst>
              <a:ext uri="{FF2B5EF4-FFF2-40B4-BE49-F238E27FC236}">
                <a16:creationId xmlns:a16="http://schemas.microsoft.com/office/drawing/2014/main" id="{EDFF02F4-461A-4141-A554-07A167BAED31}"/>
              </a:ext>
            </a:extLst>
          </p:cNvPr>
          <p:cNvGraphicFramePr>
            <a:graphicFrameLocks noGrp="1"/>
          </p:cNvGraphicFramePr>
          <p:nvPr>
            <p:extLst>
              <p:ext uri="{D42A27DB-BD31-4B8C-83A1-F6EECF244321}">
                <p14:modId xmlns:p14="http://schemas.microsoft.com/office/powerpoint/2010/main" val="3826249916"/>
              </p:ext>
            </p:extLst>
          </p:nvPr>
        </p:nvGraphicFramePr>
        <p:xfrm>
          <a:off x="107504" y="2780928"/>
          <a:ext cx="8928992" cy="677093"/>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901884949"/>
                    </a:ext>
                  </a:extLst>
                </a:gridCol>
                <a:gridCol w="5536518">
                  <a:extLst>
                    <a:ext uri="{9D8B030D-6E8A-4147-A177-3AD203B41FA5}">
                      <a16:colId xmlns:a16="http://schemas.microsoft.com/office/drawing/2014/main" val="3739943616"/>
                    </a:ext>
                  </a:extLst>
                </a:gridCol>
                <a:gridCol w="1669097">
                  <a:extLst>
                    <a:ext uri="{9D8B030D-6E8A-4147-A177-3AD203B41FA5}">
                      <a16:colId xmlns:a16="http://schemas.microsoft.com/office/drawing/2014/main" val="4291354627"/>
                    </a:ext>
                  </a:extLst>
                </a:gridCol>
              </a:tblGrid>
              <a:tr h="346804">
                <a:tc>
                  <a:txBody>
                    <a:bodyPr/>
                    <a:lstStyle/>
                    <a:p>
                      <a:pPr algn="l" fontAlgn="ctr"/>
                      <a:r>
                        <a:rPr lang="es-MX" sz="1200" b="1" u="none" strike="noStrike" dirty="0">
                          <a:solidFill>
                            <a:srgbClr val="00B050"/>
                          </a:solidFill>
                          <a:effectLst/>
                        </a:rPr>
                        <a:t>12463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MAQUINARÍA Y EQUIPO DE CONSTUCCIÓN.</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158,313.20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955106074"/>
                  </a:ext>
                </a:extLst>
              </a:tr>
              <a:tr h="330289">
                <a:tc>
                  <a:txBody>
                    <a:bodyPr/>
                    <a:lstStyle/>
                    <a:p>
                      <a:pPr algn="l" fontAlgn="ctr"/>
                      <a:r>
                        <a:rPr lang="es-MX" sz="1200" u="none" strike="noStrike" dirty="0">
                          <a:solidFill>
                            <a:srgbClr val="C00000"/>
                          </a:solidFill>
                          <a:effectLst/>
                        </a:rPr>
                        <a:t>12463-563</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u="none" strike="noStrike" dirty="0">
                          <a:solidFill>
                            <a:srgbClr val="C00000"/>
                          </a:solidFill>
                          <a:effectLst/>
                        </a:rPr>
                        <a:t>MAQUINARÍA Y EQUIPO DE CONSTRUCCIÓN.</a:t>
                      </a:r>
                      <a:endParaRPr lang="es-ES"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158,313.20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123336066"/>
                  </a:ext>
                </a:extLst>
              </a:tr>
            </a:tbl>
          </a:graphicData>
        </a:graphic>
      </p:graphicFrame>
      <p:graphicFrame>
        <p:nvGraphicFramePr>
          <p:cNvPr id="11" name="Tabla 10">
            <a:extLst>
              <a:ext uri="{FF2B5EF4-FFF2-40B4-BE49-F238E27FC236}">
                <a16:creationId xmlns:a16="http://schemas.microsoft.com/office/drawing/2014/main" id="{C1B7F135-BAB2-476C-92EF-886A86713DB4}"/>
              </a:ext>
            </a:extLst>
          </p:cNvPr>
          <p:cNvGraphicFramePr>
            <a:graphicFrameLocks noGrp="1"/>
          </p:cNvGraphicFramePr>
          <p:nvPr>
            <p:extLst>
              <p:ext uri="{D42A27DB-BD31-4B8C-83A1-F6EECF244321}">
                <p14:modId xmlns:p14="http://schemas.microsoft.com/office/powerpoint/2010/main" val="2478117315"/>
              </p:ext>
            </p:extLst>
          </p:nvPr>
        </p:nvGraphicFramePr>
        <p:xfrm>
          <a:off x="107504" y="3717032"/>
          <a:ext cx="8928992" cy="945136"/>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4273281401"/>
                    </a:ext>
                  </a:extLst>
                </a:gridCol>
                <a:gridCol w="5536518">
                  <a:extLst>
                    <a:ext uri="{9D8B030D-6E8A-4147-A177-3AD203B41FA5}">
                      <a16:colId xmlns:a16="http://schemas.microsoft.com/office/drawing/2014/main" val="719242176"/>
                    </a:ext>
                  </a:extLst>
                </a:gridCol>
                <a:gridCol w="1669097">
                  <a:extLst>
                    <a:ext uri="{9D8B030D-6E8A-4147-A177-3AD203B41FA5}">
                      <a16:colId xmlns:a16="http://schemas.microsoft.com/office/drawing/2014/main" val="2542019671"/>
                    </a:ext>
                  </a:extLst>
                </a:gridCol>
              </a:tblGrid>
              <a:tr h="494488">
                <a:tc>
                  <a:txBody>
                    <a:bodyPr/>
                    <a:lstStyle/>
                    <a:p>
                      <a:pPr algn="l" fontAlgn="ctr"/>
                      <a:r>
                        <a:rPr lang="es-MX" sz="1200" b="1" u="none" strike="noStrike" dirty="0">
                          <a:solidFill>
                            <a:srgbClr val="00B050"/>
                          </a:solidFill>
                          <a:effectLst/>
                        </a:rPr>
                        <a:t>12464</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SISTEMAS DE AIRE ACONDICIONADO, CALEFACCIÓN Y DE REFRIGERACIÓN INDUSTRIAL Y COMERCIAL.</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692212317"/>
                  </a:ext>
                </a:extLst>
              </a:tr>
              <a:tr h="450648">
                <a:tc>
                  <a:txBody>
                    <a:bodyPr/>
                    <a:lstStyle/>
                    <a:p>
                      <a:pPr algn="l" fontAlgn="ctr"/>
                      <a:r>
                        <a:rPr lang="es-MX" sz="1200" u="none" strike="noStrike">
                          <a:solidFill>
                            <a:srgbClr val="C00000"/>
                          </a:solidFill>
                          <a:effectLst/>
                        </a:rPr>
                        <a:t>12464-564</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u="none" strike="noStrike">
                          <a:solidFill>
                            <a:srgbClr val="C00000"/>
                          </a:solidFill>
                          <a:effectLst/>
                        </a:rPr>
                        <a:t>SISTEMAS DE AIRE ACONDICIONADO, CALEFACCIÓN Y DE REFRIGERACIÓN INDUSTRIAL Y COMERCIAL.</a:t>
                      </a:r>
                      <a:endParaRPr lang="es-ES" sz="1200" b="0"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236590607"/>
                  </a:ext>
                </a:extLst>
              </a:tr>
            </a:tbl>
          </a:graphicData>
        </a:graphic>
      </p:graphicFrame>
      <p:graphicFrame>
        <p:nvGraphicFramePr>
          <p:cNvPr id="12" name="Tabla 11">
            <a:extLst>
              <a:ext uri="{FF2B5EF4-FFF2-40B4-BE49-F238E27FC236}">
                <a16:creationId xmlns:a16="http://schemas.microsoft.com/office/drawing/2014/main" id="{2D7482A3-25F3-4DEB-8587-F2D19B881D2E}"/>
              </a:ext>
            </a:extLst>
          </p:cNvPr>
          <p:cNvGraphicFramePr>
            <a:graphicFrameLocks noGrp="1"/>
          </p:cNvGraphicFramePr>
          <p:nvPr>
            <p:extLst>
              <p:ext uri="{D42A27DB-BD31-4B8C-83A1-F6EECF244321}">
                <p14:modId xmlns:p14="http://schemas.microsoft.com/office/powerpoint/2010/main" val="3202570280"/>
              </p:ext>
            </p:extLst>
          </p:nvPr>
        </p:nvGraphicFramePr>
        <p:xfrm>
          <a:off x="107504" y="4941168"/>
          <a:ext cx="8928992" cy="63701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370609747"/>
                    </a:ext>
                  </a:extLst>
                </a:gridCol>
                <a:gridCol w="5536518">
                  <a:extLst>
                    <a:ext uri="{9D8B030D-6E8A-4147-A177-3AD203B41FA5}">
                      <a16:colId xmlns:a16="http://schemas.microsoft.com/office/drawing/2014/main" val="2824769526"/>
                    </a:ext>
                  </a:extLst>
                </a:gridCol>
                <a:gridCol w="1669097">
                  <a:extLst>
                    <a:ext uri="{9D8B030D-6E8A-4147-A177-3AD203B41FA5}">
                      <a16:colId xmlns:a16="http://schemas.microsoft.com/office/drawing/2014/main" val="3942864755"/>
                    </a:ext>
                  </a:extLst>
                </a:gridCol>
              </a:tblGrid>
              <a:tr h="326275">
                <a:tc>
                  <a:txBody>
                    <a:bodyPr/>
                    <a:lstStyle/>
                    <a:p>
                      <a:pPr algn="l" fontAlgn="ctr"/>
                      <a:r>
                        <a:rPr lang="es-MX" sz="1200" b="1" u="none" strike="noStrike" dirty="0">
                          <a:solidFill>
                            <a:srgbClr val="00B050"/>
                          </a:solidFill>
                          <a:effectLst/>
                        </a:rPr>
                        <a:t>12465</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EQUIPOS DE COMUNICACIÓN Y TELECOMUNICACIÓN.</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236,791.92</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258998844"/>
                  </a:ext>
                </a:extLst>
              </a:tr>
              <a:tr h="310737">
                <a:tc>
                  <a:txBody>
                    <a:bodyPr/>
                    <a:lstStyle/>
                    <a:p>
                      <a:pPr algn="l" fontAlgn="ctr"/>
                      <a:r>
                        <a:rPr lang="es-MX" sz="1200" u="none" strike="noStrike" dirty="0">
                          <a:solidFill>
                            <a:srgbClr val="C00000"/>
                          </a:solidFill>
                          <a:effectLst/>
                        </a:rPr>
                        <a:t>12465-565</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u="none" strike="noStrike" dirty="0">
                          <a:solidFill>
                            <a:srgbClr val="C00000"/>
                          </a:solidFill>
                          <a:effectLst/>
                        </a:rPr>
                        <a:t>EQUIPOS DE COMUNICACIÓN Y TELECOMUNICACIÓN.</a:t>
                      </a:r>
                      <a:endParaRPr lang="es-ES"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236,791.92</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779465284"/>
                  </a:ext>
                </a:extLst>
              </a:tr>
            </a:tbl>
          </a:graphicData>
        </a:graphic>
      </p:graphicFrame>
      <p:graphicFrame>
        <p:nvGraphicFramePr>
          <p:cNvPr id="15" name="Tabla 14">
            <a:extLst>
              <a:ext uri="{FF2B5EF4-FFF2-40B4-BE49-F238E27FC236}">
                <a16:creationId xmlns:a16="http://schemas.microsoft.com/office/drawing/2014/main" id="{482970DF-F6A6-47EE-81D2-45A3948331C1}"/>
              </a:ext>
            </a:extLst>
          </p:cNvPr>
          <p:cNvGraphicFramePr>
            <a:graphicFrameLocks noGrp="1"/>
          </p:cNvGraphicFramePr>
          <p:nvPr>
            <p:extLst>
              <p:ext uri="{D42A27DB-BD31-4B8C-83A1-F6EECF244321}">
                <p14:modId xmlns:p14="http://schemas.microsoft.com/office/powerpoint/2010/main" val="1209748810"/>
              </p:ext>
            </p:extLst>
          </p:nvPr>
        </p:nvGraphicFramePr>
        <p:xfrm>
          <a:off x="107504" y="5805264"/>
          <a:ext cx="8928992" cy="91695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212849256"/>
                    </a:ext>
                  </a:extLst>
                </a:gridCol>
                <a:gridCol w="5536518">
                  <a:extLst>
                    <a:ext uri="{9D8B030D-6E8A-4147-A177-3AD203B41FA5}">
                      <a16:colId xmlns:a16="http://schemas.microsoft.com/office/drawing/2014/main" val="2916229359"/>
                    </a:ext>
                  </a:extLst>
                </a:gridCol>
                <a:gridCol w="1669097">
                  <a:extLst>
                    <a:ext uri="{9D8B030D-6E8A-4147-A177-3AD203B41FA5}">
                      <a16:colId xmlns:a16="http://schemas.microsoft.com/office/drawing/2014/main" val="4022892033"/>
                    </a:ext>
                  </a:extLst>
                </a:gridCol>
              </a:tblGrid>
              <a:tr h="488137">
                <a:tc>
                  <a:txBody>
                    <a:bodyPr/>
                    <a:lstStyle/>
                    <a:p>
                      <a:pPr algn="l" fontAlgn="ctr"/>
                      <a:r>
                        <a:rPr lang="es-MX" sz="1200" b="1" u="none" strike="noStrike" dirty="0">
                          <a:solidFill>
                            <a:srgbClr val="00B050"/>
                          </a:solidFill>
                          <a:effectLst/>
                        </a:rPr>
                        <a:t>12466</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EQUIPOS DE GENERACIÓN ELÉCTRICA, APARATOS Y ACCESORIOS ELÉCTRICOS.</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31,610.00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317458540"/>
                  </a:ext>
                </a:extLst>
              </a:tr>
              <a:tr h="428815">
                <a:tc>
                  <a:txBody>
                    <a:bodyPr/>
                    <a:lstStyle/>
                    <a:p>
                      <a:pPr algn="l" fontAlgn="ctr"/>
                      <a:r>
                        <a:rPr lang="es-MX" sz="1200" u="none" strike="noStrike" dirty="0">
                          <a:solidFill>
                            <a:srgbClr val="C00000"/>
                          </a:solidFill>
                          <a:effectLst/>
                        </a:rPr>
                        <a:t>12466-566</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u="none" strike="noStrike" dirty="0">
                          <a:solidFill>
                            <a:srgbClr val="C00000"/>
                          </a:solidFill>
                          <a:effectLst/>
                        </a:rPr>
                        <a:t>EQUIPOS DE GENERACIÓN ELÉCTRICA, APARATOS Y ACCESORIOS ELÉCTRICOS.</a:t>
                      </a:r>
                      <a:endParaRPr lang="es-ES"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31,610.00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414780787"/>
                  </a:ext>
                </a:extLst>
              </a:tr>
            </a:tbl>
          </a:graphicData>
        </a:graphic>
      </p:graphicFrame>
    </p:spTree>
    <p:extLst>
      <p:ext uri="{BB962C8B-B14F-4D97-AF65-F5344CB8AC3E}">
        <p14:creationId xmlns:p14="http://schemas.microsoft.com/office/powerpoint/2010/main" val="1084745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fltVal val="0"/>
                                          </p:val>
                                        </p:tav>
                                        <p:tav tm="100000">
                                          <p:val>
                                            <p:strVal val="#ppt_h"/>
                                          </p:val>
                                        </p:tav>
                                      </p:tavLst>
                                    </p:anim>
                                    <p:anim calcmode="lin" valueType="num">
                                      <p:cBhvr>
                                        <p:cTn id="14" dur="1000" fill="hold"/>
                                        <p:tgtEl>
                                          <p:spTgt spid="5"/>
                                        </p:tgtEl>
                                        <p:attrNameLst>
                                          <p:attrName>style.rotation</p:attrName>
                                        </p:attrNameLst>
                                      </p:cBhvr>
                                      <p:tavLst>
                                        <p:tav tm="0">
                                          <p:val>
                                            <p:fltVal val="90"/>
                                          </p:val>
                                        </p:tav>
                                        <p:tav tm="100000">
                                          <p:val>
                                            <p:fltVal val="0"/>
                                          </p:val>
                                        </p:tav>
                                      </p:tavLst>
                                    </p:anim>
                                    <p:animEffect transition="in" filter="fade">
                                      <p:cBhvr>
                                        <p:cTn id="15" dur="10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45"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2000"/>
                                        <p:tgtEl>
                                          <p:spTgt spid="7"/>
                                        </p:tgtEl>
                                      </p:cBhvr>
                                    </p:animEffect>
                                    <p:anim calcmode="lin" valueType="num">
                                      <p:cBhvr>
                                        <p:cTn id="28" dur="2000" fill="hold"/>
                                        <p:tgtEl>
                                          <p:spTgt spid="7"/>
                                        </p:tgtEl>
                                        <p:attrNameLst>
                                          <p:attrName>ppt_w</p:attrName>
                                        </p:attrNameLst>
                                      </p:cBhvr>
                                      <p:tavLst>
                                        <p:tav tm="0" fmla="#ppt_w*sin(2.5*pi*$)">
                                          <p:val>
                                            <p:fltVal val="0"/>
                                          </p:val>
                                        </p:tav>
                                        <p:tav tm="100000">
                                          <p:val>
                                            <p:fltVal val="1"/>
                                          </p:val>
                                        </p:tav>
                                      </p:tavLst>
                                    </p:anim>
                                    <p:anim calcmode="lin" valueType="num">
                                      <p:cBhvr>
                                        <p:cTn id="29" dur="20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21" presetClass="entr" presetSubtype="1" fill="hold" nodeType="click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heel(1)">
                                      <p:cBhvr>
                                        <p:cTn id="34" dur="2000"/>
                                        <p:tgtEl>
                                          <p:spTgt spid="11"/>
                                        </p:tgtEl>
                                      </p:cBhvr>
                                    </p:animEffect>
                                  </p:childTnLst>
                                </p:cTn>
                              </p:par>
                            </p:childTnLst>
                          </p:cTn>
                        </p:par>
                      </p:childTnLst>
                    </p:cTn>
                  </p:par>
                  <p:par>
                    <p:cTn id="35" fill="hold">
                      <p:stCondLst>
                        <p:cond delay="indefinite"/>
                      </p:stCondLst>
                      <p:childTnLst>
                        <p:par>
                          <p:cTn id="36" fill="hold">
                            <p:stCondLst>
                              <p:cond delay="0"/>
                            </p:stCondLst>
                            <p:childTnLst>
                              <p:par>
                                <p:cTn id="37" presetID="26"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down)">
                                      <p:cBhvr>
                                        <p:cTn id="39" dur="580">
                                          <p:stCondLst>
                                            <p:cond delay="0"/>
                                          </p:stCondLst>
                                        </p:cTn>
                                        <p:tgtEl>
                                          <p:spTgt spid="12"/>
                                        </p:tgtEl>
                                      </p:cBhvr>
                                    </p:animEffect>
                                    <p:anim calcmode="lin" valueType="num">
                                      <p:cBhvr>
                                        <p:cTn id="40"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45" dur="26">
                                          <p:stCondLst>
                                            <p:cond delay="650"/>
                                          </p:stCondLst>
                                        </p:cTn>
                                        <p:tgtEl>
                                          <p:spTgt spid="12"/>
                                        </p:tgtEl>
                                      </p:cBhvr>
                                      <p:to x="100000" y="60000"/>
                                    </p:animScale>
                                    <p:animScale>
                                      <p:cBhvr>
                                        <p:cTn id="46" dur="166" decel="50000">
                                          <p:stCondLst>
                                            <p:cond delay="676"/>
                                          </p:stCondLst>
                                        </p:cTn>
                                        <p:tgtEl>
                                          <p:spTgt spid="12"/>
                                        </p:tgtEl>
                                      </p:cBhvr>
                                      <p:to x="100000" y="100000"/>
                                    </p:animScale>
                                    <p:animScale>
                                      <p:cBhvr>
                                        <p:cTn id="47" dur="26">
                                          <p:stCondLst>
                                            <p:cond delay="1312"/>
                                          </p:stCondLst>
                                        </p:cTn>
                                        <p:tgtEl>
                                          <p:spTgt spid="12"/>
                                        </p:tgtEl>
                                      </p:cBhvr>
                                      <p:to x="100000" y="80000"/>
                                    </p:animScale>
                                    <p:animScale>
                                      <p:cBhvr>
                                        <p:cTn id="48" dur="166" decel="50000">
                                          <p:stCondLst>
                                            <p:cond delay="1338"/>
                                          </p:stCondLst>
                                        </p:cTn>
                                        <p:tgtEl>
                                          <p:spTgt spid="12"/>
                                        </p:tgtEl>
                                      </p:cBhvr>
                                      <p:to x="100000" y="100000"/>
                                    </p:animScale>
                                    <p:animScale>
                                      <p:cBhvr>
                                        <p:cTn id="49" dur="26">
                                          <p:stCondLst>
                                            <p:cond delay="1642"/>
                                          </p:stCondLst>
                                        </p:cTn>
                                        <p:tgtEl>
                                          <p:spTgt spid="12"/>
                                        </p:tgtEl>
                                      </p:cBhvr>
                                      <p:to x="100000" y="90000"/>
                                    </p:animScale>
                                    <p:animScale>
                                      <p:cBhvr>
                                        <p:cTn id="50" dur="166" decel="50000">
                                          <p:stCondLst>
                                            <p:cond delay="1668"/>
                                          </p:stCondLst>
                                        </p:cTn>
                                        <p:tgtEl>
                                          <p:spTgt spid="12"/>
                                        </p:tgtEl>
                                      </p:cBhvr>
                                      <p:to x="100000" y="100000"/>
                                    </p:animScale>
                                    <p:animScale>
                                      <p:cBhvr>
                                        <p:cTn id="51" dur="26">
                                          <p:stCondLst>
                                            <p:cond delay="1808"/>
                                          </p:stCondLst>
                                        </p:cTn>
                                        <p:tgtEl>
                                          <p:spTgt spid="12"/>
                                        </p:tgtEl>
                                      </p:cBhvr>
                                      <p:to x="100000" y="95000"/>
                                    </p:animScale>
                                    <p:animScale>
                                      <p:cBhvr>
                                        <p:cTn id="52" dur="166" decel="50000">
                                          <p:stCondLst>
                                            <p:cond delay="1834"/>
                                          </p:stCondLst>
                                        </p:cTn>
                                        <p:tgtEl>
                                          <p:spTgt spid="12"/>
                                        </p:tgtEl>
                                      </p:cBhvr>
                                      <p:to x="100000" y="100000"/>
                                    </p:animScale>
                                  </p:childTnLst>
                                </p:cTn>
                              </p:par>
                            </p:childTnLst>
                          </p:cTn>
                        </p:par>
                      </p:childTnLst>
                    </p:cTn>
                  </p:par>
                  <p:par>
                    <p:cTn id="53" fill="hold">
                      <p:stCondLst>
                        <p:cond delay="indefinite"/>
                      </p:stCondLst>
                      <p:childTnLst>
                        <p:par>
                          <p:cTn id="54" fill="hold">
                            <p:stCondLst>
                              <p:cond delay="0"/>
                            </p:stCondLst>
                            <p:childTnLst>
                              <p:par>
                                <p:cTn id="55" presetID="16" presetClass="entr" presetSubtype="21" fill="hold" nodeType="click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barn(inVertical)">
                                      <p:cBhvr>
                                        <p:cTn id="5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14FA2EDA-1583-4F38-997E-7E849217D8A5}"/>
              </a:ext>
            </a:extLst>
          </p:cNvPr>
          <p:cNvGraphicFramePr>
            <a:graphicFrameLocks noGrp="1"/>
          </p:cNvGraphicFramePr>
          <p:nvPr>
            <p:extLst>
              <p:ext uri="{D42A27DB-BD31-4B8C-83A1-F6EECF244321}">
                <p14:modId xmlns:p14="http://schemas.microsoft.com/office/powerpoint/2010/main" val="4130586725"/>
              </p:ext>
            </p:extLst>
          </p:nvPr>
        </p:nvGraphicFramePr>
        <p:xfrm>
          <a:off x="107504" y="908720"/>
          <a:ext cx="8928992" cy="720080"/>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899776939"/>
                    </a:ext>
                  </a:extLst>
                </a:gridCol>
                <a:gridCol w="5536518">
                  <a:extLst>
                    <a:ext uri="{9D8B030D-6E8A-4147-A177-3AD203B41FA5}">
                      <a16:colId xmlns:a16="http://schemas.microsoft.com/office/drawing/2014/main" val="3030178869"/>
                    </a:ext>
                  </a:extLst>
                </a:gridCol>
                <a:gridCol w="1669097">
                  <a:extLst>
                    <a:ext uri="{9D8B030D-6E8A-4147-A177-3AD203B41FA5}">
                      <a16:colId xmlns:a16="http://schemas.microsoft.com/office/drawing/2014/main" val="3610961281"/>
                    </a:ext>
                  </a:extLst>
                </a:gridCol>
              </a:tblGrid>
              <a:tr h="368822">
                <a:tc>
                  <a:txBody>
                    <a:bodyPr/>
                    <a:lstStyle/>
                    <a:p>
                      <a:pPr algn="l" fontAlgn="ctr"/>
                      <a:r>
                        <a:rPr lang="es-MX" sz="1200" b="1" u="none" strike="noStrike" dirty="0">
                          <a:solidFill>
                            <a:srgbClr val="00B050"/>
                          </a:solidFill>
                          <a:effectLst/>
                        </a:rPr>
                        <a:t>12467</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HERRAMIENTAS Y MÁQUINAS-HERRAMIENTA.</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84,033.64</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681071960"/>
                  </a:ext>
                </a:extLst>
              </a:tr>
              <a:tr h="351258">
                <a:tc>
                  <a:txBody>
                    <a:bodyPr/>
                    <a:lstStyle/>
                    <a:p>
                      <a:pPr algn="l" fontAlgn="ctr"/>
                      <a:r>
                        <a:rPr lang="es-MX" sz="1200" u="none" strike="noStrike">
                          <a:solidFill>
                            <a:srgbClr val="C00000"/>
                          </a:solidFill>
                          <a:effectLst/>
                        </a:rPr>
                        <a:t>12467-567</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HERRAMIENTAS Y MAQUINAS-HERRAMIENTA.</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84,033.64</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233597605"/>
                  </a:ext>
                </a:extLst>
              </a:tr>
            </a:tbl>
          </a:graphicData>
        </a:graphic>
      </p:graphicFrame>
      <p:graphicFrame>
        <p:nvGraphicFramePr>
          <p:cNvPr id="4" name="Tabla 3">
            <a:extLst>
              <a:ext uri="{FF2B5EF4-FFF2-40B4-BE49-F238E27FC236}">
                <a16:creationId xmlns:a16="http://schemas.microsoft.com/office/drawing/2014/main" id="{6BEF46C9-8DD2-4A2F-B21A-88F7A78F302A}"/>
              </a:ext>
            </a:extLst>
          </p:cNvPr>
          <p:cNvGraphicFramePr>
            <a:graphicFrameLocks noGrp="1"/>
          </p:cNvGraphicFramePr>
          <p:nvPr>
            <p:extLst>
              <p:ext uri="{D42A27DB-BD31-4B8C-83A1-F6EECF244321}">
                <p14:modId xmlns:p14="http://schemas.microsoft.com/office/powerpoint/2010/main" val="40406843"/>
              </p:ext>
            </p:extLst>
          </p:nvPr>
        </p:nvGraphicFramePr>
        <p:xfrm>
          <a:off x="107504" y="2132856"/>
          <a:ext cx="8928992" cy="720080"/>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389400078"/>
                    </a:ext>
                  </a:extLst>
                </a:gridCol>
                <a:gridCol w="5536518">
                  <a:extLst>
                    <a:ext uri="{9D8B030D-6E8A-4147-A177-3AD203B41FA5}">
                      <a16:colId xmlns:a16="http://schemas.microsoft.com/office/drawing/2014/main" val="3658485068"/>
                    </a:ext>
                  </a:extLst>
                </a:gridCol>
                <a:gridCol w="1669097">
                  <a:extLst>
                    <a:ext uri="{9D8B030D-6E8A-4147-A177-3AD203B41FA5}">
                      <a16:colId xmlns:a16="http://schemas.microsoft.com/office/drawing/2014/main" val="1957509332"/>
                    </a:ext>
                  </a:extLst>
                </a:gridCol>
              </a:tblGrid>
              <a:tr h="368822">
                <a:tc>
                  <a:txBody>
                    <a:bodyPr/>
                    <a:lstStyle/>
                    <a:p>
                      <a:pPr algn="l" fontAlgn="ctr"/>
                      <a:r>
                        <a:rPr lang="es-MX" sz="1200" b="1" u="none" strike="noStrike" dirty="0">
                          <a:solidFill>
                            <a:srgbClr val="00B050"/>
                          </a:solidFill>
                          <a:effectLst/>
                        </a:rPr>
                        <a:t>12469</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OTROS EQUIPOS.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42,964.00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075887313"/>
                  </a:ext>
                </a:extLst>
              </a:tr>
              <a:tr h="351258">
                <a:tc>
                  <a:txBody>
                    <a:bodyPr/>
                    <a:lstStyle/>
                    <a:p>
                      <a:pPr algn="l" fontAlgn="ctr"/>
                      <a:r>
                        <a:rPr lang="es-MX" sz="1200" u="none" strike="noStrike">
                          <a:solidFill>
                            <a:srgbClr val="C00000"/>
                          </a:solidFill>
                          <a:effectLst/>
                        </a:rPr>
                        <a:t>12469-569</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OTROS EQUIPOS.</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42,964.00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530520680"/>
                  </a:ext>
                </a:extLst>
              </a:tr>
            </a:tbl>
          </a:graphicData>
        </a:graphic>
      </p:graphicFrame>
      <p:graphicFrame>
        <p:nvGraphicFramePr>
          <p:cNvPr id="8" name="Tabla 7">
            <a:extLst>
              <a:ext uri="{FF2B5EF4-FFF2-40B4-BE49-F238E27FC236}">
                <a16:creationId xmlns:a16="http://schemas.microsoft.com/office/drawing/2014/main" id="{279FF641-0A80-4091-89A4-5980F7AF3481}"/>
              </a:ext>
            </a:extLst>
          </p:cNvPr>
          <p:cNvGraphicFramePr>
            <a:graphicFrameLocks noGrp="1"/>
          </p:cNvGraphicFramePr>
          <p:nvPr>
            <p:extLst>
              <p:ext uri="{D42A27DB-BD31-4B8C-83A1-F6EECF244321}">
                <p14:modId xmlns:p14="http://schemas.microsoft.com/office/powerpoint/2010/main" val="1495347114"/>
              </p:ext>
            </p:extLst>
          </p:nvPr>
        </p:nvGraphicFramePr>
        <p:xfrm>
          <a:off x="107504" y="3333322"/>
          <a:ext cx="8928992" cy="887766"/>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724087717"/>
                    </a:ext>
                  </a:extLst>
                </a:gridCol>
                <a:gridCol w="5536518">
                  <a:extLst>
                    <a:ext uri="{9D8B030D-6E8A-4147-A177-3AD203B41FA5}">
                      <a16:colId xmlns:a16="http://schemas.microsoft.com/office/drawing/2014/main" val="2418018276"/>
                    </a:ext>
                  </a:extLst>
                </a:gridCol>
                <a:gridCol w="1669097">
                  <a:extLst>
                    <a:ext uri="{9D8B030D-6E8A-4147-A177-3AD203B41FA5}">
                      <a16:colId xmlns:a16="http://schemas.microsoft.com/office/drawing/2014/main" val="2810502104"/>
                    </a:ext>
                  </a:extLst>
                </a:gridCol>
              </a:tblGrid>
              <a:tr h="300695">
                <a:tc>
                  <a:txBody>
                    <a:bodyPr/>
                    <a:lstStyle/>
                    <a:p>
                      <a:pPr algn="l" fontAlgn="ctr"/>
                      <a:r>
                        <a:rPr lang="es-MX" sz="1200" b="1" u="none" strike="noStrike" dirty="0">
                          <a:solidFill>
                            <a:srgbClr val="00B050"/>
                          </a:solidFill>
                          <a:effectLst/>
                        </a:rPr>
                        <a:t>1247</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COLECCIONES, OBRAS DE ARTE Y OBJETOS VALIOSOS.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68,434.85</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867198049"/>
                  </a:ext>
                </a:extLst>
              </a:tr>
              <a:tr h="300695">
                <a:tc>
                  <a:txBody>
                    <a:bodyPr/>
                    <a:lstStyle/>
                    <a:p>
                      <a:pPr algn="l" fontAlgn="ctr"/>
                      <a:r>
                        <a:rPr lang="es-MX" sz="1200" b="1" u="none" strike="noStrike">
                          <a:solidFill>
                            <a:srgbClr val="00B050"/>
                          </a:solidFill>
                          <a:effectLst/>
                        </a:rPr>
                        <a:t>12471</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BIENES ARTÍSTICOS, CULTURALES Y CIENTÍFICOS.</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68,434.85</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186070039"/>
                  </a:ext>
                </a:extLst>
              </a:tr>
              <a:tr h="286376">
                <a:tc>
                  <a:txBody>
                    <a:bodyPr/>
                    <a:lstStyle/>
                    <a:p>
                      <a:pPr algn="l" fontAlgn="ctr"/>
                      <a:r>
                        <a:rPr lang="es-MX" sz="1200" u="none" strike="noStrike">
                          <a:solidFill>
                            <a:srgbClr val="C00000"/>
                          </a:solidFill>
                          <a:effectLst/>
                        </a:rPr>
                        <a:t>12471-513</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u="none" strike="noStrike" dirty="0">
                          <a:solidFill>
                            <a:srgbClr val="C00000"/>
                          </a:solidFill>
                          <a:effectLst/>
                        </a:rPr>
                        <a:t>BIENES ARTÍSTICOS, CULTURALES Y CIENTÍFICOS.</a:t>
                      </a:r>
                      <a:endParaRPr lang="es-ES"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68,434.85</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671986459"/>
                  </a:ext>
                </a:extLst>
              </a:tr>
            </a:tbl>
          </a:graphicData>
        </a:graphic>
      </p:graphicFrame>
      <p:graphicFrame>
        <p:nvGraphicFramePr>
          <p:cNvPr id="9" name="Tabla 8">
            <a:extLst>
              <a:ext uri="{FF2B5EF4-FFF2-40B4-BE49-F238E27FC236}">
                <a16:creationId xmlns:a16="http://schemas.microsoft.com/office/drawing/2014/main" id="{0409E7FC-78F5-4B67-BE21-05FF3A8A798A}"/>
              </a:ext>
            </a:extLst>
          </p:cNvPr>
          <p:cNvGraphicFramePr>
            <a:graphicFrameLocks noGrp="1"/>
          </p:cNvGraphicFramePr>
          <p:nvPr>
            <p:extLst>
              <p:ext uri="{D42A27DB-BD31-4B8C-83A1-F6EECF244321}">
                <p14:modId xmlns:p14="http://schemas.microsoft.com/office/powerpoint/2010/main" val="3898408078"/>
              </p:ext>
            </p:extLst>
          </p:nvPr>
        </p:nvGraphicFramePr>
        <p:xfrm>
          <a:off x="107504" y="4725144"/>
          <a:ext cx="8928992" cy="64807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988511151"/>
                    </a:ext>
                  </a:extLst>
                </a:gridCol>
                <a:gridCol w="5536518">
                  <a:extLst>
                    <a:ext uri="{9D8B030D-6E8A-4147-A177-3AD203B41FA5}">
                      <a16:colId xmlns:a16="http://schemas.microsoft.com/office/drawing/2014/main" val="494762482"/>
                    </a:ext>
                  </a:extLst>
                </a:gridCol>
                <a:gridCol w="1669097">
                  <a:extLst>
                    <a:ext uri="{9D8B030D-6E8A-4147-A177-3AD203B41FA5}">
                      <a16:colId xmlns:a16="http://schemas.microsoft.com/office/drawing/2014/main" val="3820088313"/>
                    </a:ext>
                  </a:extLst>
                </a:gridCol>
              </a:tblGrid>
              <a:tr h="331940">
                <a:tc>
                  <a:txBody>
                    <a:bodyPr/>
                    <a:lstStyle/>
                    <a:p>
                      <a:pPr algn="l" fontAlgn="ctr"/>
                      <a:r>
                        <a:rPr lang="es-MX" sz="1200" b="1" u="none" strike="noStrike" dirty="0">
                          <a:solidFill>
                            <a:srgbClr val="00B050"/>
                          </a:solidFill>
                          <a:effectLst/>
                        </a:rPr>
                        <a:t>12472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OBJETOS DE VALOR</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780875208"/>
                  </a:ext>
                </a:extLst>
              </a:tr>
              <a:tr h="316132">
                <a:tc>
                  <a:txBody>
                    <a:bodyPr/>
                    <a:lstStyle/>
                    <a:p>
                      <a:pPr algn="l" fontAlgn="ctr"/>
                      <a:r>
                        <a:rPr lang="es-MX" sz="1200" u="none" strike="noStrike">
                          <a:solidFill>
                            <a:srgbClr val="C00000"/>
                          </a:solidFill>
                          <a:effectLst/>
                        </a:rPr>
                        <a:t>12472-514</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OBJETOS DE VALOR.</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753046065"/>
                  </a:ext>
                </a:extLst>
              </a:tr>
            </a:tbl>
          </a:graphicData>
        </a:graphic>
      </p:graphicFrame>
      <p:graphicFrame>
        <p:nvGraphicFramePr>
          <p:cNvPr id="18" name="Tabla 17">
            <a:extLst>
              <a:ext uri="{FF2B5EF4-FFF2-40B4-BE49-F238E27FC236}">
                <a16:creationId xmlns:a16="http://schemas.microsoft.com/office/drawing/2014/main" id="{29B9DA3E-315F-4CAA-9953-EAFB5B49E255}"/>
              </a:ext>
            </a:extLst>
          </p:cNvPr>
          <p:cNvGraphicFramePr>
            <a:graphicFrameLocks noGrp="1"/>
          </p:cNvGraphicFramePr>
          <p:nvPr>
            <p:extLst>
              <p:ext uri="{D42A27DB-BD31-4B8C-83A1-F6EECF244321}">
                <p14:modId xmlns:p14="http://schemas.microsoft.com/office/powerpoint/2010/main" val="3296470393"/>
              </p:ext>
            </p:extLst>
          </p:nvPr>
        </p:nvGraphicFramePr>
        <p:xfrm>
          <a:off x="107504" y="5877272"/>
          <a:ext cx="8928992" cy="792088"/>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675246735"/>
                    </a:ext>
                  </a:extLst>
                </a:gridCol>
                <a:gridCol w="5536518">
                  <a:extLst>
                    <a:ext uri="{9D8B030D-6E8A-4147-A177-3AD203B41FA5}">
                      <a16:colId xmlns:a16="http://schemas.microsoft.com/office/drawing/2014/main" val="2790368540"/>
                    </a:ext>
                  </a:extLst>
                </a:gridCol>
                <a:gridCol w="1669097">
                  <a:extLst>
                    <a:ext uri="{9D8B030D-6E8A-4147-A177-3AD203B41FA5}">
                      <a16:colId xmlns:a16="http://schemas.microsoft.com/office/drawing/2014/main" val="3067726144"/>
                    </a:ext>
                  </a:extLst>
                </a:gridCol>
              </a:tblGrid>
              <a:tr h="268288">
                <a:tc>
                  <a:txBody>
                    <a:bodyPr/>
                    <a:lstStyle/>
                    <a:p>
                      <a:pPr algn="l" fontAlgn="ctr"/>
                      <a:r>
                        <a:rPr lang="es-MX" sz="1200" b="1" u="none" strike="noStrike" dirty="0">
                          <a:solidFill>
                            <a:srgbClr val="00B050"/>
                          </a:solidFill>
                          <a:effectLst/>
                        </a:rPr>
                        <a:t>1248</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ACTIVOS BIOLÓGICOS.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656283368"/>
                  </a:ext>
                </a:extLst>
              </a:tr>
              <a:tr h="268288">
                <a:tc>
                  <a:txBody>
                    <a:bodyPr/>
                    <a:lstStyle/>
                    <a:p>
                      <a:pPr algn="l" fontAlgn="ctr"/>
                      <a:r>
                        <a:rPr lang="es-MX" sz="1200" b="1" u="none" strike="noStrike">
                          <a:solidFill>
                            <a:srgbClr val="00B050"/>
                          </a:solidFill>
                          <a:effectLst/>
                        </a:rPr>
                        <a:t>12481</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BOVINOS.</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286170292"/>
                  </a:ext>
                </a:extLst>
              </a:tr>
              <a:tr h="255512">
                <a:tc>
                  <a:txBody>
                    <a:bodyPr/>
                    <a:lstStyle/>
                    <a:p>
                      <a:pPr algn="l" fontAlgn="ctr"/>
                      <a:r>
                        <a:rPr lang="es-MX" sz="1200" u="none" strike="noStrike">
                          <a:solidFill>
                            <a:srgbClr val="C00000"/>
                          </a:solidFill>
                          <a:effectLst/>
                        </a:rPr>
                        <a:t>12481-571</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a:solidFill>
                            <a:srgbClr val="C00000"/>
                          </a:solidFill>
                          <a:effectLst/>
                        </a:rPr>
                        <a:t>BOVINOS.</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616724098"/>
                  </a:ext>
                </a:extLst>
              </a:tr>
            </a:tbl>
          </a:graphicData>
        </a:graphic>
      </p:graphicFrame>
    </p:spTree>
    <p:extLst>
      <p:ext uri="{BB962C8B-B14F-4D97-AF65-F5344CB8AC3E}">
        <p14:creationId xmlns:p14="http://schemas.microsoft.com/office/powerpoint/2010/main" val="1734957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strips(down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55"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strVal val="#ppt_w*0.70"/>
                                          </p:val>
                                        </p:tav>
                                        <p:tav tm="100000">
                                          <p:val>
                                            <p:strVal val="#ppt_w"/>
                                          </p:val>
                                        </p:tav>
                                      </p:tavLst>
                                    </p:anim>
                                    <p:anim calcmode="lin" valueType="num">
                                      <p:cBhvr>
                                        <p:cTn id="18" dur="1000" fill="hold"/>
                                        <p:tgtEl>
                                          <p:spTgt spid="4"/>
                                        </p:tgtEl>
                                        <p:attrNameLst>
                                          <p:attrName>ppt_h</p:attrName>
                                        </p:attrNameLst>
                                      </p:cBhvr>
                                      <p:tavLst>
                                        <p:tav tm="0">
                                          <p:val>
                                            <p:strVal val="#ppt_h"/>
                                          </p:val>
                                        </p:tav>
                                        <p:tav tm="100000">
                                          <p:val>
                                            <p:strVal val="#ppt_h"/>
                                          </p:val>
                                        </p:tav>
                                      </p:tavLst>
                                    </p:anim>
                                    <p:animEffect transition="in" filter="fade">
                                      <p:cBhvr>
                                        <p:cTn id="19" dur="10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49" presetClass="entr" presetSubtype="0" decel="100000"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 calcmode="lin" valueType="num">
                                      <p:cBhvr>
                                        <p:cTn id="26" dur="500" fill="hold"/>
                                        <p:tgtEl>
                                          <p:spTgt spid="8"/>
                                        </p:tgtEl>
                                        <p:attrNameLst>
                                          <p:attrName>style.rotation</p:attrName>
                                        </p:attrNameLst>
                                      </p:cBhvr>
                                      <p:tavLst>
                                        <p:tav tm="0">
                                          <p:val>
                                            <p:fltVal val="360"/>
                                          </p:val>
                                        </p:tav>
                                        <p:tav tm="100000">
                                          <p:val>
                                            <p:fltVal val="0"/>
                                          </p:val>
                                        </p:tav>
                                      </p:tavLst>
                                    </p:anim>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43" presetClass="entr" presetSubtype="0"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
                                        <p:tgtEl>
                                          <p:spTgt spid="9"/>
                                        </p:tgtEl>
                                      </p:cBhvr>
                                    </p:animEffect>
                                    <p:anim calcmode="lin" valueType="num">
                                      <p:cBhvr>
                                        <p:cTn id="33" dur="400" fill="hold"/>
                                        <p:tgtEl>
                                          <p:spTgt spid="9"/>
                                        </p:tgtEl>
                                        <p:attrNameLst>
                                          <p:attrName>ppt_x</p:attrName>
                                        </p:attrNameLst>
                                      </p:cBhvr>
                                      <p:tavLst>
                                        <p:tav tm="0">
                                          <p:val>
                                            <p:strVal val="#ppt_x"/>
                                          </p:val>
                                        </p:tav>
                                        <p:tav tm="100000">
                                          <p:val>
                                            <p:strVal val="#ppt_x"/>
                                          </p:val>
                                        </p:tav>
                                      </p:tavLst>
                                    </p:anim>
                                    <p:anim calcmode="lin" valueType="num">
                                      <p:cBhvr>
                                        <p:cTn id="34" dur="400" fill="hold"/>
                                        <p:tgtEl>
                                          <p:spTgt spid="9"/>
                                        </p:tgtEl>
                                        <p:attrNameLst>
                                          <p:attrName>ppt_y</p:attrName>
                                        </p:attrNameLst>
                                      </p:cBhvr>
                                      <p:tavLst>
                                        <p:tav tm="0">
                                          <p:val>
                                            <p:strVal val="#ppt_y+0.31"/>
                                          </p:val>
                                        </p:tav>
                                        <p:tav tm="100000">
                                          <p:val>
                                            <p:strVal val="#ppt_y+0.31"/>
                                          </p:val>
                                        </p:tav>
                                      </p:tavLst>
                                    </p:anim>
                                    <p:anim calcmode="lin" valueType="num">
                                      <p:cBhvr>
                                        <p:cTn id="35" dur="600" decel="50000" fill="hold">
                                          <p:stCondLst>
                                            <p:cond delay="400"/>
                                          </p:stCondLst>
                                        </p:cTn>
                                        <p:tgtEl>
                                          <p:spTgt spid="9"/>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6" dur="600" decel="50000" fill="hold">
                                          <p:stCondLst>
                                            <p:cond delay="400"/>
                                          </p:stCondLst>
                                        </p:cTn>
                                        <p:tgtEl>
                                          <p:spTgt spid="9"/>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0" presetClass="entr" presetSubtype="0" fill="hold" nodeType="click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edge">
                                      <p:cBhvr>
                                        <p:cTn id="41"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5" name="Tabla 4">
            <a:extLst>
              <a:ext uri="{FF2B5EF4-FFF2-40B4-BE49-F238E27FC236}">
                <a16:creationId xmlns:a16="http://schemas.microsoft.com/office/drawing/2014/main" id="{F15D583E-5BA0-46B2-9AA1-D73D330CF710}"/>
              </a:ext>
            </a:extLst>
          </p:cNvPr>
          <p:cNvGraphicFramePr>
            <a:graphicFrameLocks noGrp="1"/>
          </p:cNvGraphicFramePr>
          <p:nvPr>
            <p:extLst>
              <p:ext uri="{D42A27DB-BD31-4B8C-83A1-F6EECF244321}">
                <p14:modId xmlns:p14="http://schemas.microsoft.com/office/powerpoint/2010/main" val="4009673059"/>
              </p:ext>
            </p:extLst>
          </p:nvPr>
        </p:nvGraphicFramePr>
        <p:xfrm>
          <a:off x="107502" y="764704"/>
          <a:ext cx="8928992" cy="576064"/>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996714335"/>
                    </a:ext>
                  </a:extLst>
                </a:gridCol>
                <a:gridCol w="5536518">
                  <a:extLst>
                    <a:ext uri="{9D8B030D-6E8A-4147-A177-3AD203B41FA5}">
                      <a16:colId xmlns:a16="http://schemas.microsoft.com/office/drawing/2014/main" val="685575213"/>
                    </a:ext>
                  </a:extLst>
                </a:gridCol>
                <a:gridCol w="1669097">
                  <a:extLst>
                    <a:ext uri="{9D8B030D-6E8A-4147-A177-3AD203B41FA5}">
                      <a16:colId xmlns:a16="http://schemas.microsoft.com/office/drawing/2014/main" val="2497453740"/>
                    </a:ext>
                  </a:extLst>
                </a:gridCol>
              </a:tblGrid>
              <a:tr h="295057">
                <a:tc>
                  <a:txBody>
                    <a:bodyPr/>
                    <a:lstStyle/>
                    <a:p>
                      <a:pPr algn="l" fontAlgn="ctr"/>
                      <a:r>
                        <a:rPr lang="es-MX" sz="1200" b="1" u="none" strike="noStrike" dirty="0">
                          <a:solidFill>
                            <a:srgbClr val="00B050"/>
                          </a:solidFill>
                          <a:effectLst/>
                        </a:rPr>
                        <a:t>12482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PORCINOS.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704406364"/>
                  </a:ext>
                </a:extLst>
              </a:tr>
              <a:tr h="281007">
                <a:tc>
                  <a:txBody>
                    <a:bodyPr/>
                    <a:lstStyle/>
                    <a:p>
                      <a:pPr algn="l" fontAlgn="ctr"/>
                      <a:r>
                        <a:rPr lang="es-MX" sz="1200" u="none" strike="noStrike">
                          <a:solidFill>
                            <a:srgbClr val="C00000"/>
                          </a:solidFill>
                          <a:effectLst/>
                        </a:rPr>
                        <a:t>12482-572</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a:solidFill>
                            <a:srgbClr val="C00000"/>
                          </a:solidFill>
                          <a:effectLst/>
                        </a:rPr>
                        <a:t>PORCINOS.</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125876884"/>
                  </a:ext>
                </a:extLst>
              </a:tr>
            </a:tbl>
          </a:graphicData>
        </a:graphic>
      </p:graphicFrame>
      <p:graphicFrame>
        <p:nvGraphicFramePr>
          <p:cNvPr id="6" name="Tabla 5">
            <a:extLst>
              <a:ext uri="{FF2B5EF4-FFF2-40B4-BE49-F238E27FC236}">
                <a16:creationId xmlns:a16="http://schemas.microsoft.com/office/drawing/2014/main" id="{B6250B92-CC2D-42E8-A7B7-10A280A0604A}"/>
              </a:ext>
            </a:extLst>
          </p:cNvPr>
          <p:cNvGraphicFramePr>
            <a:graphicFrameLocks noGrp="1"/>
          </p:cNvGraphicFramePr>
          <p:nvPr>
            <p:extLst>
              <p:ext uri="{D42A27DB-BD31-4B8C-83A1-F6EECF244321}">
                <p14:modId xmlns:p14="http://schemas.microsoft.com/office/powerpoint/2010/main" val="3676753022"/>
              </p:ext>
            </p:extLst>
          </p:nvPr>
        </p:nvGraphicFramePr>
        <p:xfrm>
          <a:off x="107502" y="1484784"/>
          <a:ext cx="8928992" cy="576064"/>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220674986"/>
                    </a:ext>
                  </a:extLst>
                </a:gridCol>
                <a:gridCol w="5536518">
                  <a:extLst>
                    <a:ext uri="{9D8B030D-6E8A-4147-A177-3AD203B41FA5}">
                      <a16:colId xmlns:a16="http://schemas.microsoft.com/office/drawing/2014/main" val="3342917051"/>
                    </a:ext>
                  </a:extLst>
                </a:gridCol>
                <a:gridCol w="1669097">
                  <a:extLst>
                    <a:ext uri="{9D8B030D-6E8A-4147-A177-3AD203B41FA5}">
                      <a16:colId xmlns:a16="http://schemas.microsoft.com/office/drawing/2014/main" val="2317101414"/>
                    </a:ext>
                  </a:extLst>
                </a:gridCol>
              </a:tblGrid>
              <a:tr h="295057">
                <a:tc>
                  <a:txBody>
                    <a:bodyPr/>
                    <a:lstStyle/>
                    <a:p>
                      <a:pPr algn="l" fontAlgn="ctr"/>
                      <a:r>
                        <a:rPr lang="es-MX" sz="1200" b="1" u="none" strike="noStrike" dirty="0">
                          <a:solidFill>
                            <a:srgbClr val="00B050"/>
                          </a:solidFill>
                          <a:effectLst/>
                        </a:rPr>
                        <a:t>12483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AVES.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746768751"/>
                  </a:ext>
                </a:extLst>
              </a:tr>
              <a:tr h="281007">
                <a:tc>
                  <a:txBody>
                    <a:bodyPr/>
                    <a:lstStyle/>
                    <a:p>
                      <a:pPr algn="l" fontAlgn="ctr"/>
                      <a:r>
                        <a:rPr lang="es-MX" sz="1200" u="none" strike="noStrike">
                          <a:solidFill>
                            <a:srgbClr val="C00000"/>
                          </a:solidFill>
                          <a:effectLst/>
                        </a:rPr>
                        <a:t>12483-573</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a:solidFill>
                            <a:srgbClr val="C00000"/>
                          </a:solidFill>
                          <a:effectLst/>
                        </a:rPr>
                        <a:t>AVES.</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820084295"/>
                  </a:ext>
                </a:extLst>
              </a:tr>
            </a:tbl>
          </a:graphicData>
        </a:graphic>
      </p:graphicFrame>
      <p:graphicFrame>
        <p:nvGraphicFramePr>
          <p:cNvPr id="7" name="Tabla 6">
            <a:extLst>
              <a:ext uri="{FF2B5EF4-FFF2-40B4-BE49-F238E27FC236}">
                <a16:creationId xmlns:a16="http://schemas.microsoft.com/office/drawing/2014/main" id="{1282FA4D-8681-48E2-BAC2-E2A7BDFFB48E}"/>
              </a:ext>
            </a:extLst>
          </p:cNvPr>
          <p:cNvGraphicFramePr>
            <a:graphicFrameLocks noGrp="1"/>
          </p:cNvGraphicFramePr>
          <p:nvPr>
            <p:extLst>
              <p:ext uri="{D42A27DB-BD31-4B8C-83A1-F6EECF244321}">
                <p14:modId xmlns:p14="http://schemas.microsoft.com/office/powerpoint/2010/main" val="146945562"/>
              </p:ext>
            </p:extLst>
          </p:nvPr>
        </p:nvGraphicFramePr>
        <p:xfrm>
          <a:off x="107502" y="2204864"/>
          <a:ext cx="8928992" cy="492994"/>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868604253"/>
                    </a:ext>
                  </a:extLst>
                </a:gridCol>
                <a:gridCol w="5536518">
                  <a:extLst>
                    <a:ext uri="{9D8B030D-6E8A-4147-A177-3AD203B41FA5}">
                      <a16:colId xmlns:a16="http://schemas.microsoft.com/office/drawing/2014/main" val="3413376734"/>
                    </a:ext>
                  </a:extLst>
                </a:gridCol>
                <a:gridCol w="1669097">
                  <a:extLst>
                    <a:ext uri="{9D8B030D-6E8A-4147-A177-3AD203B41FA5}">
                      <a16:colId xmlns:a16="http://schemas.microsoft.com/office/drawing/2014/main" val="2076819080"/>
                    </a:ext>
                  </a:extLst>
                </a:gridCol>
              </a:tblGrid>
              <a:tr h="252509">
                <a:tc>
                  <a:txBody>
                    <a:bodyPr/>
                    <a:lstStyle/>
                    <a:p>
                      <a:pPr algn="l" fontAlgn="ctr"/>
                      <a:r>
                        <a:rPr lang="es-MX" sz="1200" b="1" u="none" strike="noStrike" dirty="0">
                          <a:solidFill>
                            <a:srgbClr val="00B050"/>
                          </a:solidFill>
                          <a:effectLst/>
                        </a:rPr>
                        <a:t>12484</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OVINOS Y CAPRINOS.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75053372"/>
                  </a:ext>
                </a:extLst>
              </a:tr>
              <a:tr h="240485">
                <a:tc>
                  <a:txBody>
                    <a:bodyPr/>
                    <a:lstStyle/>
                    <a:p>
                      <a:pPr algn="l" fontAlgn="ctr"/>
                      <a:r>
                        <a:rPr lang="es-MX" sz="1200" u="none" strike="noStrike">
                          <a:solidFill>
                            <a:srgbClr val="C00000"/>
                          </a:solidFill>
                          <a:effectLst/>
                        </a:rPr>
                        <a:t>12484-574</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OVINOS Y CAPRINOS.</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178239254"/>
                  </a:ext>
                </a:extLst>
              </a:tr>
            </a:tbl>
          </a:graphicData>
        </a:graphic>
      </p:graphicFrame>
      <p:graphicFrame>
        <p:nvGraphicFramePr>
          <p:cNvPr id="10" name="Tabla 9">
            <a:extLst>
              <a:ext uri="{FF2B5EF4-FFF2-40B4-BE49-F238E27FC236}">
                <a16:creationId xmlns:a16="http://schemas.microsoft.com/office/drawing/2014/main" id="{40F4B8C5-1654-4C06-A870-800925AE9771}"/>
              </a:ext>
            </a:extLst>
          </p:cNvPr>
          <p:cNvGraphicFramePr>
            <a:graphicFrameLocks noGrp="1"/>
          </p:cNvGraphicFramePr>
          <p:nvPr>
            <p:extLst>
              <p:ext uri="{D42A27DB-BD31-4B8C-83A1-F6EECF244321}">
                <p14:modId xmlns:p14="http://schemas.microsoft.com/office/powerpoint/2010/main" val="1279856741"/>
              </p:ext>
            </p:extLst>
          </p:nvPr>
        </p:nvGraphicFramePr>
        <p:xfrm>
          <a:off x="107502" y="2852936"/>
          <a:ext cx="8928992" cy="56500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49883741"/>
                    </a:ext>
                  </a:extLst>
                </a:gridCol>
                <a:gridCol w="5536518">
                  <a:extLst>
                    <a:ext uri="{9D8B030D-6E8A-4147-A177-3AD203B41FA5}">
                      <a16:colId xmlns:a16="http://schemas.microsoft.com/office/drawing/2014/main" val="3072604602"/>
                    </a:ext>
                  </a:extLst>
                </a:gridCol>
                <a:gridCol w="1669097">
                  <a:extLst>
                    <a:ext uri="{9D8B030D-6E8A-4147-A177-3AD203B41FA5}">
                      <a16:colId xmlns:a16="http://schemas.microsoft.com/office/drawing/2014/main" val="508214889"/>
                    </a:ext>
                  </a:extLst>
                </a:gridCol>
              </a:tblGrid>
              <a:tr h="289392">
                <a:tc>
                  <a:txBody>
                    <a:bodyPr/>
                    <a:lstStyle/>
                    <a:p>
                      <a:pPr algn="l" fontAlgn="ctr"/>
                      <a:r>
                        <a:rPr lang="es-MX" sz="1200" b="1" u="none" strike="noStrike" dirty="0">
                          <a:solidFill>
                            <a:srgbClr val="00B050"/>
                          </a:solidFill>
                          <a:effectLst/>
                        </a:rPr>
                        <a:t>12485</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PECES Y ACUICULTURA.</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275870961"/>
                  </a:ext>
                </a:extLst>
              </a:tr>
              <a:tr h="275610">
                <a:tc>
                  <a:txBody>
                    <a:bodyPr/>
                    <a:lstStyle/>
                    <a:p>
                      <a:pPr algn="l" fontAlgn="ctr"/>
                      <a:r>
                        <a:rPr lang="es-MX" sz="1200" u="none" strike="noStrike">
                          <a:solidFill>
                            <a:srgbClr val="C00000"/>
                          </a:solidFill>
                          <a:effectLst/>
                        </a:rPr>
                        <a:t>12485-575</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PECES Y ACUICULTURA.</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248744710"/>
                  </a:ext>
                </a:extLst>
              </a:tr>
            </a:tbl>
          </a:graphicData>
        </a:graphic>
      </p:graphicFrame>
      <p:graphicFrame>
        <p:nvGraphicFramePr>
          <p:cNvPr id="11" name="Tabla 10">
            <a:extLst>
              <a:ext uri="{FF2B5EF4-FFF2-40B4-BE49-F238E27FC236}">
                <a16:creationId xmlns:a16="http://schemas.microsoft.com/office/drawing/2014/main" id="{01E7DEA2-3036-478D-A7C0-8607068DFD1F}"/>
              </a:ext>
            </a:extLst>
          </p:cNvPr>
          <p:cNvGraphicFramePr>
            <a:graphicFrameLocks noGrp="1"/>
          </p:cNvGraphicFramePr>
          <p:nvPr>
            <p:extLst>
              <p:ext uri="{D42A27DB-BD31-4B8C-83A1-F6EECF244321}">
                <p14:modId xmlns:p14="http://schemas.microsoft.com/office/powerpoint/2010/main" val="1018153342"/>
              </p:ext>
            </p:extLst>
          </p:nvPr>
        </p:nvGraphicFramePr>
        <p:xfrm>
          <a:off x="107502" y="3573016"/>
          <a:ext cx="8928992" cy="565003"/>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438491909"/>
                    </a:ext>
                  </a:extLst>
                </a:gridCol>
                <a:gridCol w="5536518">
                  <a:extLst>
                    <a:ext uri="{9D8B030D-6E8A-4147-A177-3AD203B41FA5}">
                      <a16:colId xmlns:a16="http://schemas.microsoft.com/office/drawing/2014/main" val="1256972466"/>
                    </a:ext>
                  </a:extLst>
                </a:gridCol>
                <a:gridCol w="1669097">
                  <a:extLst>
                    <a:ext uri="{9D8B030D-6E8A-4147-A177-3AD203B41FA5}">
                      <a16:colId xmlns:a16="http://schemas.microsoft.com/office/drawing/2014/main" val="707019683"/>
                    </a:ext>
                  </a:extLst>
                </a:gridCol>
              </a:tblGrid>
              <a:tr h="289392">
                <a:tc>
                  <a:txBody>
                    <a:bodyPr/>
                    <a:lstStyle/>
                    <a:p>
                      <a:pPr algn="l" fontAlgn="ctr"/>
                      <a:r>
                        <a:rPr lang="es-MX" sz="1200" b="1" u="none" strike="noStrike" dirty="0">
                          <a:solidFill>
                            <a:srgbClr val="00B050"/>
                          </a:solidFill>
                          <a:effectLst/>
                        </a:rPr>
                        <a:t>12486</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EQUINOS.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156283760"/>
                  </a:ext>
                </a:extLst>
              </a:tr>
              <a:tr h="275611">
                <a:tc>
                  <a:txBody>
                    <a:bodyPr/>
                    <a:lstStyle/>
                    <a:p>
                      <a:pPr algn="l" fontAlgn="ctr"/>
                      <a:r>
                        <a:rPr lang="es-MX" sz="1200" u="none" strike="noStrike">
                          <a:solidFill>
                            <a:srgbClr val="C00000"/>
                          </a:solidFill>
                          <a:effectLst/>
                        </a:rPr>
                        <a:t>12486-576</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EQUINOS.</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100455958"/>
                  </a:ext>
                </a:extLst>
              </a:tr>
            </a:tbl>
          </a:graphicData>
        </a:graphic>
      </p:graphicFrame>
      <p:graphicFrame>
        <p:nvGraphicFramePr>
          <p:cNvPr id="12" name="Tabla 11">
            <a:extLst>
              <a:ext uri="{FF2B5EF4-FFF2-40B4-BE49-F238E27FC236}">
                <a16:creationId xmlns:a16="http://schemas.microsoft.com/office/drawing/2014/main" id="{EBFC0FFD-DE37-447D-B92A-355E0E508661}"/>
              </a:ext>
            </a:extLst>
          </p:cNvPr>
          <p:cNvGraphicFramePr>
            <a:graphicFrameLocks noGrp="1"/>
          </p:cNvGraphicFramePr>
          <p:nvPr>
            <p:extLst>
              <p:ext uri="{D42A27DB-BD31-4B8C-83A1-F6EECF244321}">
                <p14:modId xmlns:p14="http://schemas.microsoft.com/office/powerpoint/2010/main" val="1057030074"/>
              </p:ext>
            </p:extLst>
          </p:nvPr>
        </p:nvGraphicFramePr>
        <p:xfrm>
          <a:off x="107504" y="4293096"/>
          <a:ext cx="8928992" cy="565003"/>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586974206"/>
                    </a:ext>
                  </a:extLst>
                </a:gridCol>
                <a:gridCol w="5536518">
                  <a:extLst>
                    <a:ext uri="{9D8B030D-6E8A-4147-A177-3AD203B41FA5}">
                      <a16:colId xmlns:a16="http://schemas.microsoft.com/office/drawing/2014/main" val="3430679076"/>
                    </a:ext>
                  </a:extLst>
                </a:gridCol>
                <a:gridCol w="1669097">
                  <a:extLst>
                    <a:ext uri="{9D8B030D-6E8A-4147-A177-3AD203B41FA5}">
                      <a16:colId xmlns:a16="http://schemas.microsoft.com/office/drawing/2014/main" val="391014572"/>
                    </a:ext>
                  </a:extLst>
                </a:gridCol>
              </a:tblGrid>
              <a:tr h="289392">
                <a:tc>
                  <a:txBody>
                    <a:bodyPr/>
                    <a:lstStyle/>
                    <a:p>
                      <a:pPr algn="l" fontAlgn="ctr"/>
                      <a:r>
                        <a:rPr lang="es-MX" sz="1200" b="1" u="none" strike="noStrike" dirty="0">
                          <a:solidFill>
                            <a:srgbClr val="00B050"/>
                          </a:solidFill>
                          <a:effectLst/>
                        </a:rPr>
                        <a:t>12487</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ESPECIES MENORES Y DE ZOOLÓGICO.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946629678"/>
                  </a:ext>
                </a:extLst>
              </a:tr>
              <a:tr h="275611">
                <a:tc>
                  <a:txBody>
                    <a:bodyPr/>
                    <a:lstStyle/>
                    <a:p>
                      <a:pPr algn="l" fontAlgn="ctr"/>
                      <a:r>
                        <a:rPr lang="es-MX" sz="1200" u="none" strike="noStrike">
                          <a:solidFill>
                            <a:srgbClr val="C00000"/>
                          </a:solidFill>
                          <a:effectLst/>
                        </a:rPr>
                        <a:t>12487-577</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u="none" strike="noStrike" dirty="0">
                          <a:solidFill>
                            <a:srgbClr val="C00000"/>
                          </a:solidFill>
                          <a:effectLst/>
                        </a:rPr>
                        <a:t>ESPECIES MENORES Y DE ZOOLÓGICO.</a:t>
                      </a:r>
                      <a:endParaRPr lang="es-ES"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125212061"/>
                  </a:ext>
                </a:extLst>
              </a:tr>
            </a:tbl>
          </a:graphicData>
        </a:graphic>
      </p:graphicFrame>
      <p:graphicFrame>
        <p:nvGraphicFramePr>
          <p:cNvPr id="13" name="Tabla 12">
            <a:extLst>
              <a:ext uri="{FF2B5EF4-FFF2-40B4-BE49-F238E27FC236}">
                <a16:creationId xmlns:a16="http://schemas.microsoft.com/office/drawing/2014/main" id="{76253C5C-FEC9-4E50-B864-79F7BDBD0E3F}"/>
              </a:ext>
            </a:extLst>
          </p:cNvPr>
          <p:cNvGraphicFramePr>
            <a:graphicFrameLocks noGrp="1"/>
          </p:cNvGraphicFramePr>
          <p:nvPr>
            <p:extLst>
              <p:ext uri="{D42A27DB-BD31-4B8C-83A1-F6EECF244321}">
                <p14:modId xmlns:p14="http://schemas.microsoft.com/office/powerpoint/2010/main" val="1096795015"/>
              </p:ext>
            </p:extLst>
          </p:nvPr>
        </p:nvGraphicFramePr>
        <p:xfrm>
          <a:off x="107502" y="5013176"/>
          <a:ext cx="8928992" cy="565004"/>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70063567"/>
                    </a:ext>
                  </a:extLst>
                </a:gridCol>
                <a:gridCol w="5536518">
                  <a:extLst>
                    <a:ext uri="{9D8B030D-6E8A-4147-A177-3AD203B41FA5}">
                      <a16:colId xmlns:a16="http://schemas.microsoft.com/office/drawing/2014/main" val="3203244370"/>
                    </a:ext>
                  </a:extLst>
                </a:gridCol>
                <a:gridCol w="1669097">
                  <a:extLst>
                    <a:ext uri="{9D8B030D-6E8A-4147-A177-3AD203B41FA5}">
                      <a16:colId xmlns:a16="http://schemas.microsoft.com/office/drawing/2014/main" val="1357218427"/>
                    </a:ext>
                  </a:extLst>
                </a:gridCol>
              </a:tblGrid>
              <a:tr h="289393">
                <a:tc>
                  <a:txBody>
                    <a:bodyPr/>
                    <a:lstStyle/>
                    <a:p>
                      <a:pPr algn="l" fontAlgn="ctr"/>
                      <a:r>
                        <a:rPr lang="es-MX" sz="1200" u="none" strike="noStrike" dirty="0">
                          <a:solidFill>
                            <a:srgbClr val="C00000"/>
                          </a:solidFill>
                          <a:effectLst/>
                        </a:rPr>
                        <a:t>12488</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ARBOLES Y PLANTAS.</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59530633"/>
                  </a:ext>
                </a:extLst>
              </a:tr>
              <a:tr h="275611">
                <a:tc>
                  <a:txBody>
                    <a:bodyPr/>
                    <a:lstStyle/>
                    <a:p>
                      <a:pPr algn="l" fontAlgn="ctr"/>
                      <a:r>
                        <a:rPr lang="es-MX" sz="1200" u="none" strike="noStrike">
                          <a:solidFill>
                            <a:srgbClr val="C00000"/>
                          </a:solidFill>
                          <a:effectLst/>
                        </a:rPr>
                        <a:t>12488-578</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ÁRBOLES Y PLANTAS.</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825782041"/>
                  </a:ext>
                </a:extLst>
              </a:tr>
            </a:tbl>
          </a:graphicData>
        </a:graphic>
      </p:graphicFrame>
      <p:graphicFrame>
        <p:nvGraphicFramePr>
          <p:cNvPr id="14" name="Tabla 13">
            <a:extLst>
              <a:ext uri="{FF2B5EF4-FFF2-40B4-BE49-F238E27FC236}">
                <a16:creationId xmlns:a16="http://schemas.microsoft.com/office/drawing/2014/main" id="{03186E9C-BF6C-48F1-A183-64A093A011DB}"/>
              </a:ext>
            </a:extLst>
          </p:cNvPr>
          <p:cNvGraphicFramePr>
            <a:graphicFrameLocks noGrp="1"/>
          </p:cNvGraphicFramePr>
          <p:nvPr>
            <p:extLst>
              <p:ext uri="{D42A27DB-BD31-4B8C-83A1-F6EECF244321}">
                <p14:modId xmlns:p14="http://schemas.microsoft.com/office/powerpoint/2010/main" val="370051023"/>
              </p:ext>
            </p:extLst>
          </p:nvPr>
        </p:nvGraphicFramePr>
        <p:xfrm>
          <a:off x="107502" y="5744316"/>
          <a:ext cx="8928993" cy="565004"/>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259498174"/>
                    </a:ext>
                  </a:extLst>
                </a:gridCol>
                <a:gridCol w="5536519">
                  <a:extLst>
                    <a:ext uri="{9D8B030D-6E8A-4147-A177-3AD203B41FA5}">
                      <a16:colId xmlns:a16="http://schemas.microsoft.com/office/drawing/2014/main" val="10526350"/>
                    </a:ext>
                  </a:extLst>
                </a:gridCol>
                <a:gridCol w="1669097">
                  <a:extLst>
                    <a:ext uri="{9D8B030D-6E8A-4147-A177-3AD203B41FA5}">
                      <a16:colId xmlns:a16="http://schemas.microsoft.com/office/drawing/2014/main" val="554386899"/>
                    </a:ext>
                  </a:extLst>
                </a:gridCol>
              </a:tblGrid>
              <a:tr h="289393">
                <a:tc>
                  <a:txBody>
                    <a:bodyPr/>
                    <a:lstStyle/>
                    <a:p>
                      <a:pPr algn="l" fontAlgn="ctr"/>
                      <a:r>
                        <a:rPr lang="es-MX" sz="1200" b="1" u="none" strike="noStrike" dirty="0">
                          <a:solidFill>
                            <a:srgbClr val="00B050"/>
                          </a:solidFill>
                          <a:effectLst/>
                        </a:rPr>
                        <a:t>12489</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OTROS ACTIVOS BIOLÓGICOS.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928857787"/>
                  </a:ext>
                </a:extLst>
              </a:tr>
              <a:tr h="275611">
                <a:tc>
                  <a:txBody>
                    <a:bodyPr/>
                    <a:lstStyle/>
                    <a:p>
                      <a:pPr algn="l" fontAlgn="ctr"/>
                      <a:r>
                        <a:rPr lang="es-MX" sz="1200" u="none" strike="noStrike">
                          <a:solidFill>
                            <a:srgbClr val="C00000"/>
                          </a:solidFill>
                          <a:effectLst/>
                        </a:rPr>
                        <a:t>12489-579</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a:solidFill>
                            <a:srgbClr val="C00000"/>
                          </a:solidFill>
                          <a:effectLst/>
                        </a:rPr>
                        <a:t>OTROS ACTIVOS BIOLÓGICOS.</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058460801"/>
                  </a:ext>
                </a:extLst>
              </a:tr>
            </a:tbl>
          </a:graphicData>
        </a:graphic>
      </p:graphicFrame>
      <p:sp>
        <p:nvSpPr>
          <p:cNvPr id="15" name="Rectángulo 14">
            <a:extLst>
              <a:ext uri="{FF2B5EF4-FFF2-40B4-BE49-F238E27FC236}">
                <a16:creationId xmlns:a16="http://schemas.microsoft.com/office/drawing/2014/main" id="{1E471793-D057-4429-9425-9E0011E39150}"/>
              </a:ext>
            </a:extLst>
          </p:cNvPr>
          <p:cNvSpPr/>
          <p:nvPr/>
        </p:nvSpPr>
        <p:spPr>
          <a:xfrm>
            <a:off x="0" y="6444044"/>
            <a:ext cx="9252520" cy="369332"/>
          </a:xfrm>
          <a:prstGeom prst="rect">
            <a:avLst/>
          </a:prstGeom>
        </p:spPr>
        <p:txBody>
          <a:bodyPr wrap="square">
            <a:spAutoFit/>
          </a:bodyPr>
          <a:lstStyle/>
          <a:p>
            <a:r>
              <a:rPr lang="es-ES" b="1" dirty="0">
                <a:solidFill>
                  <a:srgbClr val="00B050"/>
                </a:solidFill>
                <a:highlight>
                  <a:srgbClr val="C0C0C0"/>
                </a:highlight>
                <a:latin typeface="Calibri" panose="020F0502020204030204" pitchFamily="34" charset="0"/>
              </a:rPr>
              <a:t>1249</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OTROS BIENES MUEBLES.                                                                                                          </a:t>
            </a:r>
            <a:r>
              <a:rPr lang="es-ES" dirty="0">
                <a:solidFill>
                  <a:srgbClr val="00B050"/>
                </a:solidFill>
                <a:highlight>
                  <a:srgbClr val="C0C0C0"/>
                </a:highlight>
              </a:rPr>
              <a:t> </a:t>
            </a:r>
            <a:r>
              <a:rPr lang="es-ES" b="1" dirty="0">
                <a:solidFill>
                  <a:srgbClr val="00B050"/>
                </a:solidFill>
                <a:highlight>
                  <a:srgbClr val="C0C0C0"/>
                </a:highlight>
                <a:latin typeface="Calibri" panose="020F0502020204030204" pitchFamily="34" charset="0"/>
              </a:rPr>
              <a:t>0.00</a:t>
            </a:r>
            <a:r>
              <a:rPr lang="es-ES" dirty="0">
                <a:highlight>
                  <a:srgbClr val="C0C0C0"/>
                </a:highlight>
              </a:rPr>
              <a:t> </a:t>
            </a:r>
            <a:endParaRPr lang="es-MX" dirty="0">
              <a:highlight>
                <a:srgbClr val="C0C0C0"/>
              </a:highlight>
            </a:endParaRPr>
          </a:p>
        </p:txBody>
      </p:sp>
    </p:spTree>
    <p:extLst>
      <p:ext uri="{BB962C8B-B14F-4D97-AF65-F5344CB8AC3E}">
        <p14:creationId xmlns:p14="http://schemas.microsoft.com/office/powerpoint/2010/main" val="143081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barn(inVertical)">
                                      <p:cBhvr>
                                        <p:cTn id="30" dur="5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down)">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6" presetClass="entr" presetSubtype="16" fill="hold"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circle(in)">
                                      <p:cBhvr>
                                        <p:cTn id="40" dur="2000"/>
                                        <p:tgtEl>
                                          <p:spTgt spid="12"/>
                                        </p:tgtEl>
                                      </p:cBhvr>
                                    </p:animEffect>
                                  </p:childTnLst>
                                </p:cTn>
                              </p:par>
                            </p:childTnLst>
                          </p:cTn>
                        </p:par>
                      </p:childTnLst>
                    </p:cTn>
                  </p:par>
                  <p:par>
                    <p:cTn id="41" fill="hold">
                      <p:stCondLst>
                        <p:cond delay="indefinite"/>
                      </p:stCondLst>
                      <p:childTnLst>
                        <p:par>
                          <p:cTn id="42" fill="hold">
                            <p:stCondLst>
                              <p:cond delay="0"/>
                            </p:stCondLst>
                            <p:childTnLst>
                              <p:par>
                                <p:cTn id="43" presetID="21" presetClass="entr" presetSubtype="1" fill="hold" nodeType="click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heel(1)">
                                      <p:cBhvr>
                                        <p:cTn id="45" dur="2000"/>
                                        <p:tgtEl>
                                          <p:spTgt spid="13"/>
                                        </p:tgtEl>
                                      </p:cBhvr>
                                    </p:animEffect>
                                  </p:childTnLst>
                                </p:cTn>
                              </p:par>
                            </p:childTnLst>
                          </p:cTn>
                        </p:par>
                      </p:childTnLst>
                    </p:cTn>
                  </p:par>
                  <p:par>
                    <p:cTn id="46" fill="hold">
                      <p:stCondLst>
                        <p:cond delay="indefinite"/>
                      </p:stCondLst>
                      <p:childTnLst>
                        <p:par>
                          <p:cTn id="47" fill="hold">
                            <p:stCondLst>
                              <p:cond delay="0"/>
                            </p:stCondLst>
                            <p:childTnLst>
                              <p:par>
                                <p:cTn id="48" presetID="14" presetClass="entr" presetSubtype="10" fill="hold" nodeType="click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randombar(horizontal)">
                                      <p:cBhvr>
                                        <p:cTn id="50" dur="500"/>
                                        <p:tgtEl>
                                          <p:spTgt spid="14"/>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p:cTn id="55" dur="1000" fill="hold"/>
                                        <p:tgtEl>
                                          <p:spTgt spid="15"/>
                                        </p:tgtEl>
                                        <p:attrNameLst>
                                          <p:attrName>ppt_w</p:attrName>
                                        </p:attrNameLst>
                                      </p:cBhvr>
                                      <p:tavLst>
                                        <p:tav tm="0">
                                          <p:val>
                                            <p:fltVal val="0"/>
                                          </p:val>
                                        </p:tav>
                                        <p:tav tm="100000">
                                          <p:val>
                                            <p:strVal val="#ppt_w"/>
                                          </p:val>
                                        </p:tav>
                                      </p:tavLst>
                                    </p:anim>
                                    <p:anim calcmode="lin" valueType="num">
                                      <p:cBhvr>
                                        <p:cTn id="56" dur="1000" fill="hold"/>
                                        <p:tgtEl>
                                          <p:spTgt spid="15"/>
                                        </p:tgtEl>
                                        <p:attrNameLst>
                                          <p:attrName>ppt_h</p:attrName>
                                        </p:attrNameLst>
                                      </p:cBhvr>
                                      <p:tavLst>
                                        <p:tav tm="0">
                                          <p:val>
                                            <p:fltVal val="0"/>
                                          </p:val>
                                        </p:tav>
                                        <p:tav tm="100000">
                                          <p:val>
                                            <p:strVal val="#ppt_h"/>
                                          </p:val>
                                        </p:tav>
                                      </p:tavLst>
                                    </p:anim>
                                    <p:anim calcmode="lin" valueType="num">
                                      <p:cBhvr>
                                        <p:cTn id="57" dur="1000" fill="hold"/>
                                        <p:tgtEl>
                                          <p:spTgt spid="15"/>
                                        </p:tgtEl>
                                        <p:attrNameLst>
                                          <p:attrName>style.rotation</p:attrName>
                                        </p:attrNameLst>
                                      </p:cBhvr>
                                      <p:tavLst>
                                        <p:tav tm="0">
                                          <p:val>
                                            <p:fltVal val="90"/>
                                          </p:val>
                                        </p:tav>
                                        <p:tav tm="100000">
                                          <p:val>
                                            <p:fltVal val="0"/>
                                          </p:val>
                                        </p:tav>
                                      </p:tavLst>
                                    </p:anim>
                                    <p:animEffect transition="in" filter="fade">
                                      <p:cBhvr>
                                        <p:cTn id="58"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B8F72004-0715-46BF-B2CA-9C7BF305E79F}"/>
              </a:ext>
            </a:extLst>
          </p:cNvPr>
          <p:cNvGraphicFramePr>
            <a:graphicFrameLocks noGrp="1"/>
          </p:cNvGraphicFramePr>
          <p:nvPr>
            <p:extLst>
              <p:ext uri="{D42A27DB-BD31-4B8C-83A1-F6EECF244321}">
                <p14:modId xmlns:p14="http://schemas.microsoft.com/office/powerpoint/2010/main" val="3460952970"/>
              </p:ext>
            </p:extLst>
          </p:nvPr>
        </p:nvGraphicFramePr>
        <p:xfrm>
          <a:off x="107504" y="692696"/>
          <a:ext cx="8928991" cy="66919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082163970"/>
                    </a:ext>
                  </a:extLst>
                </a:gridCol>
                <a:gridCol w="5536517">
                  <a:extLst>
                    <a:ext uri="{9D8B030D-6E8A-4147-A177-3AD203B41FA5}">
                      <a16:colId xmlns:a16="http://schemas.microsoft.com/office/drawing/2014/main" val="3585128236"/>
                    </a:ext>
                  </a:extLst>
                </a:gridCol>
                <a:gridCol w="1669097">
                  <a:extLst>
                    <a:ext uri="{9D8B030D-6E8A-4147-A177-3AD203B41FA5}">
                      <a16:colId xmlns:a16="http://schemas.microsoft.com/office/drawing/2014/main" val="331150473"/>
                    </a:ext>
                  </a:extLst>
                </a:gridCol>
              </a:tblGrid>
              <a:tr h="226662">
                <a:tc>
                  <a:txBody>
                    <a:bodyPr/>
                    <a:lstStyle/>
                    <a:p>
                      <a:pPr algn="l" fontAlgn="ctr"/>
                      <a:r>
                        <a:rPr lang="es-MX" sz="1200" b="1" u="none" strike="noStrike" dirty="0">
                          <a:solidFill>
                            <a:srgbClr val="00B050"/>
                          </a:solidFill>
                          <a:effectLst/>
                        </a:rPr>
                        <a:t>125</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ACTIVOS INTANGIBLES.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277,033.00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590843543"/>
                  </a:ext>
                </a:extLst>
              </a:tr>
              <a:tr h="226662">
                <a:tc>
                  <a:txBody>
                    <a:bodyPr/>
                    <a:lstStyle/>
                    <a:p>
                      <a:pPr algn="l" fontAlgn="ctr"/>
                      <a:r>
                        <a:rPr lang="es-MX" sz="1200" b="1" u="none" strike="noStrike" dirty="0">
                          <a:solidFill>
                            <a:srgbClr val="00B050"/>
                          </a:solidFill>
                          <a:effectLst/>
                        </a:rPr>
                        <a:t>1251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SOFTWARE.</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276,960.00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894466254"/>
                  </a:ext>
                </a:extLst>
              </a:tr>
              <a:tr h="215868">
                <a:tc>
                  <a:txBody>
                    <a:bodyPr/>
                    <a:lstStyle/>
                    <a:p>
                      <a:pPr algn="l" fontAlgn="ctr"/>
                      <a:r>
                        <a:rPr lang="es-MX" sz="1200" u="none" strike="noStrike">
                          <a:solidFill>
                            <a:srgbClr val="C00000"/>
                          </a:solidFill>
                          <a:effectLst/>
                        </a:rPr>
                        <a:t>1251-591</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a:solidFill>
                            <a:srgbClr val="C00000"/>
                          </a:solidFill>
                          <a:effectLst/>
                        </a:rPr>
                        <a:t>SOFTWARE.</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276,960.00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29725834"/>
                  </a:ext>
                </a:extLst>
              </a:tr>
            </a:tbl>
          </a:graphicData>
        </a:graphic>
      </p:graphicFrame>
      <p:graphicFrame>
        <p:nvGraphicFramePr>
          <p:cNvPr id="4" name="Tabla 3">
            <a:extLst>
              <a:ext uri="{FF2B5EF4-FFF2-40B4-BE49-F238E27FC236}">
                <a16:creationId xmlns:a16="http://schemas.microsoft.com/office/drawing/2014/main" id="{2DAA5505-F729-4D90-BF9A-1564A5AF6089}"/>
              </a:ext>
            </a:extLst>
          </p:cNvPr>
          <p:cNvGraphicFramePr>
            <a:graphicFrameLocks noGrp="1"/>
          </p:cNvGraphicFramePr>
          <p:nvPr>
            <p:extLst>
              <p:ext uri="{D42A27DB-BD31-4B8C-83A1-F6EECF244321}">
                <p14:modId xmlns:p14="http://schemas.microsoft.com/office/powerpoint/2010/main" val="2049991702"/>
              </p:ext>
            </p:extLst>
          </p:nvPr>
        </p:nvGraphicFramePr>
        <p:xfrm>
          <a:off x="107504" y="1607680"/>
          <a:ext cx="8928992" cy="70392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994161261"/>
                    </a:ext>
                  </a:extLst>
                </a:gridCol>
                <a:gridCol w="5536518">
                  <a:extLst>
                    <a:ext uri="{9D8B030D-6E8A-4147-A177-3AD203B41FA5}">
                      <a16:colId xmlns:a16="http://schemas.microsoft.com/office/drawing/2014/main" val="1546438516"/>
                    </a:ext>
                  </a:extLst>
                </a:gridCol>
                <a:gridCol w="1669097">
                  <a:extLst>
                    <a:ext uri="{9D8B030D-6E8A-4147-A177-3AD203B41FA5}">
                      <a16:colId xmlns:a16="http://schemas.microsoft.com/office/drawing/2014/main" val="417452741"/>
                    </a:ext>
                  </a:extLst>
                </a:gridCol>
              </a:tblGrid>
              <a:tr h="238425">
                <a:tc>
                  <a:txBody>
                    <a:bodyPr/>
                    <a:lstStyle/>
                    <a:p>
                      <a:pPr algn="l" fontAlgn="ctr"/>
                      <a:r>
                        <a:rPr lang="es-MX" sz="1200" b="1" u="none" strike="noStrike" dirty="0">
                          <a:solidFill>
                            <a:srgbClr val="00B050"/>
                          </a:solidFill>
                          <a:effectLst/>
                        </a:rPr>
                        <a:t>1252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PATENTES, MARCAS Y DERECHOS.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002914986"/>
                  </a:ext>
                </a:extLst>
              </a:tr>
              <a:tr h="238425">
                <a:tc>
                  <a:txBody>
                    <a:bodyPr/>
                    <a:lstStyle/>
                    <a:p>
                      <a:pPr algn="l" fontAlgn="ctr"/>
                      <a:r>
                        <a:rPr lang="es-MX" sz="1200" b="1" u="none" strike="noStrike" dirty="0">
                          <a:solidFill>
                            <a:srgbClr val="00B050"/>
                          </a:solidFill>
                          <a:effectLst/>
                        </a:rPr>
                        <a:t>12521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PATENTES.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740173200"/>
                  </a:ext>
                </a:extLst>
              </a:tr>
              <a:tr h="227072">
                <a:tc>
                  <a:txBody>
                    <a:bodyPr/>
                    <a:lstStyle/>
                    <a:p>
                      <a:pPr algn="l" fontAlgn="ctr"/>
                      <a:r>
                        <a:rPr lang="es-MX" sz="1200" u="none" strike="noStrike">
                          <a:solidFill>
                            <a:srgbClr val="C00000"/>
                          </a:solidFill>
                          <a:effectLst/>
                        </a:rPr>
                        <a:t>12521-592</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PATENTES.</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737055775"/>
                  </a:ext>
                </a:extLst>
              </a:tr>
            </a:tbl>
          </a:graphicData>
        </a:graphic>
      </p:graphicFrame>
      <p:graphicFrame>
        <p:nvGraphicFramePr>
          <p:cNvPr id="5" name="Tabla 4">
            <a:extLst>
              <a:ext uri="{FF2B5EF4-FFF2-40B4-BE49-F238E27FC236}">
                <a16:creationId xmlns:a16="http://schemas.microsoft.com/office/drawing/2014/main" id="{F9F1E2E7-AC90-48CC-A3E2-7A626888C202}"/>
              </a:ext>
            </a:extLst>
          </p:cNvPr>
          <p:cNvGraphicFramePr>
            <a:graphicFrameLocks noGrp="1"/>
          </p:cNvGraphicFramePr>
          <p:nvPr>
            <p:extLst>
              <p:ext uri="{D42A27DB-BD31-4B8C-83A1-F6EECF244321}">
                <p14:modId xmlns:p14="http://schemas.microsoft.com/office/powerpoint/2010/main" val="1269695601"/>
              </p:ext>
            </p:extLst>
          </p:nvPr>
        </p:nvGraphicFramePr>
        <p:xfrm>
          <a:off x="107501" y="2578512"/>
          <a:ext cx="8928992" cy="562456"/>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646755170"/>
                    </a:ext>
                  </a:extLst>
                </a:gridCol>
                <a:gridCol w="5536518">
                  <a:extLst>
                    <a:ext uri="{9D8B030D-6E8A-4147-A177-3AD203B41FA5}">
                      <a16:colId xmlns:a16="http://schemas.microsoft.com/office/drawing/2014/main" val="3546119039"/>
                    </a:ext>
                  </a:extLst>
                </a:gridCol>
                <a:gridCol w="1669097">
                  <a:extLst>
                    <a:ext uri="{9D8B030D-6E8A-4147-A177-3AD203B41FA5}">
                      <a16:colId xmlns:a16="http://schemas.microsoft.com/office/drawing/2014/main" val="385134261"/>
                    </a:ext>
                  </a:extLst>
                </a:gridCol>
              </a:tblGrid>
              <a:tr h="288087">
                <a:tc>
                  <a:txBody>
                    <a:bodyPr/>
                    <a:lstStyle/>
                    <a:p>
                      <a:pPr algn="l" fontAlgn="ctr"/>
                      <a:r>
                        <a:rPr lang="es-MX" sz="1200" b="1" u="none" strike="noStrike" dirty="0">
                          <a:solidFill>
                            <a:srgbClr val="00B050"/>
                          </a:solidFill>
                          <a:effectLst/>
                        </a:rPr>
                        <a:t>12522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MARCAS.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113317588"/>
                  </a:ext>
                </a:extLst>
              </a:tr>
              <a:tr h="274369">
                <a:tc>
                  <a:txBody>
                    <a:bodyPr/>
                    <a:lstStyle/>
                    <a:p>
                      <a:pPr algn="l" fontAlgn="ctr"/>
                      <a:r>
                        <a:rPr lang="es-MX" sz="1200" u="none" strike="noStrike">
                          <a:solidFill>
                            <a:srgbClr val="C00000"/>
                          </a:solidFill>
                          <a:effectLst/>
                        </a:rPr>
                        <a:t>12522-593</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MARCAS.</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112953734"/>
                  </a:ext>
                </a:extLst>
              </a:tr>
            </a:tbl>
          </a:graphicData>
        </a:graphic>
      </p:graphicFrame>
      <p:graphicFrame>
        <p:nvGraphicFramePr>
          <p:cNvPr id="6" name="Tabla 5">
            <a:extLst>
              <a:ext uri="{FF2B5EF4-FFF2-40B4-BE49-F238E27FC236}">
                <a16:creationId xmlns:a16="http://schemas.microsoft.com/office/drawing/2014/main" id="{76CB085B-6538-4685-B018-DD8F1847EE5E}"/>
              </a:ext>
            </a:extLst>
          </p:cNvPr>
          <p:cNvGraphicFramePr>
            <a:graphicFrameLocks noGrp="1"/>
          </p:cNvGraphicFramePr>
          <p:nvPr>
            <p:extLst>
              <p:ext uri="{D42A27DB-BD31-4B8C-83A1-F6EECF244321}">
                <p14:modId xmlns:p14="http://schemas.microsoft.com/office/powerpoint/2010/main" val="1280785374"/>
              </p:ext>
            </p:extLst>
          </p:nvPr>
        </p:nvGraphicFramePr>
        <p:xfrm>
          <a:off x="107501" y="3426451"/>
          <a:ext cx="8928991" cy="506605"/>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113651154"/>
                    </a:ext>
                  </a:extLst>
                </a:gridCol>
                <a:gridCol w="5536517">
                  <a:extLst>
                    <a:ext uri="{9D8B030D-6E8A-4147-A177-3AD203B41FA5}">
                      <a16:colId xmlns:a16="http://schemas.microsoft.com/office/drawing/2014/main" val="601087556"/>
                    </a:ext>
                  </a:extLst>
                </a:gridCol>
                <a:gridCol w="1669097">
                  <a:extLst>
                    <a:ext uri="{9D8B030D-6E8A-4147-A177-3AD203B41FA5}">
                      <a16:colId xmlns:a16="http://schemas.microsoft.com/office/drawing/2014/main" val="2600604281"/>
                    </a:ext>
                  </a:extLst>
                </a:gridCol>
              </a:tblGrid>
              <a:tr h="259481">
                <a:tc>
                  <a:txBody>
                    <a:bodyPr/>
                    <a:lstStyle/>
                    <a:p>
                      <a:pPr algn="l" fontAlgn="ctr"/>
                      <a:r>
                        <a:rPr lang="es-MX" sz="1200" b="1" u="none" strike="noStrike" dirty="0">
                          <a:solidFill>
                            <a:srgbClr val="00B050"/>
                          </a:solidFill>
                          <a:effectLst/>
                        </a:rPr>
                        <a:t>12523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DERECHOS.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091366168"/>
                  </a:ext>
                </a:extLst>
              </a:tr>
              <a:tr h="247124">
                <a:tc>
                  <a:txBody>
                    <a:bodyPr/>
                    <a:lstStyle/>
                    <a:p>
                      <a:pPr algn="l" fontAlgn="ctr"/>
                      <a:r>
                        <a:rPr lang="es-MX" sz="1200" u="none" strike="noStrike">
                          <a:solidFill>
                            <a:srgbClr val="C00000"/>
                          </a:solidFill>
                          <a:effectLst/>
                        </a:rPr>
                        <a:t>12523-594</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DERECHOS.</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74211093"/>
                  </a:ext>
                </a:extLst>
              </a:tr>
            </a:tbl>
          </a:graphicData>
        </a:graphic>
      </p:graphicFrame>
      <p:graphicFrame>
        <p:nvGraphicFramePr>
          <p:cNvPr id="7" name="Tabla 6">
            <a:extLst>
              <a:ext uri="{FF2B5EF4-FFF2-40B4-BE49-F238E27FC236}">
                <a16:creationId xmlns:a16="http://schemas.microsoft.com/office/drawing/2014/main" id="{007F519B-9CE6-4765-901D-AEB857DBD033}"/>
              </a:ext>
            </a:extLst>
          </p:cNvPr>
          <p:cNvGraphicFramePr>
            <a:graphicFrameLocks noGrp="1"/>
          </p:cNvGraphicFramePr>
          <p:nvPr>
            <p:extLst>
              <p:ext uri="{D42A27DB-BD31-4B8C-83A1-F6EECF244321}">
                <p14:modId xmlns:p14="http://schemas.microsoft.com/office/powerpoint/2010/main" val="2468970572"/>
              </p:ext>
            </p:extLst>
          </p:nvPr>
        </p:nvGraphicFramePr>
        <p:xfrm>
          <a:off x="107502" y="4199967"/>
          <a:ext cx="8928992" cy="741201"/>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394394597"/>
                    </a:ext>
                  </a:extLst>
                </a:gridCol>
                <a:gridCol w="5536518">
                  <a:extLst>
                    <a:ext uri="{9D8B030D-6E8A-4147-A177-3AD203B41FA5}">
                      <a16:colId xmlns:a16="http://schemas.microsoft.com/office/drawing/2014/main" val="4027401717"/>
                    </a:ext>
                  </a:extLst>
                </a:gridCol>
                <a:gridCol w="1669097">
                  <a:extLst>
                    <a:ext uri="{9D8B030D-6E8A-4147-A177-3AD203B41FA5}">
                      <a16:colId xmlns:a16="http://schemas.microsoft.com/office/drawing/2014/main" val="1042526913"/>
                    </a:ext>
                  </a:extLst>
                </a:gridCol>
              </a:tblGrid>
              <a:tr h="251052">
                <a:tc>
                  <a:txBody>
                    <a:bodyPr/>
                    <a:lstStyle/>
                    <a:p>
                      <a:pPr algn="l" fontAlgn="ctr"/>
                      <a:r>
                        <a:rPr lang="es-MX" sz="1200" b="1" u="none" strike="noStrike" dirty="0">
                          <a:solidFill>
                            <a:srgbClr val="00B050"/>
                          </a:solidFill>
                          <a:effectLst/>
                        </a:rPr>
                        <a:t>1253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CONCESIONES Y FRANQUICIAS.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73.00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97954825"/>
                  </a:ext>
                </a:extLst>
              </a:tr>
              <a:tr h="251052">
                <a:tc>
                  <a:txBody>
                    <a:bodyPr/>
                    <a:lstStyle/>
                    <a:p>
                      <a:pPr algn="l" fontAlgn="ctr"/>
                      <a:r>
                        <a:rPr lang="es-MX" sz="1200" b="1" u="none" strike="noStrike" dirty="0">
                          <a:solidFill>
                            <a:srgbClr val="00B050"/>
                          </a:solidFill>
                          <a:effectLst/>
                        </a:rPr>
                        <a:t>12531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CONCESIONES.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73.00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774969432"/>
                  </a:ext>
                </a:extLst>
              </a:tr>
              <a:tr h="239097">
                <a:tc>
                  <a:txBody>
                    <a:bodyPr/>
                    <a:lstStyle/>
                    <a:p>
                      <a:pPr algn="l" fontAlgn="ctr"/>
                      <a:r>
                        <a:rPr lang="es-MX" sz="1200" u="none" strike="noStrike">
                          <a:solidFill>
                            <a:srgbClr val="C00000"/>
                          </a:solidFill>
                          <a:effectLst/>
                        </a:rPr>
                        <a:t>12531-595</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CONCESIONES.</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73.00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60031455"/>
                  </a:ext>
                </a:extLst>
              </a:tr>
            </a:tbl>
          </a:graphicData>
        </a:graphic>
      </p:graphicFrame>
      <p:graphicFrame>
        <p:nvGraphicFramePr>
          <p:cNvPr id="8" name="Tabla 7">
            <a:extLst>
              <a:ext uri="{FF2B5EF4-FFF2-40B4-BE49-F238E27FC236}">
                <a16:creationId xmlns:a16="http://schemas.microsoft.com/office/drawing/2014/main" id="{92961840-790E-4FAC-BCFF-F243607EAC95}"/>
              </a:ext>
            </a:extLst>
          </p:cNvPr>
          <p:cNvGraphicFramePr>
            <a:graphicFrameLocks noGrp="1"/>
          </p:cNvGraphicFramePr>
          <p:nvPr>
            <p:extLst>
              <p:ext uri="{D42A27DB-BD31-4B8C-83A1-F6EECF244321}">
                <p14:modId xmlns:p14="http://schemas.microsoft.com/office/powerpoint/2010/main" val="2336264563"/>
              </p:ext>
            </p:extLst>
          </p:nvPr>
        </p:nvGraphicFramePr>
        <p:xfrm>
          <a:off x="107502" y="5226651"/>
          <a:ext cx="8928992" cy="506605"/>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234408385"/>
                    </a:ext>
                  </a:extLst>
                </a:gridCol>
                <a:gridCol w="5536518">
                  <a:extLst>
                    <a:ext uri="{9D8B030D-6E8A-4147-A177-3AD203B41FA5}">
                      <a16:colId xmlns:a16="http://schemas.microsoft.com/office/drawing/2014/main" val="1468893476"/>
                    </a:ext>
                  </a:extLst>
                </a:gridCol>
                <a:gridCol w="1669097">
                  <a:extLst>
                    <a:ext uri="{9D8B030D-6E8A-4147-A177-3AD203B41FA5}">
                      <a16:colId xmlns:a16="http://schemas.microsoft.com/office/drawing/2014/main" val="2358091928"/>
                    </a:ext>
                  </a:extLst>
                </a:gridCol>
              </a:tblGrid>
              <a:tr h="259481">
                <a:tc>
                  <a:txBody>
                    <a:bodyPr/>
                    <a:lstStyle/>
                    <a:p>
                      <a:pPr algn="l" fontAlgn="ctr"/>
                      <a:r>
                        <a:rPr lang="es-MX" sz="1200" b="1" u="none" strike="noStrike" dirty="0">
                          <a:solidFill>
                            <a:srgbClr val="00B050"/>
                          </a:solidFill>
                          <a:effectLst/>
                        </a:rPr>
                        <a:t>12532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FRANQUICIAS.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17552749"/>
                  </a:ext>
                </a:extLst>
              </a:tr>
              <a:tr h="247124">
                <a:tc>
                  <a:txBody>
                    <a:bodyPr/>
                    <a:lstStyle/>
                    <a:p>
                      <a:pPr algn="l" fontAlgn="ctr"/>
                      <a:r>
                        <a:rPr lang="es-MX" sz="1200" u="none" strike="noStrike">
                          <a:solidFill>
                            <a:srgbClr val="C00000"/>
                          </a:solidFill>
                          <a:effectLst/>
                        </a:rPr>
                        <a:t>12532-596</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FRANQUICIAS.</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716378312"/>
                  </a:ext>
                </a:extLst>
              </a:tr>
            </a:tbl>
          </a:graphicData>
        </a:graphic>
      </p:graphicFrame>
      <p:graphicFrame>
        <p:nvGraphicFramePr>
          <p:cNvPr id="9" name="Tabla 8">
            <a:extLst>
              <a:ext uri="{FF2B5EF4-FFF2-40B4-BE49-F238E27FC236}">
                <a16:creationId xmlns:a16="http://schemas.microsoft.com/office/drawing/2014/main" id="{FC322092-ED2D-4EBC-9539-0EED4684E9B3}"/>
              </a:ext>
            </a:extLst>
          </p:cNvPr>
          <p:cNvGraphicFramePr>
            <a:graphicFrameLocks noGrp="1"/>
          </p:cNvGraphicFramePr>
          <p:nvPr>
            <p:extLst>
              <p:ext uri="{D42A27DB-BD31-4B8C-83A1-F6EECF244321}">
                <p14:modId xmlns:p14="http://schemas.microsoft.com/office/powerpoint/2010/main" val="1903120149"/>
              </p:ext>
            </p:extLst>
          </p:nvPr>
        </p:nvGraphicFramePr>
        <p:xfrm>
          <a:off x="107502" y="6021288"/>
          <a:ext cx="8928992" cy="671741"/>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061147064"/>
                    </a:ext>
                  </a:extLst>
                </a:gridCol>
                <a:gridCol w="5536518">
                  <a:extLst>
                    <a:ext uri="{9D8B030D-6E8A-4147-A177-3AD203B41FA5}">
                      <a16:colId xmlns:a16="http://schemas.microsoft.com/office/drawing/2014/main" val="2554159994"/>
                    </a:ext>
                  </a:extLst>
                </a:gridCol>
                <a:gridCol w="1669097">
                  <a:extLst>
                    <a:ext uri="{9D8B030D-6E8A-4147-A177-3AD203B41FA5}">
                      <a16:colId xmlns:a16="http://schemas.microsoft.com/office/drawing/2014/main" val="3773419533"/>
                    </a:ext>
                  </a:extLst>
                </a:gridCol>
              </a:tblGrid>
              <a:tr h="227525">
                <a:tc>
                  <a:txBody>
                    <a:bodyPr/>
                    <a:lstStyle/>
                    <a:p>
                      <a:pPr algn="l" fontAlgn="ctr"/>
                      <a:r>
                        <a:rPr lang="es-MX" sz="1200" b="1" u="none" strike="noStrike" dirty="0">
                          <a:solidFill>
                            <a:srgbClr val="00B050"/>
                          </a:solidFill>
                          <a:effectLst/>
                        </a:rPr>
                        <a:t>1254</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LICENCIAS.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632380864"/>
                  </a:ext>
                </a:extLst>
              </a:tr>
              <a:tr h="227525">
                <a:tc>
                  <a:txBody>
                    <a:bodyPr/>
                    <a:lstStyle/>
                    <a:p>
                      <a:pPr algn="l" fontAlgn="ctr"/>
                      <a:r>
                        <a:rPr lang="es-MX" sz="1200" b="1" u="none" strike="noStrike" dirty="0">
                          <a:solidFill>
                            <a:srgbClr val="00B050"/>
                          </a:solidFill>
                          <a:effectLst/>
                        </a:rPr>
                        <a:t>12541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LICENCIAS INFORMÁTICAS E INTELECTUALES.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34765730"/>
                  </a:ext>
                </a:extLst>
              </a:tr>
              <a:tr h="216691">
                <a:tc>
                  <a:txBody>
                    <a:bodyPr/>
                    <a:lstStyle/>
                    <a:p>
                      <a:pPr algn="l" fontAlgn="ctr"/>
                      <a:r>
                        <a:rPr lang="es-MX" sz="1200" u="none" strike="noStrike">
                          <a:solidFill>
                            <a:srgbClr val="C00000"/>
                          </a:solidFill>
                          <a:effectLst/>
                        </a:rPr>
                        <a:t>12541-597</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a:solidFill>
                            <a:srgbClr val="C00000"/>
                          </a:solidFill>
                          <a:effectLst/>
                        </a:rPr>
                        <a:t>LICENCIAS INFORMÁTICAS E INTELECTUALES.</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259536943"/>
                  </a:ext>
                </a:extLst>
              </a:tr>
            </a:tbl>
          </a:graphicData>
        </a:graphic>
      </p:graphicFrame>
    </p:spTree>
    <p:extLst>
      <p:ext uri="{BB962C8B-B14F-4D97-AF65-F5344CB8AC3E}">
        <p14:creationId xmlns:p14="http://schemas.microsoft.com/office/powerpoint/2010/main" val="2389634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45"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2000"/>
                                        <p:tgtEl>
                                          <p:spTgt spid="4"/>
                                        </p:tgtEl>
                                      </p:cBhvr>
                                    </p:animEffect>
                                    <p:anim calcmode="lin" valueType="num">
                                      <p:cBhvr>
                                        <p:cTn id="20" dur="2000" fill="hold"/>
                                        <p:tgtEl>
                                          <p:spTgt spid="4"/>
                                        </p:tgtEl>
                                        <p:attrNameLst>
                                          <p:attrName>ppt_w</p:attrName>
                                        </p:attrNameLst>
                                      </p:cBhvr>
                                      <p:tavLst>
                                        <p:tav tm="0" fmla="#ppt_w*sin(2.5*pi*$)">
                                          <p:val>
                                            <p:fltVal val="0"/>
                                          </p:val>
                                        </p:tav>
                                        <p:tav tm="100000">
                                          <p:val>
                                            <p:fltVal val="1"/>
                                          </p:val>
                                        </p:tav>
                                      </p:tavLst>
                                    </p:anim>
                                    <p:anim calcmode="lin" valueType="num">
                                      <p:cBhvr>
                                        <p:cTn id="21"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26" presetClass="entr" presetSubtype="0"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down)">
                                      <p:cBhvr>
                                        <p:cTn id="26" dur="580">
                                          <p:stCondLst>
                                            <p:cond delay="0"/>
                                          </p:stCondLst>
                                        </p:cTn>
                                        <p:tgtEl>
                                          <p:spTgt spid="5"/>
                                        </p:tgtEl>
                                      </p:cBhvr>
                                    </p:animEffect>
                                    <p:anim calcmode="lin" valueType="num">
                                      <p:cBhvr>
                                        <p:cTn id="27"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2" dur="26">
                                          <p:stCondLst>
                                            <p:cond delay="650"/>
                                          </p:stCondLst>
                                        </p:cTn>
                                        <p:tgtEl>
                                          <p:spTgt spid="5"/>
                                        </p:tgtEl>
                                      </p:cBhvr>
                                      <p:to x="100000" y="60000"/>
                                    </p:animScale>
                                    <p:animScale>
                                      <p:cBhvr>
                                        <p:cTn id="33" dur="166" decel="50000">
                                          <p:stCondLst>
                                            <p:cond delay="676"/>
                                          </p:stCondLst>
                                        </p:cTn>
                                        <p:tgtEl>
                                          <p:spTgt spid="5"/>
                                        </p:tgtEl>
                                      </p:cBhvr>
                                      <p:to x="100000" y="100000"/>
                                    </p:animScale>
                                    <p:animScale>
                                      <p:cBhvr>
                                        <p:cTn id="34" dur="26">
                                          <p:stCondLst>
                                            <p:cond delay="1312"/>
                                          </p:stCondLst>
                                        </p:cTn>
                                        <p:tgtEl>
                                          <p:spTgt spid="5"/>
                                        </p:tgtEl>
                                      </p:cBhvr>
                                      <p:to x="100000" y="80000"/>
                                    </p:animScale>
                                    <p:animScale>
                                      <p:cBhvr>
                                        <p:cTn id="35" dur="166" decel="50000">
                                          <p:stCondLst>
                                            <p:cond delay="1338"/>
                                          </p:stCondLst>
                                        </p:cTn>
                                        <p:tgtEl>
                                          <p:spTgt spid="5"/>
                                        </p:tgtEl>
                                      </p:cBhvr>
                                      <p:to x="100000" y="100000"/>
                                    </p:animScale>
                                    <p:animScale>
                                      <p:cBhvr>
                                        <p:cTn id="36" dur="26">
                                          <p:stCondLst>
                                            <p:cond delay="1642"/>
                                          </p:stCondLst>
                                        </p:cTn>
                                        <p:tgtEl>
                                          <p:spTgt spid="5"/>
                                        </p:tgtEl>
                                      </p:cBhvr>
                                      <p:to x="100000" y="90000"/>
                                    </p:animScale>
                                    <p:animScale>
                                      <p:cBhvr>
                                        <p:cTn id="37" dur="166" decel="50000">
                                          <p:stCondLst>
                                            <p:cond delay="1668"/>
                                          </p:stCondLst>
                                        </p:cTn>
                                        <p:tgtEl>
                                          <p:spTgt spid="5"/>
                                        </p:tgtEl>
                                      </p:cBhvr>
                                      <p:to x="100000" y="100000"/>
                                    </p:animScale>
                                    <p:animScale>
                                      <p:cBhvr>
                                        <p:cTn id="38" dur="26">
                                          <p:stCondLst>
                                            <p:cond delay="1808"/>
                                          </p:stCondLst>
                                        </p:cTn>
                                        <p:tgtEl>
                                          <p:spTgt spid="5"/>
                                        </p:tgtEl>
                                      </p:cBhvr>
                                      <p:to x="100000" y="95000"/>
                                    </p:animScale>
                                    <p:animScale>
                                      <p:cBhvr>
                                        <p:cTn id="39" dur="166" decel="50000">
                                          <p:stCondLst>
                                            <p:cond delay="1834"/>
                                          </p:stCondLst>
                                        </p:cTn>
                                        <p:tgtEl>
                                          <p:spTgt spid="5"/>
                                        </p:tgtEl>
                                      </p:cBhvr>
                                      <p:to x="100000" y="100000"/>
                                    </p:animScale>
                                  </p:childTnLst>
                                </p:cTn>
                              </p:par>
                            </p:childTnLst>
                          </p:cTn>
                        </p:par>
                      </p:childTnLst>
                    </p:cTn>
                  </p:par>
                  <p:par>
                    <p:cTn id="40" fill="hold">
                      <p:stCondLst>
                        <p:cond delay="indefinite"/>
                      </p:stCondLst>
                      <p:childTnLst>
                        <p:par>
                          <p:cTn id="41" fill="hold">
                            <p:stCondLst>
                              <p:cond delay="0"/>
                            </p:stCondLst>
                            <p:childTnLst>
                              <p:par>
                                <p:cTn id="42" presetID="21" presetClass="entr" presetSubtype="1" fill="hold" nodeType="click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wheel(1)">
                                      <p:cBhvr>
                                        <p:cTn id="44" dur="2000"/>
                                        <p:tgtEl>
                                          <p:spTgt spid="6"/>
                                        </p:tgtEl>
                                      </p:cBhvr>
                                    </p:animEffec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7"/>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8"/>
                                        </p:tgtEl>
                                        <p:attrNameLst>
                                          <p:attrName>style.visibility</p:attrName>
                                        </p:attrNameLst>
                                      </p:cBhvr>
                                      <p:to>
                                        <p:strVal val="visible"/>
                                      </p:to>
                                    </p:set>
                                    <p:anim calcmode="lin" valueType="num">
                                      <p:cBhvr additive="base">
                                        <p:cTn id="53" dur="500" fill="hold"/>
                                        <p:tgtEl>
                                          <p:spTgt spid="8"/>
                                        </p:tgtEl>
                                        <p:attrNameLst>
                                          <p:attrName>ppt_x</p:attrName>
                                        </p:attrNameLst>
                                      </p:cBhvr>
                                      <p:tavLst>
                                        <p:tav tm="0">
                                          <p:val>
                                            <p:strVal val="#ppt_x"/>
                                          </p:val>
                                        </p:tav>
                                        <p:tav tm="100000">
                                          <p:val>
                                            <p:strVal val="#ppt_x"/>
                                          </p:val>
                                        </p:tav>
                                      </p:tavLst>
                                    </p:anim>
                                    <p:anim calcmode="lin" valueType="num">
                                      <p:cBhvr additive="base">
                                        <p:cTn id="5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nodeType="click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1000"/>
                                        <p:tgtEl>
                                          <p:spTgt spid="9"/>
                                        </p:tgtEl>
                                      </p:cBhvr>
                                    </p:animEffect>
                                    <p:anim calcmode="lin" valueType="num">
                                      <p:cBhvr>
                                        <p:cTn id="60" dur="1000" fill="hold"/>
                                        <p:tgtEl>
                                          <p:spTgt spid="9"/>
                                        </p:tgtEl>
                                        <p:attrNameLst>
                                          <p:attrName>ppt_x</p:attrName>
                                        </p:attrNameLst>
                                      </p:cBhvr>
                                      <p:tavLst>
                                        <p:tav tm="0">
                                          <p:val>
                                            <p:strVal val="#ppt_x"/>
                                          </p:val>
                                        </p:tav>
                                        <p:tav tm="100000">
                                          <p:val>
                                            <p:strVal val="#ppt_x"/>
                                          </p:val>
                                        </p:tav>
                                      </p:tavLst>
                                    </p:anim>
                                    <p:anim calcmode="lin" valueType="num">
                                      <p:cBhvr>
                                        <p:cTn id="6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8944294" cy="338554"/>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pPr algn="just"/>
            <a:r>
              <a:rPr lang="es-ES" sz="1600" dirty="0"/>
              <a:t>Después de analizado el Dictamen, el Ayuntamiento deberá de aprobarlo dentro de:</a:t>
            </a:r>
            <a:endParaRPr lang="es-MX" sz="1600" dirty="0"/>
          </a:p>
        </p:txBody>
      </p:sp>
      <p:sp>
        <p:nvSpPr>
          <p:cNvPr id="25" name="4 Rectángulo">
            <a:extLst>
              <a:ext uri="{FF2B5EF4-FFF2-40B4-BE49-F238E27FC236}">
                <a16:creationId xmlns:a16="http://schemas.microsoft.com/office/drawing/2014/main" id="{10BE66A0-4A2B-41D6-BC2E-70F6380386A8}"/>
              </a:ext>
            </a:extLst>
          </p:cNvPr>
          <p:cNvSpPr/>
          <p:nvPr/>
        </p:nvSpPr>
        <p:spPr>
          <a:xfrm>
            <a:off x="107504" y="890242"/>
            <a:ext cx="2736304" cy="584775"/>
          </a:xfrm>
          <a:prstGeom prst="rect">
            <a:avLst/>
          </a:prstGeom>
          <a:solidFill>
            <a:schemeClr val="accent4">
              <a:lumMod val="75000"/>
            </a:schemeClr>
          </a:solidFill>
          <a:ln>
            <a:noFill/>
          </a:ln>
        </p:spPr>
        <p:txBody>
          <a:bodyPr wrap="square">
            <a:spAutoFit/>
          </a:bodyPr>
          <a:lstStyle/>
          <a:p>
            <a:pPr algn="just"/>
            <a:r>
              <a:rPr lang="es-ES" sz="1600" dirty="0"/>
              <a:t>Los tres días hábiles siguientes.</a:t>
            </a:r>
            <a:endParaRPr lang="es-MX" sz="1600" dirty="0"/>
          </a:p>
        </p:txBody>
      </p:sp>
      <p:sp>
        <p:nvSpPr>
          <p:cNvPr id="26" name="28 Rectángulo">
            <a:extLst>
              <a:ext uri="{FF2B5EF4-FFF2-40B4-BE49-F238E27FC236}">
                <a16:creationId xmlns:a16="http://schemas.microsoft.com/office/drawing/2014/main" id="{904F9104-F2AB-4C27-96A0-7DC3AD0BB164}"/>
              </a:ext>
            </a:extLst>
          </p:cNvPr>
          <p:cNvSpPr/>
          <p:nvPr/>
        </p:nvSpPr>
        <p:spPr>
          <a:xfrm>
            <a:off x="3419872" y="764704"/>
            <a:ext cx="1152128" cy="782321"/>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08/Oct./2018</a:t>
            </a:r>
            <a:endParaRPr lang="es-MX" sz="1200" dirty="0"/>
          </a:p>
        </p:txBody>
      </p:sp>
      <p:sp>
        <p:nvSpPr>
          <p:cNvPr id="27" name="28 Rectángulo">
            <a:extLst>
              <a:ext uri="{FF2B5EF4-FFF2-40B4-BE49-F238E27FC236}">
                <a16:creationId xmlns:a16="http://schemas.microsoft.com/office/drawing/2014/main" id="{08F26F53-029D-4082-B082-EE32A95236ED}"/>
              </a:ext>
            </a:extLst>
          </p:cNvPr>
          <p:cNvSpPr/>
          <p:nvPr/>
        </p:nvSpPr>
        <p:spPr>
          <a:xfrm>
            <a:off x="5580112" y="764704"/>
            <a:ext cx="1152128" cy="771709"/>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09/Oct./2018</a:t>
            </a:r>
            <a:endParaRPr lang="es-MX" sz="1200" dirty="0"/>
          </a:p>
        </p:txBody>
      </p:sp>
      <p:sp>
        <p:nvSpPr>
          <p:cNvPr id="28" name="28 Rectángulo">
            <a:extLst>
              <a:ext uri="{FF2B5EF4-FFF2-40B4-BE49-F238E27FC236}">
                <a16:creationId xmlns:a16="http://schemas.microsoft.com/office/drawing/2014/main" id="{AE98C21F-8709-4650-B406-822A01310954}"/>
              </a:ext>
            </a:extLst>
          </p:cNvPr>
          <p:cNvSpPr/>
          <p:nvPr/>
        </p:nvSpPr>
        <p:spPr>
          <a:xfrm>
            <a:off x="7740352" y="764704"/>
            <a:ext cx="1152128" cy="771709"/>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10/Oct./2018</a:t>
            </a:r>
            <a:endParaRPr lang="es-MX" sz="1200" dirty="0"/>
          </a:p>
        </p:txBody>
      </p:sp>
      <p:sp>
        <p:nvSpPr>
          <p:cNvPr id="36" name="5 Rectángulo">
            <a:extLst>
              <a:ext uri="{FF2B5EF4-FFF2-40B4-BE49-F238E27FC236}">
                <a16:creationId xmlns:a16="http://schemas.microsoft.com/office/drawing/2014/main" id="{24AB1B53-CC31-44A9-8E0D-1E14DE473357}"/>
              </a:ext>
            </a:extLst>
          </p:cNvPr>
          <p:cNvSpPr/>
          <p:nvPr/>
        </p:nvSpPr>
        <p:spPr>
          <a:xfrm>
            <a:off x="107504" y="2556193"/>
            <a:ext cx="8944294" cy="584775"/>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pPr algn="just"/>
            <a:r>
              <a:rPr lang="es-ES" sz="1600" dirty="0"/>
              <a:t>El Ayuntamiento entrante, remitirá dentro de los quince </a:t>
            </a:r>
            <a:r>
              <a:rPr lang="es-ES" sz="1600"/>
              <a:t>días naturales posteriores </a:t>
            </a:r>
            <a:r>
              <a:rPr lang="es-ES" sz="1600" dirty="0"/>
              <a:t>a su aprobación, copia certificada del mismo a:</a:t>
            </a:r>
            <a:endParaRPr lang="es-MX" sz="1600" dirty="0"/>
          </a:p>
        </p:txBody>
      </p:sp>
      <p:sp>
        <p:nvSpPr>
          <p:cNvPr id="15" name="4 Rectángulo">
            <a:extLst>
              <a:ext uri="{FF2B5EF4-FFF2-40B4-BE49-F238E27FC236}">
                <a16:creationId xmlns:a16="http://schemas.microsoft.com/office/drawing/2014/main" id="{FB3BB34D-B87F-4A41-929D-36E216E75979}"/>
              </a:ext>
            </a:extLst>
          </p:cNvPr>
          <p:cNvSpPr/>
          <p:nvPr/>
        </p:nvSpPr>
        <p:spPr>
          <a:xfrm>
            <a:off x="107504" y="4653136"/>
            <a:ext cx="2736304" cy="830997"/>
          </a:xfrm>
          <a:prstGeom prst="rect">
            <a:avLst/>
          </a:prstGeom>
          <a:solidFill>
            <a:schemeClr val="accent4">
              <a:lumMod val="75000"/>
            </a:schemeClr>
          </a:solidFill>
          <a:ln>
            <a:noFill/>
          </a:ln>
        </p:spPr>
        <p:txBody>
          <a:bodyPr wrap="square">
            <a:spAutoFit/>
          </a:bodyPr>
          <a:lstStyle/>
          <a:p>
            <a:pPr algn="just"/>
            <a:r>
              <a:rPr lang="es-ES" sz="1600" dirty="0"/>
              <a:t> La Auditoría Superior y al Órgano Interno de Control del municipio.</a:t>
            </a:r>
            <a:endParaRPr lang="es-MX" sz="1600" dirty="0"/>
          </a:p>
        </p:txBody>
      </p:sp>
      <p:sp>
        <p:nvSpPr>
          <p:cNvPr id="16" name="28 Rectángulo">
            <a:extLst>
              <a:ext uri="{FF2B5EF4-FFF2-40B4-BE49-F238E27FC236}">
                <a16:creationId xmlns:a16="http://schemas.microsoft.com/office/drawing/2014/main" id="{FF9EF38B-E36B-4E2D-AD90-ECF4BC22D40B}"/>
              </a:ext>
            </a:extLst>
          </p:cNvPr>
          <p:cNvSpPr/>
          <p:nvPr/>
        </p:nvSpPr>
        <p:spPr>
          <a:xfrm>
            <a:off x="2987824" y="3664565"/>
            <a:ext cx="1152128" cy="782321"/>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11/Oct./2018</a:t>
            </a:r>
            <a:endParaRPr lang="es-MX" sz="1200" dirty="0"/>
          </a:p>
        </p:txBody>
      </p:sp>
      <p:sp>
        <p:nvSpPr>
          <p:cNvPr id="17" name="28 Rectángulo">
            <a:extLst>
              <a:ext uri="{FF2B5EF4-FFF2-40B4-BE49-F238E27FC236}">
                <a16:creationId xmlns:a16="http://schemas.microsoft.com/office/drawing/2014/main" id="{B6A333FC-B258-4402-B6B9-0D13E14DC4FF}"/>
              </a:ext>
            </a:extLst>
          </p:cNvPr>
          <p:cNvSpPr/>
          <p:nvPr/>
        </p:nvSpPr>
        <p:spPr>
          <a:xfrm>
            <a:off x="4211960" y="3664565"/>
            <a:ext cx="1152128" cy="771709"/>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12/Oct./2018</a:t>
            </a:r>
            <a:endParaRPr lang="es-MX" sz="1200" dirty="0"/>
          </a:p>
        </p:txBody>
      </p:sp>
      <p:sp>
        <p:nvSpPr>
          <p:cNvPr id="18" name="28 Rectángulo">
            <a:extLst>
              <a:ext uri="{FF2B5EF4-FFF2-40B4-BE49-F238E27FC236}">
                <a16:creationId xmlns:a16="http://schemas.microsoft.com/office/drawing/2014/main" id="{050310E8-AB3C-42DC-BB85-D903F82620FE}"/>
              </a:ext>
            </a:extLst>
          </p:cNvPr>
          <p:cNvSpPr/>
          <p:nvPr/>
        </p:nvSpPr>
        <p:spPr>
          <a:xfrm>
            <a:off x="5436096" y="3664565"/>
            <a:ext cx="1152128" cy="771709"/>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13/Oct./2018</a:t>
            </a:r>
            <a:endParaRPr lang="es-MX" sz="1200" dirty="0"/>
          </a:p>
        </p:txBody>
      </p:sp>
      <p:sp>
        <p:nvSpPr>
          <p:cNvPr id="19" name="28 Rectángulo">
            <a:extLst>
              <a:ext uri="{FF2B5EF4-FFF2-40B4-BE49-F238E27FC236}">
                <a16:creationId xmlns:a16="http://schemas.microsoft.com/office/drawing/2014/main" id="{AA33305A-1A61-43FD-9E55-D965D4E5D248}"/>
              </a:ext>
            </a:extLst>
          </p:cNvPr>
          <p:cNvSpPr/>
          <p:nvPr/>
        </p:nvSpPr>
        <p:spPr>
          <a:xfrm>
            <a:off x="6660232" y="3664565"/>
            <a:ext cx="1152128" cy="771709"/>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14/Oct./2018</a:t>
            </a:r>
            <a:endParaRPr lang="es-MX" sz="1200" dirty="0"/>
          </a:p>
        </p:txBody>
      </p:sp>
      <p:sp>
        <p:nvSpPr>
          <p:cNvPr id="20" name="28 Rectángulo">
            <a:extLst>
              <a:ext uri="{FF2B5EF4-FFF2-40B4-BE49-F238E27FC236}">
                <a16:creationId xmlns:a16="http://schemas.microsoft.com/office/drawing/2014/main" id="{B2310C77-A7C2-4C40-B8F5-75EEFBCAF446}"/>
              </a:ext>
            </a:extLst>
          </p:cNvPr>
          <p:cNvSpPr/>
          <p:nvPr/>
        </p:nvSpPr>
        <p:spPr>
          <a:xfrm>
            <a:off x="7884368" y="3664565"/>
            <a:ext cx="1152128" cy="782321"/>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15/Oct./2018</a:t>
            </a:r>
            <a:endParaRPr lang="es-MX" sz="1200" dirty="0"/>
          </a:p>
        </p:txBody>
      </p:sp>
      <p:sp>
        <p:nvSpPr>
          <p:cNvPr id="21" name="28 Rectángulo">
            <a:extLst>
              <a:ext uri="{FF2B5EF4-FFF2-40B4-BE49-F238E27FC236}">
                <a16:creationId xmlns:a16="http://schemas.microsoft.com/office/drawing/2014/main" id="{32217147-07AD-4CB2-851D-5A18048870A7}"/>
              </a:ext>
            </a:extLst>
          </p:cNvPr>
          <p:cNvSpPr/>
          <p:nvPr/>
        </p:nvSpPr>
        <p:spPr>
          <a:xfrm>
            <a:off x="2987824" y="4601641"/>
            <a:ext cx="1152128" cy="782321"/>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16/Oct./2018</a:t>
            </a:r>
            <a:endParaRPr lang="es-MX" sz="1200" dirty="0"/>
          </a:p>
        </p:txBody>
      </p:sp>
      <p:sp>
        <p:nvSpPr>
          <p:cNvPr id="22" name="28 Rectángulo">
            <a:extLst>
              <a:ext uri="{FF2B5EF4-FFF2-40B4-BE49-F238E27FC236}">
                <a16:creationId xmlns:a16="http://schemas.microsoft.com/office/drawing/2014/main" id="{0E55D173-03D7-4BC5-A4A9-F1F3EA25098A}"/>
              </a:ext>
            </a:extLst>
          </p:cNvPr>
          <p:cNvSpPr/>
          <p:nvPr/>
        </p:nvSpPr>
        <p:spPr>
          <a:xfrm>
            <a:off x="4211960" y="4601641"/>
            <a:ext cx="1152128" cy="771709"/>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17/Oct./2018</a:t>
            </a:r>
            <a:endParaRPr lang="es-MX" sz="1200" dirty="0"/>
          </a:p>
        </p:txBody>
      </p:sp>
      <p:sp>
        <p:nvSpPr>
          <p:cNvPr id="23" name="28 Rectángulo">
            <a:extLst>
              <a:ext uri="{FF2B5EF4-FFF2-40B4-BE49-F238E27FC236}">
                <a16:creationId xmlns:a16="http://schemas.microsoft.com/office/drawing/2014/main" id="{3E836CB6-F109-4B9E-AE49-CCB9FCA56327}"/>
              </a:ext>
            </a:extLst>
          </p:cNvPr>
          <p:cNvSpPr/>
          <p:nvPr/>
        </p:nvSpPr>
        <p:spPr>
          <a:xfrm>
            <a:off x="5436096" y="4601641"/>
            <a:ext cx="1152128" cy="771709"/>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18/Oct./2018</a:t>
            </a:r>
            <a:endParaRPr lang="es-MX" sz="1200" dirty="0"/>
          </a:p>
        </p:txBody>
      </p:sp>
      <p:sp>
        <p:nvSpPr>
          <p:cNvPr id="24" name="28 Rectángulo">
            <a:extLst>
              <a:ext uri="{FF2B5EF4-FFF2-40B4-BE49-F238E27FC236}">
                <a16:creationId xmlns:a16="http://schemas.microsoft.com/office/drawing/2014/main" id="{FF58D6D6-4FAE-4BB4-8E69-7DE1CC061471}"/>
              </a:ext>
            </a:extLst>
          </p:cNvPr>
          <p:cNvSpPr/>
          <p:nvPr/>
        </p:nvSpPr>
        <p:spPr>
          <a:xfrm>
            <a:off x="6660232" y="4601641"/>
            <a:ext cx="1152128" cy="771709"/>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19/Oct./2018</a:t>
            </a:r>
            <a:endParaRPr lang="es-MX" sz="1200" dirty="0"/>
          </a:p>
        </p:txBody>
      </p:sp>
      <p:sp>
        <p:nvSpPr>
          <p:cNvPr id="37" name="28 Rectángulo">
            <a:extLst>
              <a:ext uri="{FF2B5EF4-FFF2-40B4-BE49-F238E27FC236}">
                <a16:creationId xmlns:a16="http://schemas.microsoft.com/office/drawing/2014/main" id="{6E51EAA7-8794-43B1-AA7E-3B6082238D70}"/>
              </a:ext>
            </a:extLst>
          </p:cNvPr>
          <p:cNvSpPr/>
          <p:nvPr/>
        </p:nvSpPr>
        <p:spPr>
          <a:xfrm>
            <a:off x="7884368" y="4601641"/>
            <a:ext cx="1152128" cy="782321"/>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20/Oct./2018</a:t>
            </a:r>
            <a:endParaRPr lang="es-MX" sz="1200" dirty="0"/>
          </a:p>
        </p:txBody>
      </p:sp>
      <p:sp>
        <p:nvSpPr>
          <p:cNvPr id="38" name="28 Rectángulo">
            <a:extLst>
              <a:ext uri="{FF2B5EF4-FFF2-40B4-BE49-F238E27FC236}">
                <a16:creationId xmlns:a16="http://schemas.microsoft.com/office/drawing/2014/main" id="{9D3A5700-8512-4A13-AD3D-6460FA788A7A}"/>
              </a:ext>
            </a:extLst>
          </p:cNvPr>
          <p:cNvSpPr/>
          <p:nvPr/>
        </p:nvSpPr>
        <p:spPr>
          <a:xfrm>
            <a:off x="2987824" y="5537746"/>
            <a:ext cx="1152128" cy="771574"/>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21/Oct./2018</a:t>
            </a:r>
            <a:endParaRPr lang="es-MX" sz="1200" dirty="0"/>
          </a:p>
        </p:txBody>
      </p:sp>
      <p:sp>
        <p:nvSpPr>
          <p:cNvPr id="39" name="28 Rectángulo">
            <a:extLst>
              <a:ext uri="{FF2B5EF4-FFF2-40B4-BE49-F238E27FC236}">
                <a16:creationId xmlns:a16="http://schemas.microsoft.com/office/drawing/2014/main" id="{7F8B6B03-1B03-46D4-874D-CAF4505896A1}"/>
              </a:ext>
            </a:extLst>
          </p:cNvPr>
          <p:cNvSpPr/>
          <p:nvPr/>
        </p:nvSpPr>
        <p:spPr>
          <a:xfrm>
            <a:off x="4211960" y="5537746"/>
            <a:ext cx="1152128" cy="761108"/>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22/Oct./2018</a:t>
            </a:r>
            <a:endParaRPr lang="es-MX" sz="1200" dirty="0"/>
          </a:p>
        </p:txBody>
      </p:sp>
      <p:sp>
        <p:nvSpPr>
          <p:cNvPr id="40" name="28 Rectángulo">
            <a:extLst>
              <a:ext uri="{FF2B5EF4-FFF2-40B4-BE49-F238E27FC236}">
                <a16:creationId xmlns:a16="http://schemas.microsoft.com/office/drawing/2014/main" id="{2BF75129-879C-4A0C-8AAD-308AE904CE7F}"/>
              </a:ext>
            </a:extLst>
          </p:cNvPr>
          <p:cNvSpPr/>
          <p:nvPr/>
        </p:nvSpPr>
        <p:spPr>
          <a:xfrm>
            <a:off x="5436096" y="5537746"/>
            <a:ext cx="1152128" cy="761108"/>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23/Oct./2018</a:t>
            </a:r>
            <a:endParaRPr lang="es-MX" sz="1200" dirty="0"/>
          </a:p>
        </p:txBody>
      </p:sp>
      <p:sp>
        <p:nvSpPr>
          <p:cNvPr id="41" name="28 Rectángulo">
            <a:extLst>
              <a:ext uri="{FF2B5EF4-FFF2-40B4-BE49-F238E27FC236}">
                <a16:creationId xmlns:a16="http://schemas.microsoft.com/office/drawing/2014/main" id="{42D410EC-7140-4DDF-A6F5-356607453683}"/>
              </a:ext>
            </a:extLst>
          </p:cNvPr>
          <p:cNvSpPr/>
          <p:nvPr/>
        </p:nvSpPr>
        <p:spPr>
          <a:xfrm>
            <a:off x="6660232" y="5537746"/>
            <a:ext cx="1152128" cy="761108"/>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24/Oct./2018</a:t>
            </a:r>
            <a:endParaRPr lang="es-MX" sz="1200" dirty="0"/>
          </a:p>
        </p:txBody>
      </p:sp>
      <p:sp>
        <p:nvSpPr>
          <p:cNvPr id="42" name="28 Rectángulo">
            <a:extLst>
              <a:ext uri="{FF2B5EF4-FFF2-40B4-BE49-F238E27FC236}">
                <a16:creationId xmlns:a16="http://schemas.microsoft.com/office/drawing/2014/main" id="{0495A5A0-F14B-408D-ABFA-D43E6B225F78}"/>
              </a:ext>
            </a:extLst>
          </p:cNvPr>
          <p:cNvSpPr/>
          <p:nvPr/>
        </p:nvSpPr>
        <p:spPr>
          <a:xfrm>
            <a:off x="7884368" y="5537746"/>
            <a:ext cx="1152128" cy="771574"/>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25/Oct./2018</a:t>
            </a:r>
            <a:endParaRPr lang="es-MX" sz="1200" dirty="0"/>
          </a:p>
        </p:txBody>
      </p:sp>
    </p:spTree>
    <p:extLst>
      <p:ext uri="{BB962C8B-B14F-4D97-AF65-F5344CB8AC3E}">
        <p14:creationId xmlns:p14="http://schemas.microsoft.com/office/powerpoint/2010/main" val="2247786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barn(inVertical)">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barn(inVertical)">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barn(inVertical)">
                                      <p:cBhvr>
                                        <p:cTn id="22" dur="500"/>
                                        <p:tgtEl>
                                          <p:spTgt spid="27"/>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barn(inVertical)">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wheel(1)">
                                      <p:cBhvr>
                                        <p:cTn id="32" dur="2000"/>
                                        <p:tgtEl>
                                          <p:spTgt spid="36"/>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barn(inVertical)">
                                      <p:cBhvr>
                                        <p:cTn id="37" dur="500"/>
                                        <p:tgtEl>
                                          <p:spTgt spid="15"/>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barn(inVertical)">
                                      <p:cBhvr>
                                        <p:cTn id="42" dur="500"/>
                                        <p:tgtEl>
                                          <p:spTgt spid="16"/>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barn(inVertical)">
                                      <p:cBhvr>
                                        <p:cTn id="47" dur="500"/>
                                        <p:tgtEl>
                                          <p:spTgt spid="17"/>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barn(inVertical)">
                                      <p:cBhvr>
                                        <p:cTn id="52" dur="500"/>
                                        <p:tgtEl>
                                          <p:spTgt spid="18"/>
                                        </p:tgtEl>
                                      </p:cBhvr>
                                    </p:animEffect>
                                  </p:childTnLst>
                                </p:cTn>
                              </p:par>
                            </p:childTnLst>
                          </p:cTn>
                        </p:par>
                      </p:childTnLst>
                    </p:cTn>
                  </p:par>
                  <p:par>
                    <p:cTn id="53" fill="hold">
                      <p:stCondLst>
                        <p:cond delay="indefinite"/>
                      </p:stCondLst>
                      <p:childTnLst>
                        <p:par>
                          <p:cTn id="54" fill="hold">
                            <p:stCondLst>
                              <p:cond delay="0"/>
                            </p:stCondLst>
                            <p:childTnLst>
                              <p:par>
                                <p:cTn id="55" presetID="16" presetClass="entr" presetSubtype="21" fill="hold" grpId="0" nodeType="click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barn(inVertical)">
                                      <p:cBhvr>
                                        <p:cTn id="57" dur="500"/>
                                        <p:tgtEl>
                                          <p:spTgt spid="19"/>
                                        </p:tgtEl>
                                      </p:cBhvr>
                                    </p:animEffect>
                                  </p:childTnLst>
                                </p:cTn>
                              </p:par>
                            </p:childTnLst>
                          </p:cTn>
                        </p:par>
                      </p:childTnLst>
                    </p:cTn>
                  </p:par>
                  <p:par>
                    <p:cTn id="58" fill="hold">
                      <p:stCondLst>
                        <p:cond delay="indefinite"/>
                      </p:stCondLst>
                      <p:childTnLst>
                        <p:par>
                          <p:cTn id="59" fill="hold">
                            <p:stCondLst>
                              <p:cond delay="0"/>
                            </p:stCondLst>
                            <p:childTnLst>
                              <p:par>
                                <p:cTn id="60" presetID="16" presetClass="entr" presetSubtype="21" fill="hold" grpId="0" nodeType="click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barn(inVertical)">
                                      <p:cBhvr>
                                        <p:cTn id="62" dur="500"/>
                                        <p:tgtEl>
                                          <p:spTgt spid="20"/>
                                        </p:tgtEl>
                                      </p:cBhvr>
                                    </p:animEffect>
                                  </p:childTnLst>
                                </p:cTn>
                              </p:par>
                            </p:childTnLst>
                          </p:cTn>
                        </p:par>
                      </p:childTnLst>
                    </p:cTn>
                  </p:par>
                  <p:par>
                    <p:cTn id="63" fill="hold">
                      <p:stCondLst>
                        <p:cond delay="indefinite"/>
                      </p:stCondLst>
                      <p:childTnLst>
                        <p:par>
                          <p:cTn id="64" fill="hold">
                            <p:stCondLst>
                              <p:cond delay="0"/>
                            </p:stCondLst>
                            <p:childTnLst>
                              <p:par>
                                <p:cTn id="65" presetID="16" presetClass="entr" presetSubtype="21" fill="hold" grpId="0" nodeType="click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barn(inVertical)">
                                      <p:cBhvr>
                                        <p:cTn id="67" dur="500"/>
                                        <p:tgtEl>
                                          <p:spTgt spid="21"/>
                                        </p:tgtEl>
                                      </p:cBhvr>
                                    </p:animEffect>
                                  </p:childTnLst>
                                </p:cTn>
                              </p:par>
                            </p:childTnLst>
                          </p:cTn>
                        </p:par>
                      </p:childTnLst>
                    </p:cTn>
                  </p:par>
                  <p:par>
                    <p:cTn id="68" fill="hold">
                      <p:stCondLst>
                        <p:cond delay="indefinite"/>
                      </p:stCondLst>
                      <p:childTnLst>
                        <p:par>
                          <p:cTn id="69" fill="hold">
                            <p:stCondLst>
                              <p:cond delay="0"/>
                            </p:stCondLst>
                            <p:childTnLst>
                              <p:par>
                                <p:cTn id="70" presetID="16" presetClass="entr" presetSubtype="21" fill="hold" grpId="0" nodeType="click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barn(inVertical)">
                                      <p:cBhvr>
                                        <p:cTn id="72" dur="500"/>
                                        <p:tgtEl>
                                          <p:spTgt spid="22"/>
                                        </p:tgtEl>
                                      </p:cBhvr>
                                    </p:animEffect>
                                  </p:childTnLst>
                                </p:cTn>
                              </p:par>
                            </p:childTnLst>
                          </p:cTn>
                        </p:par>
                      </p:childTnLst>
                    </p:cTn>
                  </p:par>
                  <p:par>
                    <p:cTn id="73" fill="hold">
                      <p:stCondLst>
                        <p:cond delay="indefinite"/>
                      </p:stCondLst>
                      <p:childTnLst>
                        <p:par>
                          <p:cTn id="74" fill="hold">
                            <p:stCondLst>
                              <p:cond delay="0"/>
                            </p:stCondLst>
                            <p:childTnLst>
                              <p:par>
                                <p:cTn id="75" presetID="16" presetClass="entr" presetSubtype="21" fill="hold" grpId="0" nodeType="click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barn(inVertical)">
                                      <p:cBhvr>
                                        <p:cTn id="77" dur="500"/>
                                        <p:tgtEl>
                                          <p:spTgt spid="23"/>
                                        </p:tgtEl>
                                      </p:cBhvr>
                                    </p:animEffect>
                                  </p:childTnLst>
                                </p:cTn>
                              </p:par>
                            </p:childTnLst>
                          </p:cTn>
                        </p:par>
                      </p:childTnLst>
                    </p:cTn>
                  </p:par>
                  <p:par>
                    <p:cTn id="78" fill="hold">
                      <p:stCondLst>
                        <p:cond delay="indefinite"/>
                      </p:stCondLst>
                      <p:childTnLst>
                        <p:par>
                          <p:cTn id="79" fill="hold">
                            <p:stCondLst>
                              <p:cond delay="0"/>
                            </p:stCondLst>
                            <p:childTnLst>
                              <p:par>
                                <p:cTn id="80" presetID="16" presetClass="entr" presetSubtype="21" fill="hold" grpId="0" nodeType="clickEffect">
                                  <p:stCondLst>
                                    <p:cond delay="0"/>
                                  </p:stCondLst>
                                  <p:childTnLst>
                                    <p:set>
                                      <p:cBhvr>
                                        <p:cTn id="81" dur="1" fill="hold">
                                          <p:stCondLst>
                                            <p:cond delay="0"/>
                                          </p:stCondLst>
                                        </p:cTn>
                                        <p:tgtEl>
                                          <p:spTgt spid="24"/>
                                        </p:tgtEl>
                                        <p:attrNameLst>
                                          <p:attrName>style.visibility</p:attrName>
                                        </p:attrNameLst>
                                      </p:cBhvr>
                                      <p:to>
                                        <p:strVal val="visible"/>
                                      </p:to>
                                    </p:set>
                                    <p:animEffect transition="in" filter="barn(inVertical)">
                                      <p:cBhvr>
                                        <p:cTn id="82" dur="500"/>
                                        <p:tgtEl>
                                          <p:spTgt spid="24"/>
                                        </p:tgtEl>
                                      </p:cBhvr>
                                    </p:animEffect>
                                  </p:childTnLst>
                                </p:cTn>
                              </p:par>
                            </p:childTnLst>
                          </p:cTn>
                        </p:par>
                      </p:childTnLst>
                    </p:cTn>
                  </p:par>
                  <p:par>
                    <p:cTn id="83" fill="hold">
                      <p:stCondLst>
                        <p:cond delay="indefinite"/>
                      </p:stCondLst>
                      <p:childTnLst>
                        <p:par>
                          <p:cTn id="84" fill="hold">
                            <p:stCondLst>
                              <p:cond delay="0"/>
                            </p:stCondLst>
                            <p:childTnLst>
                              <p:par>
                                <p:cTn id="85" presetID="16" presetClass="entr" presetSubtype="21" fill="hold" grpId="0" nodeType="clickEffect">
                                  <p:stCondLst>
                                    <p:cond delay="0"/>
                                  </p:stCondLst>
                                  <p:childTnLst>
                                    <p:set>
                                      <p:cBhvr>
                                        <p:cTn id="86" dur="1" fill="hold">
                                          <p:stCondLst>
                                            <p:cond delay="0"/>
                                          </p:stCondLst>
                                        </p:cTn>
                                        <p:tgtEl>
                                          <p:spTgt spid="37"/>
                                        </p:tgtEl>
                                        <p:attrNameLst>
                                          <p:attrName>style.visibility</p:attrName>
                                        </p:attrNameLst>
                                      </p:cBhvr>
                                      <p:to>
                                        <p:strVal val="visible"/>
                                      </p:to>
                                    </p:set>
                                    <p:animEffect transition="in" filter="barn(inVertical)">
                                      <p:cBhvr>
                                        <p:cTn id="87" dur="500"/>
                                        <p:tgtEl>
                                          <p:spTgt spid="37"/>
                                        </p:tgtEl>
                                      </p:cBhvr>
                                    </p:animEffect>
                                  </p:childTnLst>
                                </p:cTn>
                              </p:par>
                            </p:childTnLst>
                          </p:cTn>
                        </p:par>
                      </p:childTnLst>
                    </p:cTn>
                  </p:par>
                  <p:par>
                    <p:cTn id="88" fill="hold">
                      <p:stCondLst>
                        <p:cond delay="indefinite"/>
                      </p:stCondLst>
                      <p:childTnLst>
                        <p:par>
                          <p:cTn id="89" fill="hold">
                            <p:stCondLst>
                              <p:cond delay="0"/>
                            </p:stCondLst>
                            <p:childTnLst>
                              <p:par>
                                <p:cTn id="90" presetID="16" presetClass="entr" presetSubtype="21" fill="hold" grpId="0" nodeType="click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barn(inVertical)">
                                      <p:cBhvr>
                                        <p:cTn id="92" dur="500"/>
                                        <p:tgtEl>
                                          <p:spTgt spid="38"/>
                                        </p:tgtEl>
                                      </p:cBhvr>
                                    </p:animEffect>
                                  </p:childTnLst>
                                </p:cTn>
                              </p:par>
                            </p:childTnLst>
                          </p:cTn>
                        </p:par>
                      </p:childTnLst>
                    </p:cTn>
                  </p:par>
                  <p:par>
                    <p:cTn id="93" fill="hold">
                      <p:stCondLst>
                        <p:cond delay="indefinite"/>
                      </p:stCondLst>
                      <p:childTnLst>
                        <p:par>
                          <p:cTn id="94" fill="hold">
                            <p:stCondLst>
                              <p:cond delay="0"/>
                            </p:stCondLst>
                            <p:childTnLst>
                              <p:par>
                                <p:cTn id="95" presetID="16" presetClass="entr" presetSubtype="21" fill="hold" grpId="0" nodeType="click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barn(inVertical)">
                                      <p:cBhvr>
                                        <p:cTn id="97" dur="500"/>
                                        <p:tgtEl>
                                          <p:spTgt spid="39"/>
                                        </p:tgtEl>
                                      </p:cBhvr>
                                    </p:animEffect>
                                  </p:childTnLst>
                                </p:cTn>
                              </p:par>
                            </p:childTnLst>
                          </p:cTn>
                        </p:par>
                      </p:childTnLst>
                    </p:cTn>
                  </p:par>
                  <p:par>
                    <p:cTn id="98" fill="hold">
                      <p:stCondLst>
                        <p:cond delay="indefinite"/>
                      </p:stCondLst>
                      <p:childTnLst>
                        <p:par>
                          <p:cTn id="99" fill="hold">
                            <p:stCondLst>
                              <p:cond delay="0"/>
                            </p:stCondLst>
                            <p:childTnLst>
                              <p:par>
                                <p:cTn id="100" presetID="16" presetClass="entr" presetSubtype="21" fill="hold" grpId="0" nodeType="click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barn(inVertical)">
                                      <p:cBhvr>
                                        <p:cTn id="102" dur="500"/>
                                        <p:tgtEl>
                                          <p:spTgt spid="40"/>
                                        </p:tgtEl>
                                      </p:cBhvr>
                                    </p:animEffect>
                                  </p:childTnLst>
                                </p:cTn>
                              </p:par>
                            </p:childTnLst>
                          </p:cTn>
                        </p:par>
                      </p:childTnLst>
                    </p:cTn>
                  </p:par>
                  <p:par>
                    <p:cTn id="103" fill="hold">
                      <p:stCondLst>
                        <p:cond delay="indefinite"/>
                      </p:stCondLst>
                      <p:childTnLst>
                        <p:par>
                          <p:cTn id="104" fill="hold">
                            <p:stCondLst>
                              <p:cond delay="0"/>
                            </p:stCondLst>
                            <p:childTnLst>
                              <p:par>
                                <p:cTn id="105" presetID="16" presetClass="entr" presetSubtype="21" fill="hold" grpId="0" nodeType="clickEffect">
                                  <p:stCondLst>
                                    <p:cond delay="0"/>
                                  </p:stCondLst>
                                  <p:childTnLst>
                                    <p:set>
                                      <p:cBhvr>
                                        <p:cTn id="106" dur="1" fill="hold">
                                          <p:stCondLst>
                                            <p:cond delay="0"/>
                                          </p:stCondLst>
                                        </p:cTn>
                                        <p:tgtEl>
                                          <p:spTgt spid="41"/>
                                        </p:tgtEl>
                                        <p:attrNameLst>
                                          <p:attrName>style.visibility</p:attrName>
                                        </p:attrNameLst>
                                      </p:cBhvr>
                                      <p:to>
                                        <p:strVal val="visible"/>
                                      </p:to>
                                    </p:set>
                                    <p:animEffect transition="in" filter="barn(inVertical)">
                                      <p:cBhvr>
                                        <p:cTn id="107" dur="500"/>
                                        <p:tgtEl>
                                          <p:spTgt spid="41"/>
                                        </p:tgtEl>
                                      </p:cBhvr>
                                    </p:animEffect>
                                  </p:childTnLst>
                                </p:cTn>
                              </p:par>
                            </p:childTnLst>
                          </p:cTn>
                        </p:par>
                      </p:childTnLst>
                    </p:cTn>
                  </p:par>
                  <p:par>
                    <p:cTn id="108" fill="hold">
                      <p:stCondLst>
                        <p:cond delay="indefinite"/>
                      </p:stCondLst>
                      <p:childTnLst>
                        <p:par>
                          <p:cTn id="109" fill="hold">
                            <p:stCondLst>
                              <p:cond delay="0"/>
                            </p:stCondLst>
                            <p:childTnLst>
                              <p:par>
                                <p:cTn id="110" presetID="16" presetClass="entr" presetSubtype="21" fill="hold" grpId="0" nodeType="clickEffect">
                                  <p:stCondLst>
                                    <p:cond delay="0"/>
                                  </p:stCondLst>
                                  <p:childTnLst>
                                    <p:set>
                                      <p:cBhvr>
                                        <p:cTn id="111" dur="1" fill="hold">
                                          <p:stCondLst>
                                            <p:cond delay="0"/>
                                          </p:stCondLst>
                                        </p:cTn>
                                        <p:tgtEl>
                                          <p:spTgt spid="42"/>
                                        </p:tgtEl>
                                        <p:attrNameLst>
                                          <p:attrName>style.visibility</p:attrName>
                                        </p:attrNameLst>
                                      </p:cBhvr>
                                      <p:to>
                                        <p:strVal val="visible"/>
                                      </p:to>
                                    </p:set>
                                    <p:animEffect transition="in" filter="barn(inVertical)">
                                      <p:cBhvr>
                                        <p:cTn id="112"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5" grpId="0" animBg="1"/>
      <p:bldP spid="26" grpId="0" animBg="1"/>
      <p:bldP spid="27" grpId="0" animBg="1"/>
      <p:bldP spid="28" grpId="0" animBg="1"/>
      <p:bldP spid="36"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37" grpId="0" animBg="1"/>
      <p:bldP spid="38" grpId="0" animBg="1"/>
      <p:bldP spid="39" grpId="0" animBg="1"/>
      <p:bldP spid="40" grpId="0" animBg="1"/>
      <p:bldP spid="41" grpId="0" animBg="1"/>
      <p:bldP spid="42"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10" name="Tabla 9">
            <a:extLst>
              <a:ext uri="{FF2B5EF4-FFF2-40B4-BE49-F238E27FC236}">
                <a16:creationId xmlns:a16="http://schemas.microsoft.com/office/drawing/2014/main" id="{80C154FC-743E-424E-B098-117B50B27E9B}"/>
              </a:ext>
            </a:extLst>
          </p:cNvPr>
          <p:cNvGraphicFramePr>
            <a:graphicFrameLocks noGrp="1"/>
          </p:cNvGraphicFramePr>
          <p:nvPr>
            <p:extLst>
              <p:ext uri="{D42A27DB-BD31-4B8C-83A1-F6EECF244321}">
                <p14:modId xmlns:p14="http://schemas.microsoft.com/office/powerpoint/2010/main" val="2341746579"/>
              </p:ext>
            </p:extLst>
          </p:nvPr>
        </p:nvGraphicFramePr>
        <p:xfrm>
          <a:off x="107504" y="980728"/>
          <a:ext cx="8928992" cy="64807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304984442"/>
                    </a:ext>
                  </a:extLst>
                </a:gridCol>
                <a:gridCol w="5536518">
                  <a:extLst>
                    <a:ext uri="{9D8B030D-6E8A-4147-A177-3AD203B41FA5}">
                      <a16:colId xmlns:a16="http://schemas.microsoft.com/office/drawing/2014/main" val="2728752226"/>
                    </a:ext>
                  </a:extLst>
                </a:gridCol>
                <a:gridCol w="1669097">
                  <a:extLst>
                    <a:ext uri="{9D8B030D-6E8A-4147-A177-3AD203B41FA5}">
                      <a16:colId xmlns:a16="http://schemas.microsoft.com/office/drawing/2014/main" val="3369062791"/>
                    </a:ext>
                  </a:extLst>
                </a:gridCol>
              </a:tblGrid>
              <a:tr h="331939">
                <a:tc>
                  <a:txBody>
                    <a:bodyPr/>
                    <a:lstStyle/>
                    <a:p>
                      <a:pPr algn="l" fontAlgn="ctr"/>
                      <a:r>
                        <a:rPr lang="es-MX" sz="1200" b="1" u="none" strike="noStrike" dirty="0">
                          <a:solidFill>
                            <a:srgbClr val="00B050"/>
                          </a:solidFill>
                          <a:effectLst/>
                        </a:rPr>
                        <a:t>12542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LICENCIAS INDUSTRIALES, COMERCIALE Y OTRAS.</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261331606"/>
                  </a:ext>
                </a:extLst>
              </a:tr>
              <a:tr h="316133">
                <a:tc>
                  <a:txBody>
                    <a:bodyPr/>
                    <a:lstStyle/>
                    <a:p>
                      <a:pPr algn="l" fontAlgn="ctr"/>
                      <a:r>
                        <a:rPr lang="es-MX" sz="1200" u="none" strike="noStrike">
                          <a:solidFill>
                            <a:srgbClr val="C00000"/>
                          </a:solidFill>
                          <a:effectLst/>
                        </a:rPr>
                        <a:t>12542-598</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u="none" strike="noStrike">
                          <a:solidFill>
                            <a:srgbClr val="C00000"/>
                          </a:solidFill>
                          <a:effectLst/>
                        </a:rPr>
                        <a:t>LICENCIAS INDUSTRIALES, COMERCIALES Y OTRAS.</a:t>
                      </a:r>
                      <a:endParaRPr lang="es-ES" sz="1200" b="0"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292639154"/>
                  </a:ext>
                </a:extLst>
              </a:tr>
            </a:tbl>
          </a:graphicData>
        </a:graphic>
      </p:graphicFrame>
      <p:graphicFrame>
        <p:nvGraphicFramePr>
          <p:cNvPr id="11" name="Tabla 10">
            <a:extLst>
              <a:ext uri="{FF2B5EF4-FFF2-40B4-BE49-F238E27FC236}">
                <a16:creationId xmlns:a16="http://schemas.microsoft.com/office/drawing/2014/main" id="{D6261F58-28BB-48C5-8347-41AA80BFD333}"/>
              </a:ext>
            </a:extLst>
          </p:cNvPr>
          <p:cNvGraphicFramePr>
            <a:graphicFrameLocks noGrp="1"/>
          </p:cNvGraphicFramePr>
          <p:nvPr>
            <p:extLst>
              <p:ext uri="{D42A27DB-BD31-4B8C-83A1-F6EECF244321}">
                <p14:modId xmlns:p14="http://schemas.microsoft.com/office/powerpoint/2010/main" val="2774375961"/>
              </p:ext>
            </p:extLst>
          </p:nvPr>
        </p:nvGraphicFramePr>
        <p:xfrm>
          <a:off x="107504" y="2708920"/>
          <a:ext cx="8928992" cy="64807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967953045"/>
                    </a:ext>
                  </a:extLst>
                </a:gridCol>
                <a:gridCol w="5536518">
                  <a:extLst>
                    <a:ext uri="{9D8B030D-6E8A-4147-A177-3AD203B41FA5}">
                      <a16:colId xmlns:a16="http://schemas.microsoft.com/office/drawing/2014/main" val="748619587"/>
                    </a:ext>
                  </a:extLst>
                </a:gridCol>
                <a:gridCol w="1669097">
                  <a:extLst>
                    <a:ext uri="{9D8B030D-6E8A-4147-A177-3AD203B41FA5}">
                      <a16:colId xmlns:a16="http://schemas.microsoft.com/office/drawing/2014/main" val="880658709"/>
                    </a:ext>
                  </a:extLst>
                </a:gridCol>
              </a:tblGrid>
              <a:tr h="331939">
                <a:tc>
                  <a:txBody>
                    <a:bodyPr/>
                    <a:lstStyle/>
                    <a:p>
                      <a:pPr algn="l" fontAlgn="ctr"/>
                      <a:r>
                        <a:rPr lang="es-MX" sz="1200" b="1" u="none" strike="noStrike" dirty="0">
                          <a:solidFill>
                            <a:srgbClr val="00B050"/>
                          </a:solidFill>
                          <a:effectLst/>
                        </a:rPr>
                        <a:t>1259</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OTROS ACTIVOS INTANGIBLES.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169871361"/>
                  </a:ext>
                </a:extLst>
              </a:tr>
              <a:tr h="316133">
                <a:tc>
                  <a:txBody>
                    <a:bodyPr/>
                    <a:lstStyle/>
                    <a:p>
                      <a:pPr algn="l" fontAlgn="ctr"/>
                      <a:r>
                        <a:rPr lang="es-MX" sz="1200" u="none" strike="noStrike">
                          <a:solidFill>
                            <a:srgbClr val="C00000"/>
                          </a:solidFill>
                          <a:effectLst/>
                        </a:rPr>
                        <a:t>1259-599</a:t>
                      </a:r>
                      <a:endParaRPr lang="es-MX" sz="1200" b="0"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OTROS ACTIVOS INTANGIBLES.</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726354538"/>
                  </a:ext>
                </a:extLst>
              </a:tr>
            </a:tbl>
          </a:graphicData>
        </a:graphic>
      </p:graphicFrame>
      <p:sp>
        <p:nvSpPr>
          <p:cNvPr id="13" name="Rectángulo 12">
            <a:extLst>
              <a:ext uri="{FF2B5EF4-FFF2-40B4-BE49-F238E27FC236}">
                <a16:creationId xmlns:a16="http://schemas.microsoft.com/office/drawing/2014/main" id="{2ECD009A-F55B-49EE-9563-314BE0F5B704}"/>
              </a:ext>
            </a:extLst>
          </p:cNvPr>
          <p:cNvSpPr/>
          <p:nvPr/>
        </p:nvSpPr>
        <p:spPr>
          <a:xfrm>
            <a:off x="107504" y="4365104"/>
            <a:ext cx="8928992" cy="1477328"/>
          </a:xfrm>
          <a:prstGeom prst="rect">
            <a:avLst/>
          </a:prstGeom>
        </p:spPr>
        <p:txBody>
          <a:bodyPr wrap="square">
            <a:spAutoFit/>
          </a:bodyPr>
          <a:lstStyle/>
          <a:p>
            <a:pPr algn="just"/>
            <a:r>
              <a:rPr lang="x-none" b="1" dirty="0">
                <a:highlight>
                  <a:srgbClr val="FF0000"/>
                </a:highlight>
                <a:latin typeface="Arial" panose="020B0604020202020204" pitchFamily="34" charset="0"/>
              </a:rPr>
              <a:t>Artículo 27.- Los entes públicos deberán llevar a cabo el levantamiento físico del inventario de los bienes a que se refiere el artículo 23 de esta Ley. Dicho inventario deberá estar debidamente conciliado con el registro contable. En el caso de los bienes inmuebles, no podrá establecerse un valor inferior al catastral que le corresponda.</a:t>
            </a:r>
            <a:r>
              <a:rPr lang="es-MX" dirty="0">
                <a:highlight>
                  <a:srgbClr val="FF0000"/>
                </a:highlight>
              </a:rPr>
              <a:t> </a:t>
            </a:r>
          </a:p>
        </p:txBody>
      </p:sp>
    </p:spTree>
    <p:extLst>
      <p:ext uri="{BB962C8B-B14F-4D97-AF65-F5344CB8AC3E}">
        <p14:creationId xmlns:p14="http://schemas.microsoft.com/office/powerpoint/2010/main" val="3907568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randombar(horizont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80">
                                          <p:stCondLst>
                                            <p:cond delay="0"/>
                                          </p:stCondLst>
                                        </p:cTn>
                                        <p:tgtEl>
                                          <p:spTgt spid="11"/>
                                        </p:tgtEl>
                                      </p:cBhvr>
                                    </p:animEffect>
                                    <p:anim calcmode="lin" valueType="num">
                                      <p:cBhvr>
                                        <p:cTn id="18"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23" dur="26">
                                          <p:stCondLst>
                                            <p:cond delay="650"/>
                                          </p:stCondLst>
                                        </p:cTn>
                                        <p:tgtEl>
                                          <p:spTgt spid="11"/>
                                        </p:tgtEl>
                                      </p:cBhvr>
                                      <p:to x="100000" y="60000"/>
                                    </p:animScale>
                                    <p:animScale>
                                      <p:cBhvr>
                                        <p:cTn id="24" dur="166" decel="50000">
                                          <p:stCondLst>
                                            <p:cond delay="676"/>
                                          </p:stCondLst>
                                        </p:cTn>
                                        <p:tgtEl>
                                          <p:spTgt spid="11"/>
                                        </p:tgtEl>
                                      </p:cBhvr>
                                      <p:to x="100000" y="100000"/>
                                    </p:animScale>
                                    <p:animScale>
                                      <p:cBhvr>
                                        <p:cTn id="25" dur="26">
                                          <p:stCondLst>
                                            <p:cond delay="1312"/>
                                          </p:stCondLst>
                                        </p:cTn>
                                        <p:tgtEl>
                                          <p:spTgt spid="11"/>
                                        </p:tgtEl>
                                      </p:cBhvr>
                                      <p:to x="100000" y="80000"/>
                                    </p:animScale>
                                    <p:animScale>
                                      <p:cBhvr>
                                        <p:cTn id="26" dur="166" decel="50000">
                                          <p:stCondLst>
                                            <p:cond delay="1338"/>
                                          </p:stCondLst>
                                        </p:cTn>
                                        <p:tgtEl>
                                          <p:spTgt spid="11"/>
                                        </p:tgtEl>
                                      </p:cBhvr>
                                      <p:to x="100000" y="100000"/>
                                    </p:animScale>
                                    <p:animScale>
                                      <p:cBhvr>
                                        <p:cTn id="27" dur="26">
                                          <p:stCondLst>
                                            <p:cond delay="1642"/>
                                          </p:stCondLst>
                                        </p:cTn>
                                        <p:tgtEl>
                                          <p:spTgt spid="11"/>
                                        </p:tgtEl>
                                      </p:cBhvr>
                                      <p:to x="100000" y="90000"/>
                                    </p:animScale>
                                    <p:animScale>
                                      <p:cBhvr>
                                        <p:cTn id="28" dur="166" decel="50000">
                                          <p:stCondLst>
                                            <p:cond delay="1668"/>
                                          </p:stCondLst>
                                        </p:cTn>
                                        <p:tgtEl>
                                          <p:spTgt spid="11"/>
                                        </p:tgtEl>
                                      </p:cBhvr>
                                      <p:to x="100000" y="100000"/>
                                    </p:animScale>
                                    <p:animScale>
                                      <p:cBhvr>
                                        <p:cTn id="29" dur="26">
                                          <p:stCondLst>
                                            <p:cond delay="1808"/>
                                          </p:stCondLst>
                                        </p:cTn>
                                        <p:tgtEl>
                                          <p:spTgt spid="11"/>
                                        </p:tgtEl>
                                      </p:cBhvr>
                                      <p:to x="100000" y="95000"/>
                                    </p:animScale>
                                    <p:animScale>
                                      <p:cBhvr>
                                        <p:cTn id="30" dur="166" decel="50000">
                                          <p:stCondLst>
                                            <p:cond delay="1834"/>
                                          </p:stCondLst>
                                        </p:cTn>
                                        <p:tgtEl>
                                          <p:spTgt spid="11"/>
                                        </p:tgtEl>
                                      </p:cBhvr>
                                      <p:to x="100000" y="100000"/>
                                    </p:animScale>
                                  </p:childTnLst>
                                </p:cTn>
                              </p:par>
                            </p:childTnLst>
                          </p:cTn>
                        </p:par>
                      </p:childTnLst>
                    </p:cTn>
                  </p:par>
                  <p:par>
                    <p:cTn id="31" fill="hold">
                      <p:stCondLst>
                        <p:cond delay="indefinite"/>
                      </p:stCondLst>
                      <p:childTnLst>
                        <p:par>
                          <p:cTn id="32" fill="hold">
                            <p:stCondLst>
                              <p:cond delay="0"/>
                            </p:stCondLst>
                            <p:childTnLst>
                              <p:par>
                                <p:cTn id="33" presetID="45"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2000"/>
                                        <p:tgtEl>
                                          <p:spTgt spid="13"/>
                                        </p:tgtEl>
                                      </p:cBhvr>
                                    </p:animEffect>
                                    <p:anim calcmode="lin" valueType="num">
                                      <p:cBhvr>
                                        <p:cTn id="36" dur="2000" fill="hold"/>
                                        <p:tgtEl>
                                          <p:spTgt spid="13"/>
                                        </p:tgtEl>
                                        <p:attrNameLst>
                                          <p:attrName>ppt_w</p:attrName>
                                        </p:attrNameLst>
                                      </p:cBhvr>
                                      <p:tavLst>
                                        <p:tav tm="0" fmla="#ppt_w*sin(2.5*pi*$)">
                                          <p:val>
                                            <p:fltVal val="0"/>
                                          </p:val>
                                        </p:tav>
                                        <p:tav tm="100000">
                                          <p:val>
                                            <p:fltVal val="1"/>
                                          </p:val>
                                        </p:tav>
                                      </p:tavLst>
                                    </p:anim>
                                    <p:anim calcmode="lin" valueType="num">
                                      <p:cBhvr>
                                        <p:cTn id="37" dur="20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35D5F022-B74A-4DC1-B63C-DE344783C5B8}"/>
              </a:ext>
            </a:extLst>
          </p:cNvPr>
          <p:cNvGraphicFramePr>
            <a:graphicFrameLocks noGrp="1"/>
          </p:cNvGraphicFramePr>
          <p:nvPr>
            <p:extLst>
              <p:ext uri="{D42A27DB-BD31-4B8C-83A1-F6EECF244321}">
                <p14:modId xmlns:p14="http://schemas.microsoft.com/office/powerpoint/2010/main" val="3150732668"/>
              </p:ext>
            </p:extLst>
          </p:nvPr>
        </p:nvGraphicFramePr>
        <p:xfrm>
          <a:off x="107504" y="908720"/>
          <a:ext cx="8928992" cy="1008113"/>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122334309"/>
                    </a:ext>
                  </a:extLst>
                </a:gridCol>
                <a:gridCol w="5536518">
                  <a:extLst>
                    <a:ext uri="{9D8B030D-6E8A-4147-A177-3AD203B41FA5}">
                      <a16:colId xmlns:a16="http://schemas.microsoft.com/office/drawing/2014/main" val="295618936"/>
                    </a:ext>
                  </a:extLst>
                </a:gridCol>
                <a:gridCol w="1669097">
                  <a:extLst>
                    <a:ext uri="{9D8B030D-6E8A-4147-A177-3AD203B41FA5}">
                      <a16:colId xmlns:a16="http://schemas.microsoft.com/office/drawing/2014/main" val="282584296"/>
                    </a:ext>
                  </a:extLst>
                </a:gridCol>
              </a:tblGrid>
              <a:tr h="255065">
                <a:tc>
                  <a:txBody>
                    <a:bodyPr/>
                    <a:lstStyle/>
                    <a:p>
                      <a:pPr algn="l" fontAlgn="ctr"/>
                      <a:r>
                        <a:rPr lang="es-MX" sz="1200" b="1" u="none" strike="noStrike" dirty="0">
                          <a:solidFill>
                            <a:srgbClr val="00B050"/>
                          </a:solidFill>
                          <a:effectLst/>
                        </a:rPr>
                        <a:t>126</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DEPRECIACIÓN, DETERIORO Y AMORTIZACIÓN ACUMULADA DE BIENES.</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15,894,508.48</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405977779"/>
                  </a:ext>
                </a:extLst>
              </a:tr>
              <a:tr h="255065">
                <a:tc>
                  <a:txBody>
                    <a:bodyPr/>
                    <a:lstStyle/>
                    <a:p>
                      <a:pPr algn="l" fontAlgn="ctr"/>
                      <a:r>
                        <a:rPr lang="es-MX" sz="1200" b="1" u="none" strike="noStrike">
                          <a:solidFill>
                            <a:srgbClr val="00B050"/>
                          </a:solidFill>
                          <a:effectLst/>
                        </a:rPr>
                        <a:t>1261</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DEPRECIACIÓN ACUMULADA DE BIENES INMUEBLES.</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3,029,619.67</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078634348"/>
                  </a:ext>
                </a:extLst>
              </a:tr>
              <a:tr h="255065">
                <a:tc>
                  <a:txBody>
                    <a:bodyPr/>
                    <a:lstStyle/>
                    <a:p>
                      <a:pPr algn="l" fontAlgn="ctr"/>
                      <a:r>
                        <a:rPr lang="es-MX" sz="1200" b="1" u="none" strike="noStrike">
                          <a:solidFill>
                            <a:srgbClr val="00B050"/>
                          </a:solidFill>
                          <a:effectLst/>
                        </a:rPr>
                        <a:t>12611</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DEPRECIACION ACUMULADA DE VIVIENDA.</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96,000.12</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081694235"/>
                  </a:ext>
                </a:extLst>
              </a:tr>
              <a:tr h="242918">
                <a:tc>
                  <a:txBody>
                    <a:bodyPr/>
                    <a:lstStyle/>
                    <a:p>
                      <a:pPr algn="l" fontAlgn="ctr"/>
                      <a:r>
                        <a:rPr lang="es-MX" sz="1200" b="1" u="none" strike="noStrike" dirty="0">
                          <a:solidFill>
                            <a:srgbClr val="C00000"/>
                          </a:solidFill>
                          <a:effectLst/>
                        </a:rPr>
                        <a:t>12611-582</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DEPRECIACION ACUMULADA DE VIVIENDA.</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96,000.12</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704622952"/>
                  </a:ext>
                </a:extLst>
              </a:tr>
            </a:tbl>
          </a:graphicData>
        </a:graphic>
      </p:graphicFrame>
      <p:graphicFrame>
        <p:nvGraphicFramePr>
          <p:cNvPr id="4" name="Tabla 3">
            <a:extLst>
              <a:ext uri="{FF2B5EF4-FFF2-40B4-BE49-F238E27FC236}">
                <a16:creationId xmlns:a16="http://schemas.microsoft.com/office/drawing/2014/main" id="{B921B53E-7BC7-450B-936C-C2DBD09C6AD8}"/>
              </a:ext>
            </a:extLst>
          </p:cNvPr>
          <p:cNvGraphicFramePr>
            <a:graphicFrameLocks noGrp="1"/>
          </p:cNvGraphicFramePr>
          <p:nvPr>
            <p:extLst>
              <p:ext uri="{D42A27DB-BD31-4B8C-83A1-F6EECF244321}">
                <p14:modId xmlns:p14="http://schemas.microsoft.com/office/powerpoint/2010/main" val="3577512505"/>
              </p:ext>
            </p:extLst>
          </p:nvPr>
        </p:nvGraphicFramePr>
        <p:xfrm>
          <a:off x="107504" y="3734718"/>
          <a:ext cx="8928992" cy="558377"/>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002752366"/>
                    </a:ext>
                  </a:extLst>
                </a:gridCol>
                <a:gridCol w="5536518">
                  <a:extLst>
                    <a:ext uri="{9D8B030D-6E8A-4147-A177-3AD203B41FA5}">
                      <a16:colId xmlns:a16="http://schemas.microsoft.com/office/drawing/2014/main" val="3473366035"/>
                    </a:ext>
                  </a:extLst>
                </a:gridCol>
                <a:gridCol w="1669097">
                  <a:extLst>
                    <a:ext uri="{9D8B030D-6E8A-4147-A177-3AD203B41FA5}">
                      <a16:colId xmlns:a16="http://schemas.microsoft.com/office/drawing/2014/main" val="1240494976"/>
                    </a:ext>
                  </a:extLst>
                </a:gridCol>
              </a:tblGrid>
              <a:tr h="285999">
                <a:tc>
                  <a:txBody>
                    <a:bodyPr/>
                    <a:lstStyle/>
                    <a:p>
                      <a:pPr algn="l" fontAlgn="ctr"/>
                      <a:r>
                        <a:rPr lang="es-MX" sz="1200" b="1" u="none" strike="noStrike" dirty="0">
                          <a:solidFill>
                            <a:srgbClr val="00B050"/>
                          </a:solidFill>
                          <a:effectLst/>
                        </a:rPr>
                        <a:t>12612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DEPRECIACION ACUMULADA DE EDIFICIOS NO HABITACIONALES.</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2,933,619.55</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29855641"/>
                  </a:ext>
                </a:extLst>
              </a:tr>
              <a:tr h="272378">
                <a:tc>
                  <a:txBody>
                    <a:bodyPr/>
                    <a:lstStyle/>
                    <a:p>
                      <a:pPr algn="l" fontAlgn="ctr"/>
                      <a:r>
                        <a:rPr lang="es-MX" sz="1200" b="1" u="none" strike="noStrike" dirty="0">
                          <a:solidFill>
                            <a:srgbClr val="C00000"/>
                          </a:solidFill>
                          <a:effectLst/>
                        </a:rPr>
                        <a:t>12612-583</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C00000"/>
                          </a:solidFill>
                          <a:effectLst/>
                        </a:rPr>
                        <a:t>DEPRECIACION ACUMULADA DE EDIFICIOS NO HABITACIONALES.</a:t>
                      </a:r>
                      <a:endParaRPr lang="es-ES"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2,933,619.55</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008998615"/>
                  </a:ext>
                </a:extLst>
              </a:tr>
            </a:tbl>
          </a:graphicData>
        </a:graphic>
      </p:graphicFrame>
      <p:graphicFrame>
        <p:nvGraphicFramePr>
          <p:cNvPr id="5" name="Tabla 4">
            <a:extLst>
              <a:ext uri="{FF2B5EF4-FFF2-40B4-BE49-F238E27FC236}">
                <a16:creationId xmlns:a16="http://schemas.microsoft.com/office/drawing/2014/main" id="{4AE29B26-8C10-4D83-8108-FA2F9888C861}"/>
              </a:ext>
            </a:extLst>
          </p:cNvPr>
          <p:cNvGraphicFramePr>
            <a:graphicFrameLocks noGrp="1"/>
          </p:cNvGraphicFramePr>
          <p:nvPr>
            <p:extLst>
              <p:ext uri="{D42A27DB-BD31-4B8C-83A1-F6EECF244321}">
                <p14:modId xmlns:p14="http://schemas.microsoft.com/office/powerpoint/2010/main" val="1672369379"/>
              </p:ext>
            </p:extLst>
          </p:nvPr>
        </p:nvGraphicFramePr>
        <p:xfrm>
          <a:off x="107504" y="5848931"/>
          <a:ext cx="8928993" cy="604405"/>
        </p:xfrm>
        <a:graphic>
          <a:graphicData uri="http://schemas.openxmlformats.org/drawingml/2006/table">
            <a:tbl>
              <a:tblPr>
                <a:tableStyleId>{5C22544A-7EE6-4342-B048-85BDC9FD1C3A}</a:tableStyleId>
              </a:tblPr>
              <a:tblGrid>
                <a:gridCol w="1723378">
                  <a:extLst>
                    <a:ext uri="{9D8B030D-6E8A-4147-A177-3AD203B41FA5}">
                      <a16:colId xmlns:a16="http://schemas.microsoft.com/office/drawing/2014/main" val="2054251954"/>
                    </a:ext>
                  </a:extLst>
                </a:gridCol>
                <a:gridCol w="5536518">
                  <a:extLst>
                    <a:ext uri="{9D8B030D-6E8A-4147-A177-3AD203B41FA5}">
                      <a16:colId xmlns:a16="http://schemas.microsoft.com/office/drawing/2014/main" val="3001867237"/>
                    </a:ext>
                  </a:extLst>
                </a:gridCol>
                <a:gridCol w="1669097">
                  <a:extLst>
                    <a:ext uri="{9D8B030D-6E8A-4147-A177-3AD203B41FA5}">
                      <a16:colId xmlns:a16="http://schemas.microsoft.com/office/drawing/2014/main" val="398598918"/>
                    </a:ext>
                  </a:extLst>
                </a:gridCol>
              </a:tblGrid>
              <a:tr h="309574">
                <a:tc>
                  <a:txBody>
                    <a:bodyPr/>
                    <a:lstStyle/>
                    <a:p>
                      <a:pPr algn="l" fontAlgn="ctr"/>
                      <a:r>
                        <a:rPr lang="es-MX" sz="1200" b="1" u="none" strike="noStrike" dirty="0">
                          <a:solidFill>
                            <a:srgbClr val="00B050"/>
                          </a:solidFill>
                          <a:effectLst/>
                        </a:rPr>
                        <a:t>12613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DEPRECIACION ACUMULADA DE OTROS BIENES INMUEBLES.</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718501841"/>
                  </a:ext>
                </a:extLst>
              </a:tr>
              <a:tr h="294831">
                <a:tc>
                  <a:txBody>
                    <a:bodyPr/>
                    <a:lstStyle/>
                    <a:p>
                      <a:pPr algn="l" fontAlgn="ctr"/>
                      <a:r>
                        <a:rPr lang="es-MX" sz="1200" b="1" u="none" strike="noStrike" dirty="0">
                          <a:solidFill>
                            <a:srgbClr val="C00000"/>
                          </a:solidFill>
                          <a:effectLst/>
                        </a:rPr>
                        <a:t>12613-589</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C00000"/>
                          </a:solidFill>
                          <a:effectLst/>
                        </a:rPr>
                        <a:t>DEPRECIACION ACUMULADA DE OTROS BIENES INMUEBLES.</a:t>
                      </a:r>
                      <a:endParaRPr lang="es-ES"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654712165"/>
                  </a:ext>
                </a:extLst>
              </a:tr>
            </a:tbl>
          </a:graphicData>
        </a:graphic>
      </p:graphicFrame>
    </p:spTree>
    <p:extLst>
      <p:ext uri="{BB962C8B-B14F-4D97-AF65-F5344CB8AC3E}">
        <p14:creationId xmlns:p14="http://schemas.microsoft.com/office/powerpoint/2010/main" val="2392673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90"/>
                                          </p:val>
                                        </p:tav>
                                        <p:tav tm="100000">
                                          <p:val>
                                            <p:fltVal val="0"/>
                                          </p:val>
                                        </p:tav>
                                      </p:tavLst>
                                    </p:anim>
                                    <p:animEffect transition="in" filter="fade">
                                      <p:cBhvr>
                                        <p:cTn id="22" dur="10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randombar(horizontal)">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7" name="Tabla 6">
            <a:extLst>
              <a:ext uri="{FF2B5EF4-FFF2-40B4-BE49-F238E27FC236}">
                <a16:creationId xmlns:a16="http://schemas.microsoft.com/office/drawing/2014/main" id="{A8C7E756-9DE4-4AE1-AA6E-4A180DC0AE75}"/>
              </a:ext>
            </a:extLst>
          </p:cNvPr>
          <p:cNvGraphicFramePr>
            <a:graphicFrameLocks noGrp="1"/>
          </p:cNvGraphicFramePr>
          <p:nvPr>
            <p:extLst>
              <p:ext uri="{D42A27DB-BD31-4B8C-83A1-F6EECF244321}">
                <p14:modId xmlns:p14="http://schemas.microsoft.com/office/powerpoint/2010/main" val="2083440087"/>
              </p:ext>
            </p:extLst>
          </p:nvPr>
        </p:nvGraphicFramePr>
        <p:xfrm>
          <a:off x="107504" y="908720"/>
          <a:ext cx="8928990" cy="1031780"/>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634252543"/>
                    </a:ext>
                  </a:extLst>
                </a:gridCol>
                <a:gridCol w="5536516">
                  <a:extLst>
                    <a:ext uri="{9D8B030D-6E8A-4147-A177-3AD203B41FA5}">
                      <a16:colId xmlns:a16="http://schemas.microsoft.com/office/drawing/2014/main" val="3953529499"/>
                    </a:ext>
                  </a:extLst>
                </a:gridCol>
                <a:gridCol w="1669097">
                  <a:extLst>
                    <a:ext uri="{9D8B030D-6E8A-4147-A177-3AD203B41FA5}">
                      <a16:colId xmlns:a16="http://schemas.microsoft.com/office/drawing/2014/main" val="2035027651"/>
                    </a:ext>
                  </a:extLst>
                </a:gridCol>
              </a:tblGrid>
              <a:tr h="349474">
                <a:tc>
                  <a:txBody>
                    <a:bodyPr/>
                    <a:lstStyle/>
                    <a:p>
                      <a:pPr algn="l" fontAlgn="ctr"/>
                      <a:r>
                        <a:rPr lang="es-MX" sz="1200" b="1" u="none" strike="noStrike" dirty="0">
                          <a:solidFill>
                            <a:srgbClr val="00B050"/>
                          </a:solidFill>
                          <a:effectLst/>
                        </a:rPr>
                        <a:t>1262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DEPRECIACIÓN ACUMULADA DE INFRAESTRUCTURA.</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1,350,659.88</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928387942"/>
                  </a:ext>
                </a:extLst>
              </a:tr>
              <a:tr h="349474">
                <a:tc>
                  <a:txBody>
                    <a:bodyPr/>
                    <a:lstStyle/>
                    <a:p>
                      <a:pPr algn="l" fontAlgn="ctr"/>
                      <a:r>
                        <a:rPr lang="es-MX" sz="1200" b="1" u="none" strike="noStrike">
                          <a:solidFill>
                            <a:srgbClr val="00B050"/>
                          </a:solidFill>
                          <a:effectLst/>
                        </a:rPr>
                        <a:t>12621</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DEPRECIACION ACUMULADA DE INFRAESTRUCTURA DE CARRETERAS.</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511915390"/>
                  </a:ext>
                </a:extLst>
              </a:tr>
              <a:tr h="332832">
                <a:tc>
                  <a:txBody>
                    <a:bodyPr/>
                    <a:lstStyle/>
                    <a:p>
                      <a:pPr algn="l" fontAlgn="ctr"/>
                      <a:r>
                        <a:rPr lang="es-MX" sz="1200" b="1" u="none" strike="noStrike">
                          <a:solidFill>
                            <a:srgbClr val="C00000"/>
                          </a:solidFill>
                          <a:effectLst/>
                        </a:rPr>
                        <a:t>12621-001</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DEPRECIACION ACUMULADA DE INFRAESTRUCTURA DE CARRETERAS.</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2264948"/>
                  </a:ext>
                </a:extLst>
              </a:tr>
            </a:tbl>
          </a:graphicData>
        </a:graphic>
      </p:graphicFrame>
      <p:graphicFrame>
        <p:nvGraphicFramePr>
          <p:cNvPr id="8" name="Tabla 7">
            <a:extLst>
              <a:ext uri="{FF2B5EF4-FFF2-40B4-BE49-F238E27FC236}">
                <a16:creationId xmlns:a16="http://schemas.microsoft.com/office/drawing/2014/main" id="{96A18F1C-F1FF-41B5-A8E0-72789741DD86}"/>
              </a:ext>
            </a:extLst>
          </p:cNvPr>
          <p:cNvGraphicFramePr>
            <a:graphicFrameLocks noGrp="1"/>
          </p:cNvGraphicFramePr>
          <p:nvPr>
            <p:extLst>
              <p:ext uri="{D42A27DB-BD31-4B8C-83A1-F6EECF244321}">
                <p14:modId xmlns:p14="http://schemas.microsoft.com/office/powerpoint/2010/main" val="2452958917"/>
              </p:ext>
            </p:extLst>
          </p:nvPr>
        </p:nvGraphicFramePr>
        <p:xfrm>
          <a:off x="107504" y="2708920"/>
          <a:ext cx="8928990" cy="1080120"/>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642624042"/>
                    </a:ext>
                  </a:extLst>
                </a:gridCol>
                <a:gridCol w="5536516">
                  <a:extLst>
                    <a:ext uri="{9D8B030D-6E8A-4147-A177-3AD203B41FA5}">
                      <a16:colId xmlns:a16="http://schemas.microsoft.com/office/drawing/2014/main" val="105636514"/>
                    </a:ext>
                  </a:extLst>
                </a:gridCol>
                <a:gridCol w="1669097">
                  <a:extLst>
                    <a:ext uri="{9D8B030D-6E8A-4147-A177-3AD203B41FA5}">
                      <a16:colId xmlns:a16="http://schemas.microsoft.com/office/drawing/2014/main" val="2714189900"/>
                    </a:ext>
                  </a:extLst>
                </a:gridCol>
              </a:tblGrid>
              <a:tr h="676006">
                <a:tc>
                  <a:txBody>
                    <a:bodyPr/>
                    <a:lstStyle/>
                    <a:p>
                      <a:pPr algn="l" fontAlgn="ctr"/>
                      <a:r>
                        <a:rPr lang="es-MX" sz="1200" b="1" u="none" strike="noStrike" dirty="0">
                          <a:solidFill>
                            <a:srgbClr val="00B050"/>
                          </a:solidFill>
                          <a:effectLst/>
                        </a:rPr>
                        <a:t>12622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DEPRECIACION ACUMULADA DE INFRAESTRUCTURA FERROVIARIA Y MULTIMODAL.</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847584563"/>
                  </a:ext>
                </a:extLst>
              </a:tr>
              <a:tr h="404114">
                <a:tc>
                  <a:txBody>
                    <a:bodyPr/>
                    <a:lstStyle/>
                    <a:p>
                      <a:pPr algn="l" fontAlgn="ctr"/>
                      <a:r>
                        <a:rPr lang="es-MX" sz="1200" b="1" u="none" strike="noStrike">
                          <a:solidFill>
                            <a:srgbClr val="C00000"/>
                          </a:solidFill>
                          <a:effectLst/>
                        </a:rPr>
                        <a:t>12622-002</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C00000"/>
                          </a:solidFill>
                          <a:effectLst/>
                        </a:rPr>
                        <a:t>DEPRECIACION ACUMULADA DE INFRAESTRUCTURA FERROVIARIA Y MULTIMODAL.</a:t>
                      </a:r>
                      <a:endParaRPr lang="es-ES"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46105641"/>
                  </a:ext>
                </a:extLst>
              </a:tr>
            </a:tbl>
          </a:graphicData>
        </a:graphic>
      </p:graphicFrame>
      <p:graphicFrame>
        <p:nvGraphicFramePr>
          <p:cNvPr id="9" name="Tabla 8">
            <a:extLst>
              <a:ext uri="{FF2B5EF4-FFF2-40B4-BE49-F238E27FC236}">
                <a16:creationId xmlns:a16="http://schemas.microsoft.com/office/drawing/2014/main" id="{081684FE-DE8E-4266-947F-7B1E10D7F8FA}"/>
              </a:ext>
            </a:extLst>
          </p:cNvPr>
          <p:cNvGraphicFramePr>
            <a:graphicFrameLocks noGrp="1"/>
          </p:cNvGraphicFramePr>
          <p:nvPr>
            <p:extLst>
              <p:ext uri="{D42A27DB-BD31-4B8C-83A1-F6EECF244321}">
                <p14:modId xmlns:p14="http://schemas.microsoft.com/office/powerpoint/2010/main" val="1697655528"/>
              </p:ext>
            </p:extLst>
          </p:nvPr>
        </p:nvGraphicFramePr>
        <p:xfrm>
          <a:off x="107503" y="4437112"/>
          <a:ext cx="8928990" cy="864096"/>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723101940"/>
                    </a:ext>
                  </a:extLst>
                </a:gridCol>
                <a:gridCol w="5536516">
                  <a:extLst>
                    <a:ext uri="{9D8B030D-6E8A-4147-A177-3AD203B41FA5}">
                      <a16:colId xmlns:a16="http://schemas.microsoft.com/office/drawing/2014/main" val="1818648479"/>
                    </a:ext>
                  </a:extLst>
                </a:gridCol>
                <a:gridCol w="1669097">
                  <a:extLst>
                    <a:ext uri="{9D8B030D-6E8A-4147-A177-3AD203B41FA5}">
                      <a16:colId xmlns:a16="http://schemas.microsoft.com/office/drawing/2014/main" val="2615738181"/>
                    </a:ext>
                  </a:extLst>
                </a:gridCol>
              </a:tblGrid>
              <a:tr h="442587">
                <a:tc>
                  <a:txBody>
                    <a:bodyPr/>
                    <a:lstStyle/>
                    <a:p>
                      <a:pPr algn="l" fontAlgn="ctr"/>
                      <a:r>
                        <a:rPr lang="es-MX" sz="1200" b="1" u="none" strike="noStrike" dirty="0">
                          <a:solidFill>
                            <a:srgbClr val="00B050"/>
                          </a:solidFill>
                          <a:effectLst/>
                        </a:rPr>
                        <a:t>12623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DEPRECIACION ACUMULADA DE INFRAESTRUCTURA PORTUARIA.</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85032880"/>
                  </a:ext>
                </a:extLst>
              </a:tr>
              <a:tr h="421509">
                <a:tc>
                  <a:txBody>
                    <a:bodyPr/>
                    <a:lstStyle/>
                    <a:p>
                      <a:pPr algn="l" fontAlgn="ctr"/>
                      <a:r>
                        <a:rPr lang="es-MX" sz="1200" b="1" u="none" strike="noStrike">
                          <a:solidFill>
                            <a:srgbClr val="C00000"/>
                          </a:solidFill>
                          <a:effectLst/>
                        </a:rPr>
                        <a:t>12623-003</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DEPRECIACION ACUMULADA DE INFRAESTRUCTURA PORTUARIA.</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669623664"/>
                  </a:ext>
                </a:extLst>
              </a:tr>
            </a:tbl>
          </a:graphicData>
        </a:graphic>
      </p:graphicFrame>
      <p:graphicFrame>
        <p:nvGraphicFramePr>
          <p:cNvPr id="10" name="Tabla 9">
            <a:extLst>
              <a:ext uri="{FF2B5EF4-FFF2-40B4-BE49-F238E27FC236}">
                <a16:creationId xmlns:a16="http://schemas.microsoft.com/office/drawing/2014/main" id="{BAB9B2D7-8BDC-4B27-AC2B-A13569CD5272}"/>
              </a:ext>
            </a:extLst>
          </p:cNvPr>
          <p:cNvGraphicFramePr>
            <a:graphicFrameLocks noGrp="1"/>
          </p:cNvGraphicFramePr>
          <p:nvPr>
            <p:extLst>
              <p:ext uri="{D42A27DB-BD31-4B8C-83A1-F6EECF244321}">
                <p14:modId xmlns:p14="http://schemas.microsoft.com/office/powerpoint/2010/main" val="1020399487"/>
              </p:ext>
            </p:extLst>
          </p:nvPr>
        </p:nvGraphicFramePr>
        <p:xfrm>
          <a:off x="107503" y="6021288"/>
          <a:ext cx="8928991" cy="64807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529316414"/>
                    </a:ext>
                  </a:extLst>
                </a:gridCol>
                <a:gridCol w="5536517">
                  <a:extLst>
                    <a:ext uri="{9D8B030D-6E8A-4147-A177-3AD203B41FA5}">
                      <a16:colId xmlns:a16="http://schemas.microsoft.com/office/drawing/2014/main" val="3580747260"/>
                    </a:ext>
                  </a:extLst>
                </a:gridCol>
                <a:gridCol w="1669097">
                  <a:extLst>
                    <a:ext uri="{9D8B030D-6E8A-4147-A177-3AD203B41FA5}">
                      <a16:colId xmlns:a16="http://schemas.microsoft.com/office/drawing/2014/main" val="561607585"/>
                    </a:ext>
                  </a:extLst>
                </a:gridCol>
              </a:tblGrid>
              <a:tr h="331940">
                <a:tc>
                  <a:txBody>
                    <a:bodyPr/>
                    <a:lstStyle/>
                    <a:p>
                      <a:pPr algn="l" fontAlgn="ctr"/>
                      <a:r>
                        <a:rPr lang="es-MX" sz="1200" b="1" u="none" strike="noStrike" dirty="0">
                          <a:solidFill>
                            <a:srgbClr val="00B050"/>
                          </a:solidFill>
                          <a:effectLst/>
                        </a:rPr>
                        <a:t>12624</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DEPRECIACION ACUMULADA DE INFRAESTRUCTURA AEROPORTUARIA.</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718388094"/>
                  </a:ext>
                </a:extLst>
              </a:tr>
              <a:tr h="316132">
                <a:tc>
                  <a:txBody>
                    <a:bodyPr/>
                    <a:lstStyle/>
                    <a:p>
                      <a:pPr algn="l" fontAlgn="ctr"/>
                      <a:r>
                        <a:rPr lang="es-MX" sz="1200" b="1" u="none" strike="noStrike">
                          <a:solidFill>
                            <a:srgbClr val="C00000"/>
                          </a:solidFill>
                          <a:effectLst/>
                        </a:rPr>
                        <a:t>12624-004</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DEPRECIACION ACUMULADA DE INFRAESTRUCTURA AEROPORTUARIA.</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45910676"/>
                  </a:ext>
                </a:extLst>
              </a:tr>
            </a:tbl>
          </a:graphicData>
        </a:graphic>
      </p:graphicFrame>
    </p:spTree>
    <p:extLst>
      <p:ext uri="{BB962C8B-B14F-4D97-AF65-F5344CB8AC3E}">
        <p14:creationId xmlns:p14="http://schemas.microsoft.com/office/powerpoint/2010/main" val="4064084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heel(1)">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ircle(in)">
                                      <p:cBhvr>
                                        <p:cTn id="17" dur="2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down)">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arn(inVertical)">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A1B8CB37-4FFA-47D4-A24F-3EA8147AE14A}"/>
              </a:ext>
            </a:extLst>
          </p:cNvPr>
          <p:cNvGraphicFramePr>
            <a:graphicFrameLocks noGrp="1"/>
          </p:cNvGraphicFramePr>
          <p:nvPr>
            <p:extLst>
              <p:ext uri="{D42A27DB-BD31-4B8C-83A1-F6EECF244321}">
                <p14:modId xmlns:p14="http://schemas.microsoft.com/office/powerpoint/2010/main" val="1775631837"/>
              </p:ext>
            </p:extLst>
          </p:nvPr>
        </p:nvGraphicFramePr>
        <p:xfrm>
          <a:off x="107504" y="836712"/>
          <a:ext cx="8928992" cy="904038"/>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852340805"/>
                    </a:ext>
                  </a:extLst>
                </a:gridCol>
                <a:gridCol w="5536518">
                  <a:extLst>
                    <a:ext uri="{9D8B030D-6E8A-4147-A177-3AD203B41FA5}">
                      <a16:colId xmlns:a16="http://schemas.microsoft.com/office/drawing/2014/main" val="562117119"/>
                    </a:ext>
                  </a:extLst>
                </a:gridCol>
                <a:gridCol w="1669097">
                  <a:extLst>
                    <a:ext uri="{9D8B030D-6E8A-4147-A177-3AD203B41FA5}">
                      <a16:colId xmlns:a16="http://schemas.microsoft.com/office/drawing/2014/main" val="4241042816"/>
                    </a:ext>
                  </a:extLst>
                </a:gridCol>
              </a:tblGrid>
              <a:tr h="529766">
                <a:tc>
                  <a:txBody>
                    <a:bodyPr/>
                    <a:lstStyle/>
                    <a:p>
                      <a:pPr algn="l" fontAlgn="ctr"/>
                      <a:r>
                        <a:rPr lang="es-MX" sz="1200" b="1" u="none" strike="noStrike" dirty="0">
                          <a:solidFill>
                            <a:srgbClr val="00B050"/>
                          </a:solidFill>
                          <a:effectLst/>
                        </a:rPr>
                        <a:t>12625</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DEPRECIACION ACUMULADA DE INFRAESTRUCTURA DE TELECOMUNICACIONES.</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291836528"/>
                  </a:ext>
                </a:extLst>
              </a:tr>
              <a:tr h="262322">
                <a:tc>
                  <a:txBody>
                    <a:bodyPr/>
                    <a:lstStyle/>
                    <a:p>
                      <a:pPr algn="l" fontAlgn="ctr"/>
                      <a:r>
                        <a:rPr lang="es-MX" sz="1200" b="1" u="none" strike="noStrike">
                          <a:solidFill>
                            <a:srgbClr val="C00000"/>
                          </a:solidFill>
                          <a:effectLst/>
                        </a:rPr>
                        <a:t>12625-005</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DEPRECIACION ACUMULADA DE INFRAESTRUCTURA DE TELECOMUNICACIONES.</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447723915"/>
                  </a:ext>
                </a:extLst>
              </a:tr>
            </a:tbl>
          </a:graphicData>
        </a:graphic>
      </p:graphicFrame>
      <p:graphicFrame>
        <p:nvGraphicFramePr>
          <p:cNvPr id="4" name="Tabla 3">
            <a:extLst>
              <a:ext uri="{FF2B5EF4-FFF2-40B4-BE49-F238E27FC236}">
                <a16:creationId xmlns:a16="http://schemas.microsoft.com/office/drawing/2014/main" id="{ED1B0579-711A-4CD9-BE07-6838E7FC25E0}"/>
              </a:ext>
            </a:extLst>
          </p:cNvPr>
          <p:cNvGraphicFramePr>
            <a:graphicFrameLocks noGrp="1"/>
          </p:cNvGraphicFramePr>
          <p:nvPr>
            <p:extLst>
              <p:ext uri="{D42A27DB-BD31-4B8C-83A1-F6EECF244321}">
                <p14:modId xmlns:p14="http://schemas.microsoft.com/office/powerpoint/2010/main" val="3521419724"/>
              </p:ext>
            </p:extLst>
          </p:nvPr>
        </p:nvGraphicFramePr>
        <p:xfrm>
          <a:off x="107504" y="2636912"/>
          <a:ext cx="8928992" cy="100811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015882355"/>
                    </a:ext>
                  </a:extLst>
                </a:gridCol>
                <a:gridCol w="5536518">
                  <a:extLst>
                    <a:ext uri="{9D8B030D-6E8A-4147-A177-3AD203B41FA5}">
                      <a16:colId xmlns:a16="http://schemas.microsoft.com/office/drawing/2014/main" val="1019687706"/>
                    </a:ext>
                  </a:extLst>
                </a:gridCol>
                <a:gridCol w="1669097">
                  <a:extLst>
                    <a:ext uri="{9D8B030D-6E8A-4147-A177-3AD203B41FA5}">
                      <a16:colId xmlns:a16="http://schemas.microsoft.com/office/drawing/2014/main" val="3319203823"/>
                    </a:ext>
                  </a:extLst>
                </a:gridCol>
              </a:tblGrid>
              <a:tr h="527437">
                <a:tc>
                  <a:txBody>
                    <a:bodyPr/>
                    <a:lstStyle/>
                    <a:p>
                      <a:pPr algn="l" fontAlgn="ctr"/>
                      <a:r>
                        <a:rPr lang="es-MX" sz="1200" b="1" u="none" strike="noStrike" dirty="0">
                          <a:solidFill>
                            <a:srgbClr val="00B050"/>
                          </a:solidFill>
                          <a:effectLst/>
                        </a:rPr>
                        <a:t>12626</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DEP. ACUM. DE INFRAESTRUCTURA DE AGUA POTABLE, SANEAMINETNO, HIDROAGRICOLA Y CONT. DE INUNDACIONES.</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942230140"/>
                  </a:ext>
                </a:extLst>
              </a:tr>
              <a:tr h="480675">
                <a:tc>
                  <a:txBody>
                    <a:bodyPr/>
                    <a:lstStyle/>
                    <a:p>
                      <a:pPr algn="l" fontAlgn="ctr"/>
                      <a:r>
                        <a:rPr lang="es-MX" sz="1200" b="1" u="none" strike="noStrike">
                          <a:solidFill>
                            <a:srgbClr val="C00000"/>
                          </a:solidFill>
                          <a:effectLst/>
                        </a:rPr>
                        <a:t>12626-006</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DEP. ACUM. DE INF. DE AGUA POTABLE, SANEAMIENTO, HIDROAGRICOLA Y CONTROL DE INUNDACIONES.</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717078354"/>
                  </a:ext>
                </a:extLst>
              </a:tr>
            </a:tbl>
          </a:graphicData>
        </a:graphic>
      </p:graphicFrame>
      <p:graphicFrame>
        <p:nvGraphicFramePr>
          <p:cNvPr id="5" name="Tabla 4">
            <a:extLst>
              <a:ext uri="{FF2B5EF4-FFF2-40B4-BE49-F238E27FC236}">
                <a16:creationId xmlns:a16="http://schemas.microsoft.com/office/drawing/2014/main" id="{3A425530-30BE-4F6D-AB81-53C692397E59}"/>
              </a:ext>
            </a:extLst>
          </p:cNvPr>
          <p:cNvGraphicFramePr>
            <a:graphicFrameLocks noGrp="1"/>
          </p:cNvGraphicFramePr>
          <p:nvPr>
            <p:extLst>
              <p:ext uri="{D42A27DB-BD31-4B8C-83A1-F6EECF244321}">
                <p14:modId xmlns:p14="http://schemas.microsoft.com/office/powerpoint/2010/main" val="2778564375"/>
              </p:ext>
            </p:extLst>
          </p:nvPr>
        </p:nvGraphicFramePr>
        <p:xfrm>
          <a:off x="107504" y="4520180"/>
          <a:ext cx="8928992" cy="63701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970820439"/>
                    </a:ext>
                  </a:extLst>
                </a:gridCol>
                <a:gridCol w="5536518">
                  <a:extLst>
                    <a:ext uri="{9D8B030D-6E8A-4147-A177-3AD203B41FA5}">
                      <a16:colId xmlns:a16="http://schemas.microsoft.com/office/drawing/2014/main" val="3401507160"/>
                    </a:ext>
                  </a:extLst>
                </a:gridCol>
                <a:gridCol w="1669097">
                  <a:extLst>
                    <a:ext uri="{9D8B030D-6E8A-4147-A177-3AD203B41FA5}">
                      <a16:colId xmlns:a16="http://schemas.microsoft.com/office/drawing/2014/main" val="603022957"/>
                    </a:ext>
                  </a:extLst>
                </a:gridCol>
              </a:tblGrid>
              <a:tr h="326275">
                <a:tc>
                  <a:txBody>
                    <a:bodyPr/>
                    <a:lstStyle/>
                    <a:p>
                      <a:pPr algn="l" fontAlgn="ctr"/>
                      <a:r>
                        <a:rPr lang="es-MX" sz="1200" b="1" u="none" strike="noStrike" dirty="0">
                          <a:solidFill>
                            <a:srgbClr val="00B050"/>
                          </a:solidFill>
                          <a:effectLst/>
                        </a:rPr>
                        <a:t>12627</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DEPRECIACION ACUMULADA DE INFRAESTRUCTURA ELECTRICA.</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1,350,659.88</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882961570"/>
                  </a:ext>
                </a:extLst>
              </a:tr>
              <a:tr h="310737">
                <a:tc>
                  <a:txBody>
                    <a:bodyPr/>
                    <a:lstStyle/>
                    <a:p>
                      <a:pPr algn="l" fontAlgn="ctr"/>
                      <a:r>
                        <a:rPr lang="es-MX" sz="1200" b="1" u="none" strike="noStrike">
                          <a:solidFill>
                            <a:srgbClr val="C00000"/>
                          </a:solidFill>
                          <a:effectLst/>
                        </a:rPr>
                        <a:t>12627-007</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DEPRECIACION ACUMULADA DE INFRAESTRUCTURA ELECTRICA.</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1,350,659.88</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1285870"/>
                  </a:ext>
                </a:extLst>
              </a:tr>
            </a:tbl>
          </a:graphicData>
        </a:graphic>
      </p:graphicFrame>
      <p:graphicFrame>
        <p:nvGraphicFramePr>
          <p:cNvPr id="6" name="Tabla 5">
            <a:extLst>
              <a:ext uri="{FF2B5EF4-FFF2-40B4-BE49-F238E27FC236}">
                <a16:creationId xmlns:a16="http://schemas.microsoft.com/office/drawing/2014/main" id="{7635FE47-EC99-4B99-B474-078C94B1AE5E}"/>
              </a:ext>
            </a:extLst>
          </p:cNvPr>
          <p:cNvGraphicFramePr>
            <a:graphicFrameLocks noGrp="1"/>
          </p:cNvGraphicFramePr>
          <p:nvPr>
            <p:extLst>
              <p:ext uri="{D42A27DB-BD31-4B8C-83A1-F6EECF244321}">
                <p14:modId xmlns:p14="http://schemas.microsoft.com/office/powerpoint/2010/main" val="1318626572"/>
              </p:ext>
            </p:extLst>
          </p:nvPr>
        </p:nvGraphicFramePr>
        <p:xfrm>
          <a:off x="107504" y="6012256"/>
          <a:ext cx="8928992" cy="845744"/>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214690111"/>
                    </a:ext>
                  </a:extLst>
                </a:gridCol>
                <a:gridCol w="5536518">
                  <a:extLst>
                    <a:ext uri="{9D8B030D-6E8A-4147-A177-3AD203B41FA5}">
                      <a16:colId xmlns:a16="http://schemas.microsoft.com/office/drawing/2014/main" val="1608186822"/>
                    </a:ext>
                  </a:extLst>
                </a:gridCol>
                <a:gridCol w="1669097">
                  <a:extLst>
                    <a:ext uri="{9D8B030D-6E8A-4147-A177-3AD203B41FA5}">
                      <a16:colId xmlns:a16="http://schemas.microsoft.com/office/drawing/2014/main" val="1099614717"/>
                    </a:ext>
                  </a:extLst>
                </a:gridCol>
              </a:tblGrid>
              <a:tr h="422872">
                <a:tc>
                  <a:txBody>
                    <a:bodyPr/>
                    <a:lstStyle/>
                    <a:p>
                      <a:pPr algn="l" fontAlgn="ctr"/>
                      <a:r>
                        <a:rPr lang="es-MX" sz="1200" b="1" u="none" strike="noStrike" dirty="0">
                          <a:solidFill>
                            <a:srgbClr val="00B050"/>
                          </a:solidFill>
                          <a:effectLst/>
                        </a:rPr>
                        <a:t>12628</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DEP. ACUM. DE INFRAESTRUCTURA DE PRODUCCION DE HIDROCARBUROS.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97502750"/>
                  </a:ext>
                </a:extLst>
              </a:tr>
              <a:tr h="422872">
                <a:tc>
                  <a:txBody>
                    <a:bodyPr/>
                    <a:lstStyle/>
                    <a:p>
                      <a:pPr algn="l" fontAlgn="ctr"/>
                      <a:r>
                        <a:rPr lang="es-MX" sz="1200" b="1" u="none" strike="noStrike">
                          <a:solidFill>
                            <a:srgbClr val="C00000"/>
                          </a:solidFill>
                          <a:effectLst/>
                        </a:rPr>
                        <a:t>12628-008</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DEP. ACUM DE INFRAESTRUCTURA DE PRODUCCION DE HIDROCARBUROS.</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828337024"/>
                  </a:ext>
                </a:extLst>
              </a:tr>
            </a:tbl>
          </a:graphicData>
        </a:graphic>
      </p:graphicFrame>
    </p:spTree>
    <p:extLst>
      <p:ext uri="{BB962C8B-B14F-4D97-AF65-F5344CB8AC3E}">
        <p14:creationId xmlns:p14="http://schemas.microsoft.com/office/powerpoint/2010/main" val="1980816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randombar(horizont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heel(1)">
                                      <p:cBhvr>
                                        <p:cTn id="24" dur="20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7" name="Tabla 6">
            <a:extLst>
              <a:ext uri="{FF2B5EF4-FFF2-40B4-BE49-F238E27FC236}">
                <a16:creationId xmlns:a16="http://schemas.microsoft.com/office/drawing/2014/main" id="{2EBEF70B-A91F-4CCA-852A-067092DEE9ED}"/>
              </a:ext>
            </a:extLst>
          </p:cNvPr>
          <p:cNvGraphicFramePr>
            <a:graphicFrameLocks noGrp="1"/>
          </p:cNvGraphicFramePr>
          <p:nvPr>
            <p:extLst>
              <p:ext uri="{D42A27DB-BD31-4B8C-83A1-F6EECF244321}">
                <p14:modId xmlns:p14="http://schemas.microsoft.com/office/powerpoint/2010/main" val="3671291689"/>
              </p:ext>
            </p:extLst>
          </p:nvPr>
        </p:nvGraphicFramePr>
        <p:xfrm>
          <a:off x="107504" y="1075506"/>
          <a:ext cx="8856985" cy="1129358"/>
        </p:xfrm>
        <a:graphic>
          <a:graphicData uri="http://schemas.openxmlformats.org/drawingml/2006/table">
            <a:tbl>
              <a:tblPr>
                <a:tableStyleId>{5C22544A-7EE6-4342-B048-85BDC9FD1C3A}</a:tableStyleId>
              </a:tblPr>
              <a:tblGrid>
                <a:gridCol w="1709479">
                  <a:extLst>
                    <a:ext uri="{9D8B030D-6E8A-4147-A177-3AD203B41FA5}">
                      <a16:colId xmlns:a16="http://schemas.microsoft.com/office/drawing/2014/main" val="968437474"/>
                    </a:ext>
                  </a:extLst>
                </a:gridCol>
                <a:gridCol w="5491869">
                  <a:extLst>
                    <a:ext uri="{9D8B030D-6E8A-4147-A177-3AD203B41FA5}">
                      <a16:colId xmlns:a16="http://schemas.microsoft.com/office/drawing/2014/main" val="3203752740"/>
                    </a:ext>
                  </a:extLst>
                </a:gridCol>
                <a:gridCol w="1655637">
                  <a:extLst>
                    <a:ext uri="{9D8B030D-6E8A-4147-A177-3AD203B41FA5}">
                      <a16:colId xmlns:a16="http://schemas.microsoft.com/office/drawing/2014/main" val="2514818995"/>
                    </a:ext>
                  </a:extLst>
                </a:gridCol>
              </a:tblGrid>
              <a:tr h="564679">
                <a:tc>
                  <a:txBody>
                    <a:bodyPr/>
                    <a:lstStyle/>
                    <a:p>
                      <a:pPr algn="l" fontAlgn="ctr"/>
                      <a:r>
                        <a:rPr lang="es-MX" sz="1200" b="1" u="none" strike="noStrike" dirty="0">
                          <a:solidFill>
                            <a:srgbClr val="00B050"/>
                          </a:solidFill>
                          <a:effectLst/>
                        </a:rPr>
                        <a:t>12629</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DEP. ACUM. DE INFRAESTRUCTURA DE REFINACION, GAS Y PETROQUIMICA.</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357812347"/>
                  </a:ext>
                </a:extLst>
              </a:tr>
              <a:tr h="564679">
                <a:tc>
                  <a:txBody>
                    <a:bodyPr/>
                    <a:lstStyle/>
                    <a:p>
                      <a:pPr algn="l" fontAlgn="ctr"/>
                      <a:r>
                        <a:rPr lang="es-MX" sz="1200" b="1" u="none" strike="noStrike" dirty="0">
                          <a:solidFill>
                            <a:srgbClr val="C00000"/>
                          </a:solidFill>
                          <a:effectLst/>
                        </a:rPr>
                        <a:t>12629-009</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C00000"/>
                          </a:solidFill>
                          <a:effectLst/>
                        </a:rPr>
                        <a:t>DEP. ACUM. DE INFRAESTRUCTURA DE REFINACION, GAS Y PETROQUIMICA.</a:t>
                      </a:r>
                      <a:endParaRPr lang="es-ES"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45157639"/>
                  </a:ext>
                </a:extLst>
              </a:tr>
            </a:tbl>
          </a:graphicData>
        </a:graphic>
      </p:graphicFrame>
      <p:graphicFrame>
        <p:nvGraphicFramePr>
          <p:cNvPr id="8" name="Tabla 7">
            <a:extLst>
              <a:ext uri="{FF2B5EF4-FFF2-40B4-BE49-F238E27FC236}">
                <a16:creationId xmlns:a16="http://schemas.microsoft.com/office/drawing/2014/main" id="{4A4DDFE5-81A5-41B2-BC16-1D80155E0306}"/>
              </a:ext>
            </a:extLst>
          </p:cNvPr>
          <p:cNvGraphicFramePr>
            <a:graphicFrameLocks noGrp="1"/>
          </p:cNvGraphicFramePr>
          <p:nvPr>
            <p:extLst>
              <p:ext uri="{D42A27DB-BD31-4B8C-83A1-F6EECF244321}">
                <p14:modId xmlns:p14="http://schemas.microsoft.com/office/powerpoint/2010/main" val="3345840472"/>
              </p:ext>
            </p:extLst>
          </p:nvPr>
        </p:nvGraphicFramePr>
        <p:xfrm>
          <a:off x="107503" y="3257874"/>
          <a:ext cx="8856985" cy="3339479"/>
        </p:xfrm>
        <a:graphic>
          <a:graphicData uri="http://schemas.openxmlformats.org/drawingml/2006/table">
            <a:tbl>
              <a:tblPr>
                <a:tableStyleId>{5C22544A-7EE6-4342-B048-85BDC9FD1C3A}</a:tableStyleId>
              </a:tblPr>
              <a:tblGrid>
                <a:gridCol w="1709479">
                  <a:extLst>
                    <a:ext uri="{9D8B030D-6E8A-4147-A177-3AD203B41FA5}">
                      <a16:colId xmlns:a16="http://schemas.microsoft.com/office/drawing/2014/main" val="1757439162"/>
                    </a:ext>
                  </a:extLst>
                </a:gridCol>
                <a:gridCol w="5491869">
                  <a:extLst>
                    <a:ext uri="{9D8B030D-6E8A-4147-A177-3AD203B41FA5}">
                      <a16:colId xmlns:a16="http://schemas.microsoft.com/office/drawing/2014/main" val="1250521663"/>
                    </a:ext>
                  </a:extLst>
                </a:gridCol>
                <a:gridCol w="1655637">
                  <a:extLst>
                    <a:ext uri="{9D8B030D-6E8A-4147-A177-3AD203B41FA5}">
                      <a16:colId xmlns:a16="http://schemas.microsoft.com/office/drawing/2014/main" val="1337355047"/>
                    </a:ext>
                  </a:extLst>
                </a:gridCol>
              </a:tblGrid>
              <a:tr h="365600">
                <a:tc>
                  <a:txBody>
                    <a:bodyPr/>
                    <a:lstStyle/>
                    <a:p>
                      <a:pPr algn="l" fontAlgn="ctr"/>
                      <a:r>
                        <a:rPr lang="es-MX" sz="1200" b="1" u="none" strike="noStrike" dirty="0">
                          <a:solidFill>
                            <a:srgbClr val="00B050"/>
                          </a:solidFill>
                          <a:effectLst/>
                        </a:rPr>
                        <a:t>1263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DEPRECIACIÓN ACUMULADA DE BIENES MUEBLES.</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11,514,228.93</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878264260"/>
                  </a:ext>
                </a:extLst>
              </a:tr>
              <a:tr h="703177">
                <a:tc>
                  <a:txBody>
                    <a:bodyPr/>
                    <a:lstStyle/>
                    <a:p>
                      <a:pPr algn="l" fontAlgn="ctr"/>
                      <a:r>
                        <a:rPr lang="es-MX" sz="1200" b="1" u="none" strike="noStrike">
                          <a:solidFill>
                            <a:srgbClr val="00B050"/>
                          </a:solidFill>
                          <a:effectLst/>
                        </a:rPr>
                        <a:t>12631</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DEPRECIACION ACUMULADA DE MOBILIARIO Y EQUIPO DE ADMINISTRACION.</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908,567.44</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060785787"/>
                  </a:ext>
                </a:extLst>
              </a:tr>
              <a:tr h="348191">
                <a:tc>
                  <a:txBody>
                    <a:bodyPr/>
                    <a:lstStyle/>
                    <a:p>
                      <a:pPr algn="l" fontAlgn="ctr"/>
                      <a:r>
                        <a:rPr lang="es-MX" sz="1200" b="1" u="none" strike="noStrike">
                          <a:solidFill>
                            <a:srgbClr val="C00000"/>
                          </a:solidFill>
                          <a:effectLst/>
                        </a:rPr>
                        <a:t>12631-511</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C00000"/>
                          </a:solidFill>
                          <a:effectLst/>
                        </a:rPr>
                        <a:t>DEPRECIACION  ACUMULADA DE MUEBLES DE OFICINA Y ESTANTERIA</a:t>
                      </a:r>
                      <a:endParaRPr lang="es-ES"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282,920.46</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038296346"/>
                  </a:ext>
                </a:extLst>
              </a:tr>
              <a:tr h="640837">
                <a:tc>
                  <a:txBody>
                    <a:bodyPr/>
                    <a:lstStyle/>
                    <a:p>
                      <a:pPr algn="l" fontAlgn="ctr"/>
                      <a:r>
                        <a:rPr lang="es-MX" sz="1200" b="1" u="none" strike="noStrike">
                          <a:solidFill>
                            <a:srgbClr val="C00000"/>
                          </a:solidFill>
                          <a:effectLst/>
                        </a:rPr>
                        <a:t>12631-512</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C00000"/>
                          </a:solidFill>
                          <a:effectLst/>
                        </a:rPr>
                        <a:t>DEPRECIACION ACUMULADA DE MUEBLES, EXCEPTO DE OFICINA Y ESTANTERIA.</a:t>
                      </a:r>
                      <a:endParaRPr lang="es-ES"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150.00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490875069"/>
                  </a:ext>
                </a:extLst>
              </a:tr>
              <a:tr h="640837">
                <a:tc>
                  <a:txBody>
                    <a:bodyPr/>
                    <a:lstStyle/>
                    <a:p>
                      <a:pPr algn="l" fontAlgn="ctr"/>
                      <a:r>
                        <a:rPr lang="es-MX" sz="1200" b="1" u="none" strike="noStrike">
                          <a:solidFill>
                            <a:srgbClr val="C00000"/>
                          </a:solidFill>
                          <a:effectLst/>
                        </a:rPr>
                        <a:t>12631-515</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C00000"/>
                          </a:solidFill>
                          <a:effectLst/>
                        </a:rPr>
                        <a:t>DEPRECIACION ACUMULADA DE EQUIPO DE COMPUTO Y DE TECNOLOGIAS</a:t>
                      </a:r>
                      <a:endParaRPr lang="es-ES"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611,192.03</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813268042"/>
                  </a:ext>
                </a:extLst>
              </a:tr>
              <a:tr h="640837">
                <a:tc>
                  <a:txBody>
                    <a:bodyPr/>
                    <a:lstStyle/>
                    <a:p>
                      <a:pPr algn="l" fontAlgn="ctr"/>
                      <a:r>
                        <a:rPr lang="es-MX" sz="1200" b="1" u="none" strike="noStrike">
                          <a:solidFill>
                            <a:srgbClr val="C00000"/>
                          </a:solidFill>
                          <a:effectLst/>
                        </a:rPr>
                        <a:t>12631-519</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DEPRECIACION ACUMULADA DE OTROS MOBILIARIO Y EQUIPO DE ADMINISTRACION</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14,304.95</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571368868"/>
                  </a:ext>
                </a:extLst>
              </a:tr>
            </a:tbl>
          </a:graphicData>
        </a:graphic>
      </p:graphicFrame>
    </p:spTree>
    <p:extLst>
      <p:ext uri="{BB962C8B-B14F-4D97-AF65-F5344CB8AC3E}">
        <p14:creationId xmlns:p14="http://schemas.microsoft.com/office/powerpoint/2010/main" val="181677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heckerboard(across)">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plus(in)">
                                      <p:cBhvr>
                                        <p:cTn id="1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22F394E7-BE6A-4706-92B8-0CD381A36116}"/>
              </a:ext>
            </a:extLst>
          </p:cNvPr>
          <p:cNvGraphicFramePr>
            <a:graphicFrameLocks noGrp="1"/>
          </p:cNvGraphicFramePr>
          <p:nvPr>
            <p:extLst>
              <p:ext uri="{D42A27DB-BD31-4B8C-83A1-F6EECF244321}">
                <p14:modId xmlns:p14="http://schemas.microsoft.com/office/powerpoint/2010/main" val="2268605804"/>
              </p:ext>
            </p:extLst>
          </p:nvPr>
        </p:nvGraphicFramePr>
        <p:xfrm>
          <a:off x="107504" y="980728"/>
          <a:ext cx="8928992" cy="2304255"/>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170156467"/>
                    </a:ext>
                  </a:extLst>
                </a:gridCol>
                <a:gridCol w="5536518">
                  <a:extLst>
                    <a:ext uri="{9D8B030D-6E8A-4147-A177-3AD203B41FA5}">
                      <a16:colId xmlns:a16="http://schemas.microsoft.com/office/drawing/2014/main" val="2031536567"/>
                    </a:ext>
                  </a:extLst>
                </a:gridCol>
                <a:gridCol w="1669097">
                  <a:extLst>
                    <a:ext uri="{9D8B030D-6E8A-4147-A177-3AD203B41FA5}">
                      <a16:colId xmlns:a16="http://schemas.microsoft.com/office/drawing/2014/main" val="4285589999"/>
                    </a:ext>
                  </a:extLst>
                </a:gridCol>
              </a:tblGrid>
              <a:tr h="678353">
                <a:tc>
                  <a:txBody>
                    <a:bodyPr/>
                    <a:lstStyle/>
                    <a:p>
                      <a:pPr algn="l" fontAlgn="ctr"/>
                      <a:r>
                        <a:rPr lang="es-MX" sz="1200" b="1" u="none" strike="noStrike" dirty="0">
                          <a:solidFill>
                            <a:srgbClr val="00B050"/>
                          </a:solidFill>
                          <a:effectLst/>
                        </a:rPr>
                        <a:t>12632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DEPRECIACION ACUMULADA DE MOBILIARIO Y EQUIPO EDUCACIONAL Y RECREATIVO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146,874.79</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957130902"/>
                  </a:ext>
                </a:extLst>
              </a:tr>
              <a:tr h="335897">
                <a:tc>
                  <a:txBody>
                    <a:bodyPr/>
                    <a:lstStyle/>
                    <a:p>
                      <a:pPr algn="l" fontAlgn="ctr"/>
                      <a:r>
                        <a:rPr lang="es-MX" sz="1200" b="1" u="none" strike="noStrike">
                          <a:solidFill>
                            <a:srgbClr val="C00000"/>
                          </a:solidFill>
                          <a:effectLst/>
                        </a:rPr>
                        <a:t>12632-521</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C00000"/>
                          </a:solidFill>
                          <a:effectLst/>
                        </a:rPr>
                        <a:t>DEPRECIACION ACUMULADA DE EQUIPOS Y APARATOS AUDIOVISUALES.</a:t>
                      </a:r>
                      <a:endParaRPr lang="es-ES"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39,613.64</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116663365"/>
                  </a:ext>
                </a:extLst>
              </a:tr>
              <a:tr h="335897">
                <a:tc>
                  <a:txBody>
                    <a:bodyPr/>
                    <a:lstStyle/>
                    <a:p>
                      <a:pPr algn="l" fontAlgn="ctr"/>
                      <a:r>
                        <a:rPr lang="es-MX" sz="1200" b="1" u="none" strike="noStrike">
                          <a:solidFill>
                            <a:srgbClr val="C00000"/>
                          </a:solidFill>
                          <a:effectLst/>
                        </a:rPr>
                        <a:t>12632-522</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DEPRECIACION ACUMULADA DE APARATOS DEPORTIVOS.</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608517452"/>
                  </a:ext>
                </a:extLst>
              </a:tr>
              <a:tr h="335897">
                <a:tc>
                  <a:txBody>
                    <a:bodyPr/>
                    <a:lstStyle/>
                    <a:p>
                      <a:pPr algn="l" fontAlgn="ctr"/>
                      <a:r>
                        <a:rPr lang="es-MX" sz="1200" b="1" u="none" strike="noStrike">
                          <a:solidFill>
                            <a:srgbClr val="C00000"/>
                          </a:solidFill>
                          <a:effectLst/>
                        </a:rPr>
                        <a:t>12632-523</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DEPRECIACION ACUMULADA DE CAMARAS FOTOGRAFICAS Y DE VIDEO.</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46,611.72</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832745556"/>
                  </a:ext>
                </a:extLst>
              </a:tr>
              <a:tr h="618211">
                <a:tc>
                  <a:txBody>
                    <a:bodyPr/>
                    <a:lstStyle/>
                    <a:p>
                      <a:pPr algn="l" fontAlgn="ctr"/>
                      <a:r>
                        <a:rPr lang="es-MX" sz="1200" b="1" u="none" strike="noStrike">
                          <a:solidFill>
                            <a:srgbClr val="C00000"/>
                          </a:solidFill>
                          <a:effectLst/>
                        </a:rPr>
                        <a:t>12632-529</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DEPRECIACION ACUMULADA DE OTROS MOBILIARIO Y EQUIPO EDUCACIONAL Y RECREATIVO.</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60,649.43</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222813418"/>
                  </a:ext>
                </a:extLst>
              </a:tr>
            </a:tbl>
          </a:graphicData>
        </a:graphic>
      </p:graphicFrame>
      <p:graphicFrame>
        <p:nvGraphicFramePr>
          <p:cNvPr id="4" name="Tabla 3">
            <a:extLst>
              <a:ext uri="{FF2B5EF4-FFF2-40B4-BE49-F238E27FC236}">
                <a16:creationId xmlns:a16="http://schemas.microsoft.com/office/drawing/2014/main" id="{778F9BD4-D0D2-45DD-83BC-C5F8AF3707E5}"/>
              </a:ext>
            </a:extLst>
          </p:cNvPr>
          <p:cNvGraphicFramePr>
            <a:graphicFrameLocks noGrp="1"/>
          </p:cNvGraphicFramePr>
          <p:nvPr>
            <p:extLst>
              <p:ext uri="{D42A27DB-BD31-4B8C-83A1-F6EECF244321}">
                <p14:modId xmlns:p14="http://schemas.microsoft.com/office/powerpoint/2010/main" val="2225640745"/>
              </p:ext>
            </p:extLst>
          </p:nvPr>
        </p:nvGraphicFramePr>
        <p:xfrm>
          <a:off x="107504" y="4683694"/>
          <a:ext cx="8928992" cy="1697634"/>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619788425"/>
                    </a:ext>
                  </a:extLst>
                </a:gridCol>
                <a:gridCol w="5536518">
                  <a:extLst>
                    <a:ext uri="{9D8B030D-6E8A-4147-A177-3AD203B41FA5}">
                      <a16:colId xmlns:a16="http://schemas.microsoft.com/office/drawing/2014/main" val="122584494"/>
                    </a:ext>
                  </a:extLst>
                </a:gridCol>
                <a:gridCol w="1669097">
                  <a:extLst>
                    <a:ext uri="{9D8B030D-6E8A-4147-A177-3AD203B41FA5}">
                      <a16:colId xmlns:a16="http://schemas.microsoft.com/office/drawing/2014/main" val="1338601403"/>
                    </a:ext>
                  </a:extLst>
                </a:gridCol>
              </a:tblGrid>
              <a:tr h="584432">
                <a:tc>
                  <a:txBody>
                    <a:bodyPr/>
                    <a:lstStyle/>
                    <a:p>
                      <a:pPr algn="l" fontAlgn="ctr"/>
                      <a:r>
                        <a:rPr lang="es-MX" sz="1200" b="1" u="none" strike="noStrike" dirty="0">
                          <a:solidFill>
                            <a:srgbClr val="00B050"/>
                          </a:solidFill>
                          <a:effectLst/>
                        </a:rPr>
                        <a:t>12633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DEPRECIACION ACUMULADA DE EQUIPO E INST. MEDICO Y DE LABORATORIO.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4,161.90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711273993"/>
                  </a:ext>
                </a:extLst>
              </a:tr>
              <a:tr h="556601">
                <a:tc>
                  <a:txBody>
                    <a:bodyPr/>
                    <a:lstStyle/>
                    <a:p>
                      <a:pPr algn="l" fontAlgn="ctr"/>
                      <a:r>
                        <a:rPr lang="es-MX" sz="1200" b="1" u="none" strike="noStrike">
                          <a:solidFill>
                            <a:srgbClr val="C00000"/>
                          </a:solidFill>
                          <a:effectLst/>
                        </a:rPr>
                        <a:t>12633-531</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C00000"/>
                          </a:solidFill>
                          <a:effectLst/>
                        </a:rPr>
                        <a:t>DEPRECIACION ACUMULADA DE EQUIPO MEDICO DE LABORATORIO.</a:t>
                      </a:r>
                      <a:endParaRPr lang="es-ES"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450168967"/>
                  </a:ext>
                </a:extLst>
              </a:tr>
              <a:tr h="556601">
                <a:tc>
                  <a:txBody>
                    <a:bodyPr/>
                    <a:lstStyle/>
                    <a:p>
                      <a:pPr algn="l" fontAlgn="ctr"/>
                      <a:r>
                        <a:rPr lang="es-MX" sz="1200" b="1" u="none" strike="noStrike">
                          <a:solidFill>
                            <a:srgbClr val="C00000"/>
                          </a:solidFill>
                          <a:effectLst/>
                        </a:rPr>
                        <a:t>12633-532</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DEPRECIACION ACUMULADA DE INSTRUMENTAL MEDICO Y DE LABORATORIO.</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4,161.90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895239465"/>
                  </a:ext>
                </a:extLst>
              </a:tr>
            </a:tbl>
          </a:graphicData>
        </a:graphic>
      </p:graphicFrame>
    </p:spTree>
    <p:extLst>
      <p:ext uri="{BB962C8B-B14F-4D97-AF65-F5344CB8AC3E}">
        <p14:creationId xmlns:p14="http://schemas.microsoft.com/office/powerpoint/2010/main" val="1422075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p:tgtEl>
                                          <p:spTgt spid="4"/>
                                        </p:tgtEl>
                                        <p:attrNameLst>
                                          <p:attrName>ppt_y</p:attrName>
                                        </p:attrNameLst>
                                      </p:cBhvr>
                                      <p:tavLst>
                                        <p:tav tm="0">
                                          <p:val>
                                            <p:strVal val="#ppt_y+#ppt_h*1.125000"/>
                                          </p:val>
                                        </p:tav>
                                        <p:tav tm="100000">
                                          <p:val>
                                            <p:strVal val="#ppt_y"/>
                                          </p:val>
                                        </p:tav>
                                      </p:tavLst>
                                    </p:anim>
                                    <p:animEffect transition="in" filter="wipe(up)">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2B6F59C8-9E71-4456-84EE-F59C1EB94C9B}"/>
              </a:ext>
            </a:extLst>
          </p:cNvPr>
          <p:cNvGraphicFramePr>
            <a:graphicFrameLocks noGrp="1"/>
          </p:cNvGraphicFramePr>
          <p:nvPr>
            <p:extLst>
              <p:ext uri="{D42A27DB-BD31-4B8C-83A1-F6EECF244321}">
                <p14:modId xmlns:p14="http://schemas.microsoft.com/office/powerpoint/2010/main" val="4016960661"/>
              </p:ext>
            </p:extLst>
          </p:nvPr>
        </p:nvGraphicFramePr>
        <p:xfrm>
          <a:off x="107504" y="764704"/>
          <a:ext cx="8928992" cy="3240358"/>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377252781"/>
                    </a:ext>
                  </a:extLst>
                </a:gridCol>
                <a:gridCol w="5536518">
                  <a:extLst>
                    <a:ext uri="{9D8B030D-6E8A-4147-A177-3AD203B41FA5}">
                      <a16:colId xmlns:a16="http://schemas.microsoft.com/office/drawing/2014/main" val="2460203001"/>
                    </a:ext>
                  </a:extLst>
                </a:gridCol>
                <a:gridCol w="1669097">
                  <a:extLst>
                    <a:ext uri="{9D8B030D-6E8A-4147-A177-3AD203B41FA5}">
                      <a16:colId xmlns:a16="http://schemas.microsoft.com/office/drawing/2014/main" val="4142237272"/>
                    </a:ext>
                  </a:extLst>
                </a:gridCol>
              </a:tblGrid>
              <a:tr h="482608">
                <a:tc>
                  <a:txBody>
                    <a:bodyPr/>
                    <a:lstStyle/>
                    <a:p>
                      <a:pPr algn="l" fontAlgn="ctr"/>
                      <a:r>
                        <a:rPr lang="es-MX" sz="1200" b="1" u="none" strike="noStrike" dirty="0">
                          <a:solidFill>
                            <a:srgbClr val="00B050"/>
                          </a:solidFill>
                          <a:effectLst/>
                        </a:rPr>
                        <a:t>12634</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DEPRECIACION ACUMULADA DE EQUIPO DE TRASPORTE.</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10,217,451.62</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54901883"/>
                  </a:ext>
                </a:extLst>
              </a:tr>
              <a:tr h="459625">
                <a:tc>
                  <a:txBody>
                    <a:bodyPr/>
                    <a:lstStyle/>
                    <a:p>
                      <a:pPr algn="l" fontAlgn="ctr"/>
                      <a:r>
                        <a:rPr lang="es-MX" sz="1200" b="1" u="none" strike="noStrike" dirty="0">
                          <a:solidFill>
                            <a:srgbClr val="C00000"/>
                          </a:solidFill>
                          <a:effectLst/>
                        </a:rPr>
                        <a:t>12634-541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DEPRECIACION ACUMULADA DE AUTOMOVILES Y EQUIPO TERRESTRE.</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8,708,702.86</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06760800"/>
                  </a:ext>
                </a:extLst>
              </a:tr>
              <a:tr h="459625">
                <a:tc>
                  <a:txBody>
                    <a:bodyPr/>
                    <a:lstStyle/>
                    <a:p>
                      <a:pPr algn="l" fontAlgn="ctr"/>
                      <a:r>
                        <a:rPr lang="es-MX" sz="1200" b="1" u="none" strike="noStrike" dirty="0">
                          <a:solidFill>
                            <a:srgbClr val="C00000"/>
                          </a:solidFill>
                          <a:effectLst/>
                        </a:rPr>
                        <a:t>12634-542</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DEPRECIACION ACUMULADA DE CARROCERIAS Y REMOLQUES.</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1,477,979.76</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066999263"/>
                  </a:ext>
                </a:extLst>
              </a:tr>
              <a:tr h="459625">
                <a:tc>
                  <a:txBody>
                    <a:bodyPr/>
                    <a:lstStyle/>
                    <a:p>
                      <a:pPr algn="l" fontAlgn="ctr"/>
                      <a:r>
                        <a:rPr lang="es-MX" sz="1200" b="1" u="none" strike="noStrike" dirty="0">
                          <a:solidFill>
                            <a:srgbClr val="C00000"/>
                          </a:solidFill>
                          <a:effectLst/>
                        </a:rPr>
                        <a:t>12634-543</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DEPRECIACION ACUMULADA DE EQUIPO AEREOESPACIAL.</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807199985"/>
                  </a:ext>
                </a:extLst>
              </a:tr>
              <a:tr h="459625">
                <a:tc>
                  <a:txBody>
                    <a:bodyPr/>
                    <a:lstStyle/>
                    <a:p>
                      <a:pPr algn="l" fontAlgn="ctr"/>
                      <a:r>
                        <a:rPr lang="es-MX" sz="1200" b="1" u="none" strike="noStrike" dirty="0">
                          <a:solidFill>
                            <a:srgbClr val="C00000"/>
                          </a:solidFill>
                          <a:effectLst/>
                        </a:rPr>
                        <a:t>12634-544</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DEPRECIACION ACUMULADA DE EQUIPO FERROVIARIO.</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942268705"/>
                  </a:ext>
                </a:extLst>
              </a:tr>
              <a:tr h="459625">
                <a:tc>
                  <a:txBody>
                    <a:bodyPr/>
                    <a:lstStyle/>
                    <a:p>
                      <a:pPr algn="l" fontAlgn="ctr"/>
                      <a:r>
                        <a:rPr lang="es-MX" sz="1200" b="1" u="none" strike="noStrike" dirty="0">
                          <a:solidFill>
                            <a:srgbClr val="C00000"/>
                          </a:solidFill>
                          <a:effectLst/>
                        </a:rPr>
                        <a:t>12634-545</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DEPRECIACION ACUMULADA DE EMBARCACIONES.</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543285049"/>
                  </a:ext>
                </a:extLst>
              </a:tr>
              <a:tr h="459625">
                <a:tc>
                  <a:txBody>
                    <a:bodyPr/>
                    <a:lstStyle/>
                    <a:p>
                      <a:pPr algn="l" fontAlgn="ctr"/>
                      <a:r>
                        <a:rPr lang="es-MX" sz="1200" b="1" u="none" strike="noStrike" dirty="0">
                          <a:solidFill>
                            <a:srgbClr val="C00000"/>
                          </a:solidFill>
                          <a:effectLst/>
                        </a:rPr>
                        <a:t>12634-549</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C00000"/>
                          </a:solidFill>
                          <a:effectLst/>
                        </a:rPr>
                        <a:t>DEPRECIACION ACUMULADA DE OTROS EQUIPOS DE TRASPORTE.</a:t>
                      </a:r>
                      <a:endParaRPr lang="es-ES"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30,769.00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749434343"/>
                  </a:ext>
                </a:extLst>
              </a:tr>
            </a:tbl>
          </a:graphicData>
        </a:graphic>
      </p:graphicFrame>
      <p:graphicFrame>
        <p:nvGraphicFramePr>
          <p:cNvPr id="4" name="Tabla 3">
            <a:extLst>
              <a:ext uri="{FF2B5EF4-FFF2-40B4-BE49-F238E27FC236}">
                <a16:creationId xmlns:a16="http://schemas.microsoft.com/office/drawing/2014/main" id="{BDB551D1-1BF1-47D5-B87C-555138200D80}"/>
              </a:ext>
            </a:extLst>
          </p:cNvPr>
          <p:cNvGraphicFramePr>
            <a:graphicFrameLocks noGrp="1"/>
          </p:cNvGraphicFramePr>
          <p:nvPr>
            <p:extLst>
              <p:ext uri="{D42A27DB-BD31-4B8C-83A1-F6EECF244321}">
                <p14:modId xmlns:p14="http://schemas.microsoft.com/office/powerpoint/2010/main" val="430187090"/>
              </p:ext>
            </p:extLst>
          </p:nvPr>
        </p:nvGraphicFramePr>
        <p:xfrm>
          <a:off x="107504" y="5435254"/>
          <a:ext cx="8928992" cy="65804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515826623"/>
                    </a:ext>
                  </a:extLst>
                </a:gridCol>
                <a:gridCol w="5536518">
                  <a:extLst>
                    <a:ext uri="{9D8B030D-6E8A-4147-A177-3AD203B41FA5}">
                      <a16:colId xmlns:a16="http://schemas.microsoft.com/office/drawing/2014/main" val="3032038467"/>
                    </a:ext>
                  </a:extLst>
                </a:gridCol>
                <a:gridCol w="1669097">
                  <a:extLst>
                    <a:ext uri="{9D8B030D-6E8A-4147-A177-3AD203B41FA5}">
                      <a16:colId xmlns:a16="http://schemas.microsoft.com/office/drawing/2014/main" val="3959569634"/>
                    </a:ext>
                  </a:extLst>
                </a:gridCol>
              </a:tblGrid>
              <a:tr h="337046">
                <a:tc>
                  <a:txBody>
                    <a:bodyPr/>
                    <a:lstStyle/>
                    <a:p>
                      <a:pPr algn="l" fontAlgn="ctr"/>
                      <a:r>
                        <a:rPr lang="es-MX" sz="1200" b="1" u="none" strike="noStrike" dirty="0">
                          <a:solidFill>
                            <a:srgbClr val="00B050"/>
                          </a:solidFill>
                          <a:effectLst/>
                        </a:rPr>
                        <a:t>12635</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DEPRECIACION ACUMULADA DE EQUIPO DE DEFENSA Y SEGURIDAD.</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877647683"/>
                  </a:ext>
                </a:extLst>
              </a:tr>
              <a:tr h="320996">
                <a:tc>
                  <a:txBody>
                    <a:bodyPr/>
                    <a:lstStyle/>
                    <a:p>
                      <a:pPr algn="l" fontAlgn="ctr"/>
                      <a:r>
                        <a:rPr lang="es-MX" sz="1200" b="1" u="none" strike="noStrike">
                          <a:solidFill>
                            <a:srgbClr val="C00000"/>
                          </a:solidFill>
                          <a:effectLst/>
                        </a:rPr>
                        <a:t>12635-551</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DEPRECIACION ACUMULADA DE EQUIPO DE DEFENSA Y SEGURIDAD.</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839399808"/>
                  </a:ext>
                </a:extLst>
              </a:tr>
            </a:tbl>
          </a:graphicData>
        </a:graphic>
      </p:graphicFrame>
    </p:spTree>
    <p:extLst>
      <p:ext uri="{BB962C8B-B14F-4D97-AF65-F5344CB8AC3E}">
        <p14:creationId xmlns:p14="http://schemas.microsoft.com/office/powerpoint/2010/main" val="2457072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circle(in)">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1CCF0D1E-C236-4D3A-AF53-8FD882220D78}"/>
              </a:ext>
            </a:extLst>
          </p:cNvPr>
          <p:cNvGraphicFramePr>
            <a:graphicFrameLocks noGrp="1"/>
          </p:cNvGraphicFramePr>
          <p:nvPr>
            <p:extLst>
              <p:ext uri="{D42A27DB-BD31-4B8C-83A1-F6EECF244321}">
                <p14:modId xmlns:p14="http://schemas.microsoft.com/office/powerpoint/2010/main" val="3565535881"/>
              </p:ext>
            </p:extLst>
          </p:nvPr>
        </p:nvGraphicFramePr>
        <p:xfrm>
          <a:off x="107504" y="764704"/>
          <a:ext cx="8928992" cy="5704986"/>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702350097"/>
                    </a:ext>
                  </a:extLst>
                </a:gridCol>
                <a:gridCol w="5536518">
                  <a:extLst>
                    <a:ext uri="{9D8B030D-6E8A-4147-A177-3AD203B41FA5}">
                      <a16:colId xmlns:a16="http://schemas.microsoft.com/office/drawing/2014/main" val="2759522245"/>
                    </a:ext>
                  </a:extLst>
                </a:gridCol>
                <a:gridCol w="1669097">
                  <a:extLst>
                    <a:ext uri="{9D8B030D-6E8A-4147-A177-3AD203B41FA5}">
                      <a16:colId xmlns:a16="http://schemas.microsoft.com/office/drawing/2014/main" val="484442829"/>
                    </a:ext>
                  </a:extLst>
                </a:gridCol>
              </a:tblGrid>
              <a:tr h="1009321">
                <a:tc>
                  <a:txBody>
                    <a:bodyPr/>
                    <a:lstStyle/>
                    <a:p>
                      <a:pPr algn="l" fontAlgn="ctr"/>
                      <a:r>
                        <a:rPr lang="es-MX" sz="1200" b="1" u="none" strike="noStrike" dirty="0">
                          <a:solidFill>
                            <a:srgbClr val="00B050"/>
                          </a:solidFill>
                          <a:effectLst/>
                        </a:rPr>
                        <a:t>12636</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DEPRECIACION ACUMULADA DE MAQUINARIA, OTROS EQUIPOS Y HERRAMIENTAS.</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237,173.18</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750065956"/>
                  </a:ext>
                </a:extLst>
              </a:tr>
              <a:tr h="555252">
                <a:tc>
                  <a:txBody>
                    <a:bodyPr/>
                    <a:lstStyle/>
                    <a:p>
                      <a:pPr algn="l" fontAlgn="ctr"/>
                      <a:r>
                        <a:rPr lang="es-MX" sz="1200" b="1" u="none" strike="noStrike">
                          <a:solidFill>
                            <a:srgbClr val="C00000"/>
                          </a:solidFill>
                          <a:effectLst/>
                        </a:rPr>
                        <a:t>12636-561</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C00000"/>
                          </a:solidFill>
                          <a:effectLst/>
                        </a:rPr>
                        <a:t>DEPRECIACION ACUMULADA DE MAQUINARIA Y EQUIPO AGROPECUARIO.</a:t>
                      </a:r>
                      <a:endParaRPr lang="es-ES"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13,925.40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604672409"/>
                  </a:ext>
                </a:extLst>
              </a:tr>
              <a:tr h="499783">
                <a:tc>
                  <a:txBody>
                    <a:bodyPr/>
                    <a:lstStyle/>
                    <a:p>
                      <a:pPr algn="l" fontAlgn="ctr"/>
                      <a:r>
                        <a:rPr lang="es-MX" sz="1200" b="1" u="none" strike="noStrike">
                          <a:solidFill>
                            <a:srgbClr val="C00000"/>
                          </a:solidFill>
                          <a:effectLst/>
                        </a:rPr>
                        <a:t>12636-562</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DEPRECIACION ACUMULADA DE MAQUINARIA Y EQUIPO INDUSTRIAL.</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332463169"/>
                  </a:ext>
                </a:extLst>
              </a:tr>
              <a:tr h="555252">
                <a:tc>
                  <a:txBody>
                    <a:bodyPr/>
                    <a:lstStyle/>
                    <a:p>
                      <a:pPr algn="l" fontAlgn="ctr"/>
                      <a:r>
                        <a:rPr lang="es-MX" sz="1200" b="1" u="none" strike="noStrike">
                          <a:solidFill>
                            <a:srgbClr val="C00000"/>
                          </a:solidFill>
                          <a:effectLst/>
                        </a:rPr>
                        <a:t>12636-563</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DEPRECIACION ACUMULADA DE MAQUINARIA Y EQUIPO DE CONSTRUCCION.</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79,062.84</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635499939"/>
                  </a:ext>
                </a:extLst>
              </a:tr>
              <a:tr h="555252">
                <a:tc>
                  <a:txBody>
                    <a:bodyPr/>
                    <a:lstStyle/>
                    <a:p>
                      <a:pPr algn="l" fontAlgn="ctr"/>
                      <a:r>
                        <a:rPr lang="es-MX" sz="1200" b="1" u="none" strike="noStrike">
                          <a:solidFill>
                            <a:srgbClr val="C00000"/>
                          </a:solidFill>
                          <a:effectLst/>
                        </a:rPr>
                        <a:t>12636-564</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DEPRECIACION ACUMULADA DE SISTEMAS DE AIRES Y DE REFRIGERACIÓN.</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780525114"/>
                  </a:ext>
                </a:extLst>
              </a:tr>
              <a:tr h="555252">
                <a:tc>
                  <a:txBody>
                    <a:bodyPr/>
                    <a:lstStyle/>
                    <a:p>
                      <a:pPr algn="l" fontAlgn="ctr"/>
                      <a:r>
                        <a:rPr lang="es-MX" sz="1200" b="1" u="none" strike="noStrike">
                          <a:solidFill>
                            <a:srgbClr val="C00000"/>
                          </a:solidFill>
                          <a:effectLst/>
                        </a:rPr>
                        <a:t>12636-565</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C00000"/>
                          </a:solidFill>
                          <a:effectLst/>
                        </a:rPr>
                        <a:t>DEPRECIACION ACUMULADA DE EQUIPOS DE COMUNICACION Y TELECOMUNICACION.</a:t>
                      </a:r>
                      <a:endParaRPr lang="es-ES"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98,223.41</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705056720"/>
                  </a:ext>
                </a:extLst>
              </a:tr>
              <a:tr h="919839">
                <a:tc>
                  <a:txBody>
                    <a:bodyPr/>
                    <a:lstStyle/>
                    <a:p>
                      <a:pPr algn="l" fontAlgn="ctr"/>
                      <a:r>
                        <a:rPr lang="es-MX" sz="1200" b="1" u="none" strike="noStrike">
                          <a:solidFill>
                            <a:srgbClr val="C00000"/>
                          </a:solidFill>
                          <a:effectLst/>
                        </a:rPr>
                        <a:t>12636-566</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DEPRECIACION ACUMULADA DE EQUIPOS DE GENERACION ELECTRICA, APARATOS Y ACCESORIOS ELECTRICOS.</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4,741.38</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534129076"/>
                  </a:ext>
                </a:extLst>
              </a:tr>
              <a:tr h="555252">
                <a:tc>
                  <a:txBody>
                    <a:bodyPr/>
                    <a:lstStyle/>
                    <a:p>
                      <a:pPr algn="l" fontAlgn="ctr"/>
                      <a:r>
                        <a:rPr lang="es-MX" sz="1200" b="1" u="none" strike="noStrike">
                          <a:solidFill>
                            <a:srgbClr val="C00000"/>
                          </a:solidFill>
                          <a:effectLst/>
                        </a:rPr>
                        <a:t>12636-567</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DEPRECIACION ACUMULADA  DE HERRAMIENTAS Y MAQUINAS-HERRAMIENTAS.</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22,096.85</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220247128"/>
                  </a:ext>
                </a:extLst>
              </a:tr>
              <a:tr h="499783">
                <a:tc>
                  <a:txBody>
                    <a:bodyPr/>
                    <a:lstStyle/>
                    <a:p>
                      <a:pPr algn="l" fontAlgn="ctr"/>
                      <a:r>
                        <a:rPr lang="es-MX" sz="1200" b="1" u="none" strike="noStrike">
                          <a:solidFill>
                            <a:srgbClr val="C00000"/>
                          </a:solidFill>
                          <a:effectLst/>
                        </a:rPr>
                        <a:t>12636-569</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DEPRECIACION ACUMULADA DE OTROS EQUIPOS.</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19,123.30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961176003"/>
                  </a:ext>
                </a:extLst>
              </a:tr>
            </a:tbl>
          </a:graphicData>
        </a:graphic>
      </p:graphicFrame>
    </p:spTree>
    <p:extLst>
      <p:ext uri="{BB962C8B-B14F-4D97-AF65-F5344CB8AC3E}">
        <p14:creationId xmlns:p14="http://schemas.microsoft.com/office/powerpoint/2010/main" val="2138626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99C0E992-C8FC-4B06-961B-033DA5DC4EE8}"/>
              </a:ext>
            </a:extLst>
          </p:cNvPr>
          <p:cNvGraphicFramePr>
            <a:graphicFrameLocks noGrp="1"/>
          </p:cNvGraphicFramePr>
          <p:nvPr>
            <p:extLst>
              <p:ext uri="{D42A27DB-BD31-4B8C-83A1-F6EECF244321}">
                <p14:modId xmlns:p14="http://schemas.microsoft.com/office/powerpoint/2010/main" val="894896558"/>
              </p:ext>
            </p:extLst>
          </p:nvPr>
        </p:nvGraphicFramePr>
        <p:xfrm>
          <a:off x="107505" y="692696"/>
          <a:ext cx="8928990" cy="1584176"/>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932447522"/>
                    </a:ext>
                  </a:extLst>
                </a:gridCol>
                <a:gridCol w="5536516">
                  <a:extLst>
                    <a:ext uri="{9D8B030D-6E8A-4147-A177-3AD203B41FA5}">
                      <a16:colId xmlns:a16="http://schemas.microsoft.com/office/drawing/2014/main" val="1953770806"/>
                    </a:ext>
                  </a:extLst>
                </a:gridCol>
                <a:gridCol w="1669097">
                  <a:extLst>
                    <a:ext uri="{9D8B030D-6E8A-4147-A177-3AD203B41FA5}">
                      <a16:colId xmlns:a16="http://schemas.microsoft.com/office/drawing/2014/main" val="4177359594"/>
                    </a:ext>
                  </a:extLst>
                </a:gridCol>
              </a:tblGrid>
              <a:tr h="753044">
                <a:tc>
                  <a:txBody>
                    <a:bodyPr/>
                    <a:lstStyle/>
                    <a:p>
                      <a:pPr algn="l" fontAlgn="ctr"/>
                      <a:r>
                        <a:rPr lang="es-MX" sz="1200" b="1" u="none" strike="noStrike" dirty="0">
                          <a:solidFill>
                            <a:srgbClr val="00B050"/>
                          </a:solidFill>
                          <a:effectLst/>
                        </a:rPr>
                        <a:t>12637</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DEPRECIACION ACUMULADA DE COLECCIONES, OBRAS DE ARTE Y OBJETOS VALIOSOS.</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129591649"/>
                  </a:ext>
                </a:extLst>
              </a:tr>
              <a:tr h="458251">
                <a:tc>
                  <a:txBody>
                    <a:bodyPr/>
                    <a:lstStyle/>
                    <a:p>
                      <a:pPr algn="l" fontAlgn="ctr"/>
                      <a:r>
                        <a:rPr lang="es-MX" sz="1200" b="1" u="none" strike="noStrike" dirty="0">
                          <a:solidFill>
                            <a:srgbClr val="C00000"/>
                          </a:solidFill>
                          <a:effectLst/>
                        </a:rPr>
                        <a:t>12637-513</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C00000"/>
                          </a:solidFill>
                          <a:effectLst/>
                        </a:rPr>
                        <a:t>DEPRECIACION ACUMULADA DE BIENES ARTISTICOS, CULTURALES Y CIENTIFICOS.</a:t>
                      </a:r>
                      <a:endParaRPr lang="es-ES"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154850663"/>
                  </a:ext>
                </a:extLst>
              </a:tr>
              <a:tr h="372881">
                <a:tc>
                  <a:txBody>
                    <a:bodyPr/>
                    <a:lstStyle/>
                    <a:p>
                      <a:pPr algn="l" fontAlgn="ctr"/>
                      <a:r>
                        <a:rPr lang="es-MX" sz="1200" b="1" u="none" strike="noStrike">
                          <a:solidFill>
                            <a:srgbClr val="C00000"/>
                          </a:solidFill>
                          <a:effectLst/>
                        </a:rPr>
                        <a:t>12637-514</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DEPRECIACION ACUMULADA DE OBJETOS DE VALOR.</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676307971"/>
                  </a:ext>
                </a:extLst>
              </a:tr>
            </a:tbl>
          </a:graphicData>
        </a:graphic>
      </p:graphicFrame>
      <p:graphicFrame>
        <p:nvGraphicFramePr>
          <p:cNvPr id="4" name="Tabla 3">
            <a:extLst>
              <a:ext uri="{FF2B5EF4-FFF2-40B4-BE49-F238E27FC236}">
                <a16:creationId xmlns:a16="http://schemas.microsoft.com/office/drawing/2014/main" id="{093F8FC5-2D7B-4EF9-9CDB-0DB335910C89}"/>
              </a:ext>
            </a:extLst>
          </p:cNvPr>
          <p:cNvGraphicFramePr>
            <a:graphicFrameLocks noGrp="1"/>
          </p:cNvGraphicFramePr>
          <p:nvPr>
            <p:extLst>
              <p:ext uri="{D42A27DB-BD31-4B8C-83A1-F6EECF244321}">
                <p14:modId xmlns:p14="http://schemas.microsoft.com/office/powerpoint/2010/main" val="1770437802"/>
              </p:ext>
            </p:extLst>
          </p:nvPr>
        </p:nvGraphicFramePr>
        <p:xfrm>
          <a:off x="179512" y="2918382"/>
          <a:ext cx="8856982" cy="3822985"/>
        </p:xfrm>
        <a:graphic>
          <a:graphicData uri="http://schemas.openxmlformats.org/drawingml/2006/table">
            <a:tbl>
              <a:tblPr>
                <a:tableStyleId>{5C22544A-7EE6-4342-B048-85BDC9FD1C3A}</a:tableStyleId>
              </a:tblPr>
              <a:tblGrid>
                <a:gridCol w="1709478">
                  <a:extLst>
                    <a:ext uri="{9D8B030D-6E8A-4147-A177-3AD203B41FA5}">
                      <a16:colId xmlns:a16="http://schemas.microsoft.com/office/drawing/2014/main" val="3193835667"/>
                    </a:ext>
                  </a:extLst>
                </a:gridCol>
                <a:gridCol w="5491868">
                  <a:extLst>
                    <a:ext uri="{9D8B030D-6E8A-4147-A177-3AD203B41FA5}">
                      <a16:colId xmlns:a16="http://schemas.microsoft.com/office/drawing/2014/main" val="1389260727"/>
                    </a:ext>
                  </a:extLst>
                </a:gridCol>
                <a:gridCol w="1655636">
                  <a:extLst>
                    <a:ext uri="{9D8B030D-6E8A-4147-A177-3AD203B41FA5}">
                      <a16:colId xmlns:a16="http://schemas.microsoft.com/office/drawing/2014/main" val="3242660569"/>
                    </a:ext>
                  </a:extLst>
                </a:gridCol>
              </a:tblGrid>
              <a:tr h="361634">
                <a:tc>
                  <a:txBody>
                    <a:bodyPr/>
                    <a:lstStyle/>
                    <a:p>
                      <a:pPr algn="l" fontAlgn="ctr"/>
                      <a:r>
                        <a:rPr lang="es-MX" sz="1200" b="1" u="none" strike="noStrike" dirty="0">
                          <a:solidFill>
                            <a:srgbClr val="00B050"/>
                          </a:solidFill>
                          <a:effectLst/>
                        </a:rPr>
                        <a:t>1264</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DETERIORO ACUMULADO DE ACTIVOS BIOLÓGICOS.</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975986908"/>
                  </a:ext>
                </a:extLst>
              </a:tr>
              <a:tr h="361634">
                <a:tc>
                  <a:txBody>
                    <a:bodyPr/>
                    <a:lstStyle/>
                    <a:p>
                      <a:pPr algn="l" fontAlgn="ctr"/>
                      <a:r>
                        <a:rPr lang="es-MX" sz="1200" b="1" u="none" strike="noStrike" dirty="0">
                          <a:solidFill>
                            <a:srgbClr val="C00000"/>
                          </a:solidFill>
                          <a:effectLst/>
                        </a:rPr>
                        <a:t>12641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DETERIORO ACUMULADO DE ACTIVOS BIOLOGICOS</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478666949"/>
                  </a:ext>
                </a:extLst>
              </a:tr>
              <a:tr h="344413">
                <a:tc>
                  <a:txBody>
                    <a:bodyPr/>
                    <a:lstStyle/>
                    <a:p>
                      <a:pPr algn="l" fontAlgn="ctr"/>
                      <a:r>
                        <a:rPr lang="es-MX" sz="1200" b="1" u="none" strike="noStrike" dirty="0">
                          <a:solidFill>
                            <a:srgbClr val="C00000"/>
                          </a:solidFill>
                          <a:effectLst/>
                        </a:rPr>
                        <a:t>12641-571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DETERIORO ACUMULADO DE BOVINOS.</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355711921"/>
                  </a:ext>
                </a:extLst>
              </a:tr>
              <a:tr h="344413">
                <a:tc>
                  <a:txBody>
                    <a:bodyPr/>
                    <a:lstStyle/>
                    <a:p>
                      <a:pPr algn="l" fontAlgn="ctr"/>
                      <a:r>
                        <a:rPr lang="es-MX" sz="1200" b="1" u="none" strike="noStrike" dirty="0">
                          <a:solidFill>
                            <a:srgbClr val="C00000"/>
                          </a:solidFill>
                          <a:effectLst/>
                        </a:rPr>
                        <a:t>12641-572</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DETERIORO ACUMULADO DE PORCINOS.</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200483779"/>
                  </a:ext>
                </a:extLst>
              </a:tr>
              <a:tr h="344413">
                <a:tc>
                  <a:txBody>
                    <a:bodyPr/>
                    <a:lstStyle/>
                    <a:p>
                      <a:pPr algn="l" fontAlgn="ctr"/>
                      <a:r>
                        <a:rPr lang="es-MX" sz="1200" b="1" u="none" strike="noStrike" dirty="0">
                          <a:solidFill>
                            <a:srgbClr val="C00000"/>
                          </a:solidFill>
                          <a:effectLst/>
                        </a:rPr>
                        <a:t>12641-573</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DETERIORO ACUMULADO DE AVES.</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75213769"/>
                  </a:ext>
                </a:extLst>
              </a:tr>
              <a:tr h="344413">
                <a:tc>
                  <a:txBody>
                    <a:bodyPr/>
                    <a:lstStyle/>
                    <a:p>
                      <a:pPr algn="l" fontAlgn="ctr"/>
                      <a:r>
                        <a:rPr lang="es-MX" sz="1200" b="1" u="none" strike="noStrike" dirty="0">
                          <a:solidFill>
                            <a:srgbClr val="C00000"/>
                          </a:solidFill>
                          <a:effectLst/>
                        </a:rPr>
                        <a:t>12641-574</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DETERIORO ACUMULADO DE OVINOS Y CAPRINOS.</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364132917"/>
                  </a:ext>
                </a:extLst>
              </a:tr>
              <a:tr h="344413">
                <a:tc>
                  <a:txBody>
                    <a:bodyPr/>
                    <a:lstStyle/>
                    <a:p>
                      <a:pPr algn="l" fontAlgn="ctr"/>
                      <a:r>
                        <a:rPr lang="es-MX" sz="1200" b="1" u="none" strike="noStrike" dirty="0">
                          <a:solidFill>
                            <a:srgbClr val="C00000"/>
                          </a:solidFill>
                          <a:effectLst/>
                        </a:rPr>
                        <a:t>12641-575</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DETERIORO ACUMULADO DE PECES Y ACUICULTURA.</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960882598"/>
                  </a:ext>
                </a:extLst>
              </a:tr>
              <a:tr h="344413">
                <a:tc>
                  <a:txBody>
                    <a:bodyPr/>
                    <a:lstStyle/>
                    <a:p>
                      <a:pPr algn="l" fontAlgn="ctr"/>
                      <a:r>
                        <a:rPr lang="es-MX" sz="1200" b="1" u="none" strike="noStrike" dirty="0">
                          <a:solidFill>
                            <a:srgbClr val="C00000"/>
                          </a:solidFill>
                          <a:effectLst/>
                        </a:rPr>
                        <a:t>12641-576</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DETERIORO ACUMULADO DE EQUINOS.</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06222058"/>
                  </a:ext>
                </a:extLst>
              </a:tr>
              <a:tr h="344413">
                <a:tc>
                  <a:txBody>
                    <a:bodyPr/>
                    <a:lstStyle/>
                    <a:p>
                      <a:pPr algn="l" fontAlgn="ctr"/>
                      <a:r>
                        <a:rPr lang="es-MX" sz="1200" b="1" u="none" strike="noStrike" dirty="0">
                          <a:solidFill>
                            <a:srgbClr val="C00000"/>
                          </a:solidFill>
                          <a:effectLst/>
                        </a:rPr>
                        <a:t>12641-577</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DETERIORO ACUMULADO DE ESPECIES MENORES Y DE ZOOLOGICO.</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050993604"/>
                  </a:ext>
                </a:extLst>
              </a:tr>
              <a:tr h="344413">
                <a:tc>
                  <a:txBody>
                    <a:bodyPr/>
                    <a:lstStyle/>
                    <a:p>
                      <a:pPr algn="l" fontAlgn="ctr"/>
                      <a:r>
                        <a:rPr lang="es-MX" sz="1200" b="1" u="none" strike="noStrike" dirty="0">
                          <a:solidFill>
                            <a:srgbClr val="C00000"/>
                          </a:solidFill>
                          <a:effectLst/>
                        </a:rPr>
                        <a:t>12641-578</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DETERIORO ACUMULADO DE ARBOLES Y PLANTAS.</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926667223"/>
                  </a:ext>
                </a:extLst>
              </a:tr>
              <a:tr h="344413">
                <a:tc>
                  <a:txBody>
                    <a:bodyPr/>
                    <a:lstStyle/>
                    <a:p>
                      <a:pPr algn="l" fontAlgn="ctr"/>
                      <a:r>
                        <a:rPr lang="es-MX" sz="1200" b="1" u="none" strike="noStrike" dirty="0">
                          <a:solidFill>
                            <a:srgbClr val="C00000"/>
                          </a:solidFill>
                          <a:effectLst/>
                        </a:rPr>
                        <a:t>12641-579</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DETERIORO ACUMULADO DE OTROS ACTIVOS BIOLOGICOS.</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831592889"/>
                  </a:ext>
                </a:extLst>
              </a:tr>
            </a:tbl>
          </a:graphicData>
        </a:graphic>
      </p:graphicFrame>
    </p:spTree>
    <p:extLst>
      <p:ext uri="{BB962C8B-B14F-4D97-AF65-F5344CB8AC3E}">
        <p14:creationId xmlns:p14="http://schemas.microsoft.com/office/powerpoint/2010/main" val="3729755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amond(in)">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 calcmode="lin" valueType="num">
                                      <p:cBhvr>
                                        <p:cTn id="19" dur="1000" fill="hold"/>
                                        <p:tgtEl>
                                          <p:spTgt spid="4"/>
                                        </p:tgtEl>
                                        <p:attrNameLst>
                                          <p:attrName>style.rotation</p:attrName>
                                        </p:attrNameLst>
                                      </p:cBhvr>
                                      <p:tavLst>
                                        <p:tav tm="0">
                                          <p:val>
                                            <p:fltVal val="90"/>
                                          </p:val>
                                        </p:tav>
                                        <p:tav tm="100000">
                                          <p:val>
                                            <p:fltVal val="0"/>
                                          </p:val>
                                        </p:tav>
                                      </p:tavLst>
                                    </p:anim>
                                    <p:animEffect transition="in" filter="fade">
                                      <p:cBhvr>
                                        <p:cTn id="2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6605F26C-83C3-46D8-AC6A-EF3D775BBBCD}"/>
              </a:ext>
            </a:extLst>
          </p:cNvPr>
          <p:cNvGraphicFramePr>
            <a:graphicFrameLocks noGrp="1"/>
          </p:cNvGraphicFramePr>
          <p:nvPr>
            <p:extLst>
              <p:ext uri="{D42A27DB-BD31-4B8C-83A1-F6EECF244321}">
                <p14:modId xmlns:p14="http://schemas.microsoft.com/office/powerpoint/2010/main" val="4256896214"/>
              </p:ext>
            </p:extLst>
          </p:nvPr>
        </p:nvGraphicFramePr>
        <p:xfrm>
          <a:off x="107504" y="764704"/>
          <a:ext cx="8928992" cy="1296145"/>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841752254"/>
                    </a:ext>
                  </a:extLst>
                </a:gridCol>
                <a:gridCol w="5536518">
                  <a:extLst>
                    <a:ext uri="{9D8B030D-6E8A-4147-A177-3AD203B41FA5}">
                      <a16:colId xmlns:a16="http://schemas.microsoft.com/office/drawing/2014/main" val="1273645518"/>
                    </a:ext>
                  </a:extLst>
                </a:gridCol>
                <a:gridCol w="1669097">
                  <a:extLst>
                    <a:ext uri="{9D8B030D-6E8A-4147-A177-3AD203B41FA5}">
                      <a16:colId xmlns:a16="http://schemas.microsoft.com/office/drawing/2014/main" val="2232823008"/>
                    </a:ext>
                  </a:extLst>
                </a:gridCol>
              </a:tblGrid>
              <a:tr h="439017">
                <a:tc>
                  <a:txBody>
                    <a:bodyPr/>
                    <a:lstStyle/>
                    <a:p>
                      <a:pPr algn="l" fontAlgn="ctr"/>
                      <a:r>
                        <a:rPr lang="es-MX" sz="1200" b="1" u="none" strike="noStrike" dirty="0">
                          <a:solidFill>
                            <a:srgbClr val="00B050"/>
                          </a:solidFill>
                          <a:effectLst/>
                        </a:rPr>
                        <a:t>1265</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AMORTIZACIÓN ACUMULADA DE ACTIVOS INTANGIBLES.</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232847213"/>
                  </a:ext>
                </a:extLst>
              </a:tr>
              <a:tr h="439017">
                <a:tc>
                  <a:txBody>
                    <a:bodyPr/>
                    <a:lstStyle/>
                    <a:p>
                      <a:pPr algn="l" fontAlgn="ctr"/>
                      <a:r>
                        <a:rPr lang="es-MX" sz="1200" b="1" u="none" strike="noStrike">
                          <a:solidFill>
                            <a:srgbClr val="00B050"/>
                          </a:solidFill>
                          <a:effectLst/>
                        </a:rPr>
                        <a:t>12651</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AMORTIZACION ACUMULADA DE SOFTWARE.</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318995755"/>
                  </a:ext>
                </a:extLst>
              </a:tr>
              <a:tr h="418111">
                <a:tc>
                  <a:txBody>
                    <a:bodyPr/>
                    <a:lstStyle/>
                    <a:p>
                      <a:pPr algn="l" fontAlgn="ctr"/>
                      <a:r>
                        <a:rPr lang="es-MX" sz="1200" b="1" u="none" strike="noStrike">
                          <a:solidFill>
                            <a:srgbClr val="C00000"/>
                          </a:solidFill>
                          <a:effectLst/>
                        </a:rPr>
                        <a:t>12651-591</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AMORTIZACION ACUMULADA DE SOFTWARE.</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24098309"/>
                  </a:ext>
                </a:extLst>
              </a:tr>
            </a:tbl>
          </a:graphicData>
        </a:graphic>
      </p:graphicFrame>
      <p:graphicFrame>
        <p:nvGraphicFramePr>
          <p:cNvPr id="4" name="Tabla 3">
            <a:extLst>
              <a:ext uri="{FF2B5EF4-FFF2-40B4-BE49-F238E27FC236}">
                <a16:creationId xmlns:a16="http://schemas.microsoft.com/office/drawing/2014/main" id="{86FEE20F-E53F-4F4F-B027-1FDA6ADF48ED}"/>
              </a:ext>
            </a:extLst>
          </p:cNvPr>
          <p:cNvGraphicFramePr>
            <a:graphicFrameLocks noGrp="1"/>
          </p:cNvGraphicFramePr>
          <p:nvPr>
            <p:extLst>
              <p:ext uri="{D42A27DB-BD31-4B8C-83A1-F6EECF244321}">
                <p14:modId xmlns:p14="http://schemas.microsoft.com/office/powerpoint/2010/main" val="3904118239"/>
              </p:ext>
            </p:extLst>
          </p:nvPr>
        </p:nvGraphicFramePr>
        <p:xfrm>
          <a:off x="107504" y="2996952"/>
          <a:ext cx="8928992" cy="1641806"/>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236486318"/>
                    </a:ext>
                  </a:extLst>
                </a:gridCol>
                <a:gridCol w="5536518">
                  <a:extLst>
                    <a:ext uri="{9D8B030D-6E8A-4147-A177-3AD203B41FA5}">
                      <a16:colId xmlns:a16="http://schemas.microsoft.com/office/drawing/2014/main" val="951907416"/>
                    </a:ext>
                  </a:extLst>
                </a:gridCol>
                <a:gridCol w="1669097">
                  <a:extLst>
                    <a:ext uri="{9D8B030D-6E8A-4147-A177-3AD203B41FA5}">
                      <a16:colId xmlns:a16="http://schemas.microsoft.com/office/drawing/2014/main" val="4264228368"/>
                    </a:ext>
                  </a:extLst>
                </a:gridCol>
              </a:tblGrid>
              <a:tr h="425654">
                <a:tc>
                  <a:txBody>
                    <a:bodyPr/>
                    <a:lstStyle/>
                    <a:p>
                      <a:pPr algn="l" fontAlgn="ctr"/>
                      <a:r>
                        <a:rPr lang="es-MX" sz="1200" b="1" u="none" strike="noStrike" dirty="0">
                          <a:solidFill>
                            <a:srgbClr val="00B050"/>
                          </a:solidFill>
                          <a:effectLst/>
                        </a:rPr>
                        <a:t>12652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AMORTIZACION ACUMULADA DE PATENTES, MARCAS Y DERECHOS.</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265173187"/>
                  </a:ext>
                </a:extLst>
              </a:tr>
              <a:tr h="405384">
                <a:tc>
                  <a:txBody>
                    <a:bodyPr/>
                    <a:lstStyle/>
                    <a:p>
                      <a:pPr algn="l" fontAlgn="ctr"/>
                      <a:r>
                        <a:rPr lang="es-MX" sz="1200" b="1" u="none" strike="noStrike">
                          <a:solidFill>
                            <a:srgbClr val="C00000"/>
                          </a:solidFill>
                          <a:effectLst/>
                        </a:rPr>
                        <a:t>12652-592</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AMORTIZACION ACUMULADA DE PATENTES.</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270016292"/>
                  </a:ext>
                </a:extLst>
              </a:tr>
              <a:tr h="405384">
                <a:tc>
                  <a:txBody>
                    <a:bodyPr/>
                    <a:lstStyle/>
                    <a:p>
                      <a:pPr algn="l" fontAlgn="ctr"/>
                      <a:r>
                        <a:rPr lang="es-MX" sz="1200" b="1" u="none" strike="noStrike">
                          <a:solidFill>
                            <a:srgbClr val="C00000"/>
                          </a:solidFill>
                          <a:effectLst/>
                        </a:rPr>
                        <a:t>12652-593</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AMORTIZACION ACUMULADA DE MARCAS.</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193212712"/>
                  </a:ext>
                </a:extLst>
              </a:tr>
              <a:tr h="405384">
                <a:tc>
                  <a:txBody>
                    <a:bodyPr/>
                    <a:lstStyle/>
                    <a:p>
                      <a:pPr algn="l" fontAlgn="ctr"/>
                      <a:r>
                        <a:rPr lang="es-MX" sz="1200" b="1" u="none" strike="noStrike">
                          <a:solidFill>
                            <a:srgbClr val="C00000"/>
                          </a:solidFill>
                          <a:effectLst/>
                        </a:rPr>
                        <a:t>12652-594</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AMORTIZACION ACUMULADA DE DERECHOS.</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526329443"/>
                  </a:ext>
                </a:extLst>
              </a:tr>
            </a:tbl>
          </a:graphicData>
        </a:graphic>
      </p:graphicFrame>
      <p:graphicFrame>
        <p:nvGraphicFramePr>
          <p:cNvPr id="5" name="Tabla 4">
            <a:extLst>
              <a:ext uri="{FF2B5EF4-FFF2-40B4-BE49-F238E27FC236}">
                <a16:creationId xmlns:a16="http://schemas.microsoft.com/office/drawing/2014/main" id="{5A105C7A-A4CB-497F-9EF9-62FCB34B512C}"/>
              </a:ext>
            </a:extLst>
          </p:cNvPr>
          <p:cNvGraphicFramePr>
            <a:graphicFrameLocks noGrp="1"/>
          </p:cNvGraphicFramePr>
          <p:nvPr>
            <p:extLst>
              <p:ext uri="{D42A27DB-BD31-4B8C-83A1-F6EECF244321}">
                <p14:modId xmlns:p14="http://schemas.microsoft.com/office/powerpoint/2010/main" val="3620409720"/>
              </p:ext>
            </p:extLst>
          </p:nvPr>
        </p:nvGraphicFramePr>
        <p:xfrm>
          <a:off x="107504" y="5517232"/>
          <a:ext cx="8928992" cy="1224137"/>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099558692"/>
                    </a:ext>
                  </a:extLst>
                </a:gridCol>
                <a:gridCol w="5536518">
                  <a:extLst>
                    <a:ext uri="{9D8B030D-6E8A-4147-A177-3AD203B41FA5}">
                      <a16:colId xmlns:a16="http://schemas.microsoft.com/office/drawing/2014/main" val="2926687483"/>
                    </a:ext>
                  </a:extLst>
                </a:gridCol>
                <a:gridCol w="1669097">
                  <a:extLst>
                    <a:ext uri="{9D8B030D-6E8A-4147-A177-3AD203B41FA5}">
                      <a16:colId xmlns:a16="http://schemas.microsoft.com/office/drawing/2014/main" val="3342846584"/>
                    </a:ext>
                  </a:extLst>
                </a:gridCol>
              </a:tblGrid>
              <a:tr h="421425">
                <a:tc>
                  <a:txBody>
                    <a:bodyPr/>
                    <a:lstStyle/>
                    <a:p>
                      <a:pPr algn="l" fontAlgn="ctr"/>
                      <a:r>
                        <a:rPr lang="es-MX" sz="1200" b="1" u="none" strike="noStrike" dirty="0">
                          <a:solidFill>
                            <a:srgbClr val="00B050"/>
                          </a:solidFill>
                          <a:effectLst/>
                        </a:rPr>
                        <a:t>12653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AMORT. ACUM. DE CONCESIONES Y FRANQUICIAS.</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35807405"/>
                  </a:ext>
                </a:extLst>
              </a:tr>
              <a:tr h="401356">
                <a:tc>
                  <a:txBody>
                    <a:bodyPr/>
                    <a:lstStyle/>
                    <a:p>
                      <a:pPr algn="l" fontAlgn="ctr"/>
                      <a:r>
                        <a:rPr lang="es-MX" sz="1200" b="1" u="none" strike="noStrike">
                          <a:solidFill>
                            <a:srgbClr val="C00000"/>
                          </a:solidFill>
                          <a:effectLst/>
                        </a:rPr>
                        <a:t>12653-595</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AMORTIZACION ACUMULADA DE CONCESIONES.</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205347677"/>
                  </a:ext>
                </a:extLst>
              </a:tr>
              <a:tr h="401356">
                <a:tc>
                  <a:txBody>
                    <a:bodyPr/>
                    <a:lstStyle/>
                    <a:p>
                      <a:pPr algn="l" fontAlgn="ctr"/>
                      <a:r>
                        <a:rPr lang="es-MX" sz="1200" b="1" u="none" strike="noStrike">
                          <a:solidFill>
                            <a:srgbClr val="C00000"/>
                          </a:solidFill>
                          <a:effectLst/>
                        </a:rPr>
                        <a:t>12653-596</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AMORTIZACION ACUMULADA DE FRANQUICIAS.</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705645370"/>
                  </a:ext>
                </a:extLst>
              </a:tr>
            </a:tbl>
          </a:graphicData>
        </a:graphic>
      </p:graphicFrame>
    </p:spTree>
    <p:extLst>
      <p:ext uri="{BB962C8B-B14F-4D97-AF65-F5344CB8AC3E}">
        <p14:creationId xmlns:p14="http://schemas.microsoft.com/office/powerpoint/2010/main" val="3000850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circle(in)">
                                      <p:cBhvr>
                                        <p:cTn id="2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5 Rectángulo">
            <a:extLst>
              <a:ext uri="{FF2B5EF4-FFF2-40B4-BE49-F238E27FC236}">
                <a16:creationId xmlns:a16="http://schemas.microsoft.com/office/drawing/2014/main" id="{7846E4B9-83EC-40C1-94E7-D8BB63A1884A}"/>
              </a:ext>
            </a:extLst>
          </p:cNvPr>
          <p:cNvSpPr/>
          <p:nvPr/>
        </p:nvSpPr>
        <p:spPr>
          <a:xfrm>
            <a:off x="126406" y="404664"/>
            <a:ext cx="8963196"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pPr algn="ctr"/>
            <a:r>
              <a:rPr lang="es-ES" dirty="0"/>
              <a:t>El Dictamen que se emita podrá ser:</a:t>
            </a:r>
            <a:endParaRPr lang="es-MX" dirty="0"/>
          </a:p>
        </p:txBody>
      </p:sp>
      <p:sp>
        <p:nvSpPr>
          <p:cNvPr id="27" name="4 Rectángulo">
            <a:extLst>
              <a:ext uri="{FF2B5EF4-FFF2-40B4-BE49-F238E27FC236}">
                <a16:creationId xmlns:a16="http://schemas.microsoft.com/office/drawing/2014/main" id="{45738C90-9E9F-4FFE-A8C0-1D99C4A4D8C4}"/>
              </a:ext>
            </a:extLst>
          </p:cNvPr>
          <p:cNvSpPr/>
          <p:nvPr/>
        </p:nvSpPr>
        <p:spPr>
          <a:xfrm>
            <a:off x="161902" y="2226350"/>
            <a:ext cx="2088232" cy="338554"/>
          </a:xfrm>
          <a:prstGeom prst="rect">
            <a:avLst/>
          </a:prstGeom>
          <a:solidFill>
            <a:schemeClr val="accent4">
              <a:lumMod val="75000"/>
            </a:schemeClr>
          </a:solidFill>
          <a:ln>
            <a:noFill/>
          </a:ln>
        </p:spPr>
        <p:txBody>
          <a:bodyPr wrap="square">
            <a:spAutoFit/>
          </a:bodyPr>
          <a:lstStyle/>
          <a:p>
            <a:pPr algn="just"/>
            <a:r>
              <a:rPr lang="es-ES" sz="1600" dirty="0"/>
              <a:t>Sin Observaciones:</a:t>
            </a:r>
            <a:endParaRPr lang="es-MX" sz="1600" dirty="0"/>
          </a:p>
        </p:txBody>
      </p:sp>
      <p:sp>
        <p:nvSpPr>
          <p:cNvPr id="28" name="28 Rectángulo">
            <a:extLst>
              <a:ext uri="{FF2B5EF4-FFF2-40B4-BE49-F238E27FC236}">
                <a16:creationId xmlns:a16="http://schemas.microsoft.com/office/drawing/2014/main" id="{F1AC7FA6-F600-4BC1-98D7-07E22EF4441C}"/>
              </a:ext>
            </a:extLst>
          </p:cNvPr>
          <p:cNvSpPr/>
          <p:nvPr/>
        </p:nvSpPr>
        <p:spPr>
          <a:xfrm>
            <a:off x="2339752" y="1628800"/>
            <a:ext cx="6749850" cy="1584176"/>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a:t>Cuando la Entrega-Recepción se realice cumpliendo en tiempo y forma con lo establecido en la Ley Orgánica Municipal y los presentes Lineamientos, y que no existan observaciones emitidas por la Comisión Especial, que determinen la presunción de irregularidades; y,</a:t>
            </a:r>
            <a:endParaRPr lang="es-MX" sz="1200" dirty="0"/>
          </a:p>
        </p:txBody>
      </p:sp>
      <p:sp>
        <p:nvSpPr>
          <p:cNvPr id="10" name="4 Rectángulo">
            <a:extLst>
              <a:ext uri="{FF2B5EF4-FFF2-40B4-BE49-F238E27FC236}">
                <a16:creationId xmlns:a16="http://schemas.microsoft.com/office/drawing/2014/main" id="{1F3C1368-6141-4F09-92ED-E7C10B16E4DC}"/>
              </a:ext>
            </a:extLst>
          </p:cNvPr>
          <p:cNvSpPr/>
          <p:nvPr/>
        </p:nvSpPr>
        <p:spPr>
          <a:xfrm>
            <a:off x="179512" y="4674622"/>
            <a:ext cx="2088232" cy="338554"/>
          </a:xfrm>
          <a:prstGeom prst="rect">
            <a:avLst/>
          </a:prstGeom>
          <a:solidFill>
            <a:schemeClr val="accent4">
              <a:lumMod val="75000"/>
            </a:schemeClr>
          </a:solidFill>
          <a:ln>
            <a:noFill/>
          </a:ln>
        </p:spPr>
        <p:txBody>
          <a:bodyPr wrap="square">
            <a:spAutoFit/>
          </a:bodyPr>
          <a:lstStyle/>
          <a:p>
            <a:pPr algn="just"/>
            <a:r>
              <a:rPr lang="es-ES" sz="1600" dirty="0"/>
              <a:t>Con Observaciones:</a:t>
            </a:r>
            <a:endParaRPr lang="es-MX" sz="1600" dirty="0"/>
          </a:p>
        </p:txBody>
      </p:sp>
      <p:sp>
        <p:nvSpPr>
          <p:cNvPr id="11" name="28 Rectángulo">
            <a:extLst>
              <a:ext uri="{FF2B5EF4-FFF2-40B4-BE49-F238E27FC236}">
                <a16:creationId xmlns:a16="http://schemas.microsoft.com/office/drawing/2014/main" id="{BCC40EAB-BA90-4E06-839D-E43C46418F68}"/>
              </a:ext>
            </a:extLst>
          </p:cNvPr>
          <p:cNvSpPr/>
          <p:nvPr/>
        </p:nvSpPr>
        <p:spPr>
          <a:xfrm>
            <a:off x="2339752" y="4077072"/>
            <a:ext cx="6767460" cy="1584176"/>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a:t>Cuando la información y documentación no se haya integrado y presentado conforme a los plazos establecidos por la Ley Orgánica Municipal y los presentes Lineamientos; además de tener observaciones que determinen la presunción de irregularidades.</a:t>
            </a:r>
            <a:endParaRPr lang="es-MX" sz="1200" dirty="0"/>
          </a:p>
        </p:txBody>
      </p:sp>
    </p:spTree>
    <p:extLst>
      <p:ext uri="{BB962C8B-B14F-4D97-AF65-F5344CB8AC3E}">
        <p14:creationId xmlns:p14="http://schemas.microsoft.com/office/powerpoint/2010/main" val="3974347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heel(1)">
                                      <p:cBhvr>
                                        <p:cTn id="7" dur="2000"/>
                                        <p:tgtEl>
                                          <p:spTgt spid="3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barn(inVertical)">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barn(inVertical)">
                                      <p:cBhvr>
                                        <p:cTn id="17" dur="5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arn(inVertical)">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arn(inVertical)">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27" grpId="0" animBg="1"/>
      <p:bldP spid="28" grpId="0" animBg="1"/>
      <p:bldP spid="10" grpId="0" animBg="1"/>
      <p:bldP spid="11"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B89F5F8C-065D-478D-9D0B-E62D5EA17E5F}"/>
              </a:ext>
            </a:extLst>
          </p:cNvPr>
          <p:cNvGraphicFramePr>
            <a:graphicFrameLocks noGrp="1"/>
          </p:cNvGraphicFramePr>
          <p:nvPr>
            <p:extLst>
              <p:ext uri="{D42A27DB-BD31-4B8C-83A1-F6EECF244321}">
                <p14:modId xmlns:p14="http://schemas.microsoft.com/office/powerpoint/2010/main" val="2692063042"/>
              </p:ext>
            </p:extLst>
          </p:nvPr>
        </p:nvGraphicFramePr>
        <p:xfrm>
          <a:off x="107504" y="908720"/>
          <a:ext cx="8928992" cy="1296144"/>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861983295"/>
                    </a:ext>
                  </a:extLst>
                </a:gridCol>
                <a:gridCol w="5536518">
                  <a:extLst>
                    <a:ext uri="{9D8B030D-6E8A-4147-A177-3AD203B41FA5}">
                      <a16:colId xmlns:a16="http://schemas.microsoft.com/office/drawing/2014/main" val="1134697528"/>
                    </a:ext>
                  </a:extLst>
                </a:gridCol>
                <a:gridCol w="1669097">
                  <a:extLst>
                    <a:ext uri="{9D8B030D-6E8A-4147-A177-3AD203B41FA5}">
                      <a16:colId xmlns:a16="http://schemas.microsoft.com/office/drawing/2014/main" val="4200413566"/>
                    </a:ext>
                  </a:extLst>
                </a:gridCol>
              </a:tblGrid>
              <a:tr h="446214">
                <a:tc>
                  <a:txBody>
                    <a:bodyPr/>
                    <a:lstStyle/>
                    <a:p>
                      <a:pPr algn="l" fontAlgn="ctr"/>
                      <a:r>
                        <a:rPr lang="es-MX" sz="1200" b="1" u="none" strike="noStrike" dirty="0">
                          <a:solidFill>
                            <a:srgbClr val="00B050"/>
                          </a:solidFill>
                          <a:effectLst/>
                        </a:rPr>
                        <a:t>12654</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DEPRECIACION ACUMULADA DE LICENCIAS.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5597625"/>
                  </a:ext>
                </a:extLst>
              </a:tr>
              <a:tr h="424965">
                <a:tc>
                  <a:txBody>
                    <a:bodyPr/>
                    <a:lstStyle/>
                    <a:p>
                      <a:pPr algn="l" fontAlgn="ctr"/>
                      <a:r>
                        <a:rPr lang="es-MX" sz="1200" b="1" u="none" strike="noStrike" dirty="0">
                          <a:solidFill>
                            <a:srgbClr val="C00000"/>
                          </a:solidFill>
                          <a:effectLst/>
                        </a:rPr>
                        <a:t>12654-597</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pt-BR" sz="1200" b="1" u="none" strike="noStrike" dirty="0">
                          <a:solidFill>
                            <a:srgbClr val="C00000"/>
                          </a:solidFill>
                          <a:effectLst/>
                        </a:rPr>
                        <a:t>AMOT. ACUM. DE LICENCIAS INFORMATICAS E INTELECTUALES.</a:t>
                      </a:r>
                      <a:endParaRPr lang="pt-BR"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550820817"/>
                  </a:ext>
                </a:extLst>
              </a:tr>
              <a:tr h="424965">
                <a:tc>
                  <a:txBody>
                    <a:bodyPr/>
                    <a:lstStyle/>
                    <a:p>
                      <a:pPr algn="l" fontAlgn="ctr"/>
                      <a:r>
                        <a:rPr lang="es-MX" sz="1200" b="1" u="none" strike="noStrike" dirty="0">
                          <a:solidFill>
                            <a:srgbClr val="C00000"/>
                          </a:solidFill>
                          <a:effectLst/>
                        </a:rPr>
                        <a:t>12654-598</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C00000"/>
                          </a:solidFill>
                          <a:effectLst/>
                        </a:rPr>
                        <a:t>AMORT. ACUM. DE LICENCIAS INDUSTRIALES Y OTRAS.</a:t>
                      </a:r>
                      <a:endParaRPr lang="es-ES"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816444098"/>
                  </a:ext>
                </a:extLst>
              </a:tr>
            </a:tbl>
          </a:graphicData>
        </a:graphic>
      </p:graphicFrame>
      <p:graphicFrame>
        <p:nvGraphicFramePr>
          <p:cNvPr id="4" name="Tabla 3">
            <a:extLst>
              <a:ext uri="{FF2B5EF4-FFF2-40B4-BE49-F238E27FC236}">
                <a16:creationId xmlns:a16="http://schemas.microsoft.com/office/drawing/2014/main" id="{B355533F-C263-4D52-8133-E925C56BCBD2}"/>
              </a:ext>
            </a:extLst>
          </p:cNvPr>
          <p:cNvGraphicFramePr>
            <a:graphicFrameLocks noGrp="1"/>
          </p:cNvGraphicFramePr>
          <p:nvPr>
            <p:extLst>
              <p:ext uri="{D42A27DB-BD31-4B8C-83A1-F6EECF244321}">
                <p14:modId xmlns:p14="http://schemas.microsoft.com/office/powerpoint/2010/main" val="3258225563"/>
              </p:ext>
            </p:extLst>
          </p:nvPr>
        </p:nvGraphicFramePr>
        <p:xfrm>
          <a:off x="107504" y="2936004"/>
          <a:ext cx="8928992" cy="99705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665035208"/>
                    </a:ext>
                  </a:extLst>
                </a:gridCol>
                <a:gridCol w="5536518">
                  <a:extLst>
                    <a:ext uri="{9D8B030D-6E8A-4147-A177-3AD203B41FA5}">
                      <a16:colId xmlns:a16="http://schemas.microsoft.com/office/drawing/2014/main" val="446454114"/>
                    </a:ext>
                  </a:extLst>
                </a:gridCol>
                <a:gridCol w="1669097">
                  <a:extLst>
                    <a:ext uri="{9D8B030D-6E8A-4147-A177-3AD203B41FA5}">
                      <a16:colId xmlns:a16="http://schemas.microsoft.com/office/drawing/2014/main" val="2751521112"/>
                    </a:ext>
                  </a:extLst>
                </a:gridCol>
              </a:tblGrid>
              <a:tr h="510686">
                <a:tc>
                  <a:txBody>
                    <a:bodyPr/>
                    <a:lstStyle/>
                    <a:p>
                      <a:pPr algn="l" fontAlgn="ctr"/>
                      <a:r>
                        <a:rPr lang="es-MX" sz="1200" b="1" u="none" strike="noStrike" dirty="0">
                          <a:solidFill>
                            <a:srgbClr val="00B050"/>
                          </a:solidFill>
                          <a:effectLst/>
                        </a:rPr>
                        <a:t>12655</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AMORTIZACION ACUM. DE OTROS ACTIVOS INTANGIBLES.</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703672133"/>
                  </a:ext>
                </a:extLst>
              </a:tr>
              <a:tr h="486366">
                <a:tc>
                  <a:txBody>
                    <a:bodyPr/>
                    <a:lstStyle/>
                    <a:p>
                      <a:pPr algn="l" fontAlgn="ctr"/>
                      <a:r>
                        <a:rPr lang="es-MX" sz="1200" b="1" u="none" strike="noStrike" dirty="0">
                          <a:solidFill>
                            <a:srgbClr val="C00000"/>
                          </a:solidFill>
                          <a:effectLst/>
                        </a:rPr>
                        <a:t>12655-599</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C00000"/>
                          </a:solidFill>
                          <a:effectLst/>
                        </a:rPr>
                        <a:t>AMORTIZACION ACUMULADA DE OTROS ACTIVOS INTANGIBLES.</a:t>
                      </a:r>
                      <a:endParaRPr lang="es-ES"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394104403"/>
                  </a:ext>
                </a:extLst>
              </a:tr>
            </a:tbl>
          </a:graphicData>
        </a:graphic>
      </p:graphicFrame>
    </p:spTree>
    <p:extLst>
      <p:ext uri="{BB962C8B-B14F-4D97-AF65-F5344CB8AC3E}">
        <p14:creationId xmlns:p14="http://schemas.microsoft.com/office/powerpoint/2010/main" val="2663775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2748BBF5-21A7-4C6D-8284-EEC06204689C}"/>
              </a:ext>
            </a:extLst>
          </p:cNvPr>
          <p:cNvGraphicFramePr>
            <a:graphicFrameLocks noGrp="1"/>
          </p:cNvGraphicFramePr>
          <p:nvPr>
            <p:extLst>
              <p:ext uri="{D42A27DB-BD31-4B8C-83A1-F6EECF244321}">
                <p14:modId xmlns:p14="http://schemas.microsoft.com/office/powerpoint/2010/main" val="2744608209"/>
              </p:ext>
            </p:extLst>
          </p:nvPr>
        </p:nvGraphicFramePr>
        <p:xfrm>
          <a:off x="107504" y="908720"/>
          <a:ext cx="8928992" cy="3384375"/>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691094076"/>
                    </a:ext>
                  </a:extLst>
                </a:gridCol>
                <a:gridCol w="5536518">
                  <a:extLst>
                    <a:ext uri="{9D8B030D-6E8A-4147-A177-3AD203B41FA5}">
                      <a16:colId xmlns:a16="http://schemas.microsoft.com/office/drawing/2014/main" val="4230691331"/>
                    </a:ext>
                  </a:extLst>
                </a:gridCol>
                <a:gridCol w="1669097">
                  <a:extLst>
                    <a:ext uri="{9D8B030D-6E8A-4147-A177-3AD203B41FA5}">
                      <a16:colId xmlns:a16="http://schemas.microsoft.com/office/drawing/2014/main" val="1644835790"/>
                    </a:ext>
                  </a:extLst>
                </a:gridCol>
              </a:tblGrid>
              <a:tr h="389669">
                <a:tc>
                  <a:txBody>
                    <a:bodyPr/>
                    <a:lstStyle/>
                    <a:p>
                      <a:pPr algn="l" fontAlgn="ctr"/>
                      <a:r>
                        <a:rPr lang="es-MX" sz="1200" b="1" u="none" strike="noStrike" dirty="0">
                          <a:solidFill>
                            <a:srgbClr val="00B050"/>
                          </a:solidFill>
                          <a:effectLst/>
                        </a:rPr>
                        <a:t>127</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ACTIVOS DIFERIDOS.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173511214"/>
                  </a:ext>
                </a:extLst>
              </a:tr>
              <a:tr h="389669">
                <a:tc>
                  <a:txBody>
                    <a:bodyPr/>
                    <a:lstStyle/>
                    <a:p>
                      <a:pPr algn="l" fontAlgn="ctr"/>
                      <a:r>
                        <a:rPr lang="es-MX" sz="1200" b="1" u="none" strike="noStrike">
                          <a:solidFill>
                            <a:srgbClr val="00B050"/>
                          </a:solidFill>
                          <a:effectLst/>
                        </a:rPr>
                        <a:t>1271</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ESTUDIOS, FORMULACIÓN Y EVALUACIÓN DE PROYECTOS.</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541455316"/>
                  </a:ext>
                </a:extLst>
              </a:tr>
              <a:tr h="749472">
                <a:tc>
                  <a:txBody>
                    <a:bodyPr/>
                    <a:lstStyle/>
                    <a:p>
                      <a:pPr algn="l" fontAlgn="ctr"/>
                      <a:r>
                        <a:rPr lang="es-MX" sz="1200" b="1" u="none" strike="noStrike">
                          <a:solidFill>
                            <a:srgbClr val="00B050"/>
                          </a:solidFill>
                          <a:effectLst/>
                        </a:rPr>
                        <a:t>1271-631</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ESTUDIOS, FORMULACIÓN Y EVAL. DE PROYECTOS PRODUCT. NO INCLUIDOS EN CONCEPTOS ANTER. DE ESTE CAPIT.</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15914824"/>
                  </a:ext>
                </a:extLst>
              </a:tr>
              <a:tr h="371113">
                <a:tc>
                  <a:txBody>
                    <a:bodyPr/>
                    <a:lstStyle/>
                    <a:p>
                      <a:pPr algn="l" fontAlgn="ctr"/>
                      <a:r>
                        <a:rPr lang="es-MX" sz="1200" b="1" u="none" strike="noStrike">
                          <a:solidFill>
                            <a:srgbClr val="C00000"/>
                          </a:solidFill>
                          <a:effectLst/>
                        </a:rPr>
                        <a:t>1271-631-63101</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ESTUDIOS.</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117943210"/>
                  </a:ext>
                </a:extLst>
              </a:tr>
              <a:tr h="371113">
                <a:tc>
                  <a:txBody>
                    <a:bodyPr/>
                    <a:lstStyle/>
                    <a:p>
                      <a:pPr algn="l" fontAlgn="ctr"/>
                      <a:r>
                        <a:rPr lang="es-MX" sz="1200" b="1" u="none" strike="noStrike">
                          <a:solidFill>
                            <a:srgbClr val="C00000"/>
                          </a:solidFill>
                          <a:effectLst/>
                        </a:rPr>
                        <a:t>1271-631-63102</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PROYECTOS PRODUCTIVOS.</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849544974"/>
                  </a:ext>
                </a:extLst>
              </a:tr>
              <a:tr h="371113">
                <a:tc>
                  <a:txBody>
                    <a:bodyPr/>
                    <a:lstStyle/>
                    <a:p>
                      <a:pPr algn="l" fontAlgn="ctr"/>
                      <a:r>
                        <a:rPr lang="es-MX" sz="1200" b="1" u="none" strike="noStrike">
                          <a:solidFill>
                            <a:srgbClr val="C00000"/>
                          </a:solidFill>
                          <a:effectLst/>
                        </a:rPr>
                        <a:t>1271-631-63103</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PROYECTOS ECONÓMICOS Y DE INFRAESTRUCTURA.</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122176509"/>
                  </a:ext>
                </a:extLst>
              </a:tr>
              <a:tr h="371113">
                <a:tc>
                  <a:txBody>
                    <a:bodyPr/>
                    <a:lstStyle/>
                    <a:p>
                      <a:pPr algn="l" fontAlgn="ctr"/>
                      <a:r>
                        <a:rPr lang="es-MX" sz="1200" b="1" u="none" strike="noStrike">
                          <a:solidFill>
                            <a:srgbClr val="C00000"/>
                          </a:solidFill>
                          <a:effectLst/>
                        </a:rPr>
                        <a:t>1271-631-63104</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PROYECTOS SOCIALES.</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88507908"/>
                  </a:ext>
                </a:extLst>
              </a:tr>
              <a:tr h="371113">
                <a:tc>
                  <a:txBody>
                    <a:bodyPr/>
                    <a:lstStyle/>
                    <a:p>
                      <a:pPr algn="l" fontAlgn="ctr"/>
                      <a:r>
                        <a:rPr lang="es-MX" sz="1200" b="1" u="none" strike="noStrike">
                          <a:solidFill>
                            <a:srgbClr val="C00000"/>
                          </a:solidFill>
                          <a:effectLst/>
                        </a:rPr>
                        <a:t>1271-631-63105</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PREPARACIÓN DE PROYECTOS.</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956975679"/>
                  </a:ext>
                </a:extLst>
              </a:tr>
            </a:tbl>
          </a:graphicData>
        </a:graphic>
      </p:graphicFrame>
      <p:graphicFrame>
        <p:nvGraphicFramePr>
          <p:cNvPr id="4" name="Tabla 3">
            <a:extLst>
              <a:ext uri="{FF2B5EF4-FFF2-40B4-BE49-F238E27FC236}">
                <a16:creationId xmlns:a16="http://schemas.microsoft.com/office/drawing/2014/main" id="{ED96CFEF-6960-458F-997D-0731992267CE}"/>
              </a:ext>
            </a:extLst>
          </p:cNvPr>
          <p:cNvGraphicFramePr>
            <a:graphicFrameLocks noGrp="1"/>
          </p:cNvGraphicFramePr>
          <p:nvPr>
            <p:extLst>
              <p:ext uri="{D42A27DB-BD31-4B8C-83A1-F6EECF244321}">
                <p14:modId xmlns:p14="http://schemas.microsoft.com/office/powerpoint/2010/main" val="3721403408"/>
              </p:ext>
            </p:extLst>
          </p:nvPr>
        </p:nvGraphicFramePr>
        <p:xfrm>
          <a:off x="107504" y="4653136"/>
          <a:ext cx="8928992" cy="2088229"/>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978347035"/>
                    </a:ext>
                  </a:extLst>
                </a:gridCol>
                <a:gridCol w="5536518">
                  <a:extLst>
                    <a:ext uri="{9D8B030D-6E8A-4147-A177-3AD203B41FA5}">
                      <a16:colId xmlns:a16="http://schemas.microsoft.com/office/drawing/2014/main" val="3940040566"/>
                    </a:ext>
                  </a:extLst>
                </a:gridCol>
                <a:gridCol w="1669097">
                  <a:extLst>
                    <a:ext uri="{9D8B030D-6E8A-4147-A177-3AD203B41FA5}">
                      <a16:colId xmlns:a16="http://schemas.microsoft.com/office/drawing/2014/main" val="1708470832"/>
                    </a:ext>
                  </a:extLst>
                </a:gridCol>
              </a:tblGrid>
              <a:tr h="700593">
                <a:tc>
                  <a:txBody>
                    <a:bodyPr/>
                    <a:lstStyle/>
                    <a:p>
                      <a:pPr algn="l" fontAlgn="ctr"/>
                      <a:r>
                        <a:rPr lang="es-MX" sz="1200" b="1" u="none" strike="noStrike" dirty="0">
                          <a:solidFill>
                            <a:srgbClr val="00B050"/>
                          </a:solidFill>
                          <a:effectLst/>
                        </a:rPr>
                        <a:t>1271-632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EJECUCIÓN DE PROYECTOS PRODUCTIVOS NO INCLUIDOS EN CONCEPTOS ANTERIORES DE ESTE CAPÍTULO.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23279612"/>
                  </a:ext>
                </a:extLst>
              </a:tr>
              <a:tr h="346909">
                <a:tc>
                  <a:txBody>
                    <a:bodyPr/>
                    <a:lstStyle/>
                    <a:p>
                      <a:pPr algn="l" fontAlgn="ctr"/>
                      <a:r>
                        <a:rPr lang="es-MX" sz="1200" b="1" u="none" strike="noStrike" dirty="0">
                          <a:solidFill>
                            <a:srgbClr val="C00000"/>
                          </a:solidFill>
                          <a:effectLst/>
                        </a:rPr>
                        <a:t>1271-632-63201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PROYECTOS PRODUCTIVOS.</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98745272"/>
                  </a:ext>
                </a:extLst>
              </a:tr>
              <a:tr h="346909">
                <a:tc>
                  <a:txBody>
                    <a:bodyPr/>
                    <a:lstStyle/>
                    <a:p>
                      <a:pPr algn="l" fontAlgn="ctr"/>
                      <a:r>
                        <a:rPr lang="es-MX" sz="1200" b="1" u="none" strike="noStrike">
                          <a:solidFill>
                            <a:srgbClr val="C00000"/>
                          </a:solidFill>
                          <a:effectLst/>
                        </a:rPr>
                        <a:t>1271-632-63202</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PROYECTOS ECONÓMICOS Y DE INFRAESTRUCTURA.</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319318562"/>
                  </a:ext>
                </a:extLst>
              </a:tr>
              <a:tr h="346909">
                <a:tc>
                  <a:txBody>
                    <a:bodyPr/>
                    <a:lstStyle/>
                    <a:p>
                      <a:pPr algn="l" fontAlgn="ctr"/>
                      <a:r>
                        <a:rPr lang="es-MX" sz="1200" b="1" u="none" strike="noStrike">
                          <a:solidFill>
                            <a:srgbClr val="C00000"/>
                          </a:solidFill>
                          <a:effectLst/>
                        </a:rPr>
                        <a:t>1271-632-63203</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PROYECTOS SOCIALES.</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994918066"/>
                  </a:ext>
                </a:extLst>
              </a:tr>
              <a:tr h="346909">
                <a:tc>
                  <a:txBody>
                    <a:bodyPr/>
                    <a:lstStyle/>
                    <a:p>
                      <a:pPr algn="l" fontAlgn="ctr"/>
                      <a:r>
                        <a:rPr lang="es-MX" sz="1200" b="1" u="none" strike="noStrike">
                          <a:solidFill>
                            <a:srgbClr val="C00000"/>
                          </a:solidFill>
                          <a:effectLst/>
                        </a:rPr>
                        <a:t>1271-632-63204</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DESARROLLO Y MEJORAMIENTO INSTITUCIONAL.</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643229999"/>
                  </a:ext>
                </a:extLst>
              </a:tr>
            </a:tbl>
          </a:graphicData>
        </a:graphic>
      </p:graphicFrame>
    </p:spTree>
    <p:extLst>
      <p:ext uri="{BB962C8B-B14F-4D97-AF65-F5344CB8AC3E}">
        <p14:creationId xmlns:p14="http://schemas.microsoft.com/office/powerpoint/2010/main" val="3019837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ircle(in)">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amond(in)">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5" name="Tabla 4">
            <a:extLst>
              <a:ext uri="{FF2B5EF4-FFF2-40B4-BE49-F238E27FC236}">
                <a16:creationId xmlns:a16="http://schemas.microsoft.com/office/drawing/2014/main" id="{2CAC3AD0-492B-4B65-97C9-F9AB5A476A1E}"/>
              </a:ext>
            </a:extLst>
          </p:cNvPr>
          <p:cNvGraphicFramePr>
            <a:graphicFrameLocks noGrp="1"/>
          </p:cNvGraphicFramePr>
          <p:nvPr>
            <p:extLst>
              <p:ext uri="{D42A27DB-BD31-4B8C-83A1-F6EECF244321}">
                <p14:modId xmlns:p14="http://schemas.microsoft.com/office/powerpoint/2010/main" val="233721760"/>
              </p:ext>
            </p:extLst>
          </p:nvPr>
        </p:nvGraphicFramePr>
        <p:xfrm>
          <a:off x="107504" y="896038"/>
          <a:ext cx="8928992" cy="2604970"/>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131094278"/>
                    </a:ext>
                  </a:extLst>
                </a:gridCol>
                <a:gridCol w="5536518">
                  <a:extLst>
                    <a:ext uri="{9D8B030D-6E8A-4147-A177-3AD203B41FA5}">
                      <a16:colId xmlns:a16="http://schemas.microsoft.com/office/drawing/2014/main" val="1645788394"/>
                    </a:ext>
                  </a:extLst>
                </a:gridCol>
                <a:gridCol w="1669097">
                  <a:extLst>
                    <a:ext uri="{9D8B030D-6E8A-4147-A177-3AD203B41FA5}">
                      <a16:colId xmlns:a16="http://schemas.microsoft.com/office/drawing/2014/main" val="4081549539"/>
                    </a:ext>
                  </a:extLst>
                </a:gridCol>
              </a:tblGrid>
              <a:tr h="520994">
                <a:tc>
                  <a:txBody>
                    <a:bodyPr/>
                    <a:lstStyle/>
                    <a:p>
                      <a:pPr algn="l" fontAlgn="ctr"/>
                      <a:r>
                        <a:rPr lang="es-MX" sz="1200" b="1" u="none" strike="noStrike" dirty="0">
                          <a:solidFill>
                            <a:srgbClr val="00B050"/>
                          </a:solidFill>
                          <a:effectLst/>
                        </a:rPr>
                        <a:t>1272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DERECHOS SOBRE BIENES EN RÉGIMEN DE ARRENDAMIENTO FINANCIERO.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574740395"/>
                  </a:ext>
                </a:extLst>
              </a:tr>
              <a:tr h="520994">
                <a:tc>
                  <a:txBody>
                    <a:bodyPr/>
                    <a:lstStyle/>
                    <a:p>
                      <a:pPr algn="l" fontAlgn="ctr"/>
                      <a:r>
                        <a:rPr lang="es-MX" sz="1200" b="1" u="none" strike="noStrike">
                          <a:solidFill>
                            <a:srgbClr val="00B050"/>
                          </a:solidFill>
                          <a:effectLst/>
                        </a:rPr>
                        <a:t>1273</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GASTOS PAGADOS POR ADELANTADO A LARGO PLAZO.</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974466972"/>
                  </a:ext>
                </a:extLst>
              </a:tr>
              <a:tr h="520994">
                <a:tc>
                  <a:txBody>
                    <a:bodyPr/>
                    <a:lstStyle/>
                    <a:p>
                      <a:pPr algn="l" fontAlgn="ctr"/>
                      <a:r>
                        <a:rPr lang="es-MX" sz="1200" b="1" u="none" strike="noStrike">
                          <a:solidFill>
                            <a:srgbClr val="00B050"/>
                          </a:solidFill>
                          <a:effectLst/>
                        </a:rPr>
                        <a:t>1274</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ANTICIPOS A LARGO PLAZO.</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789138648"/>
                  </a:ext>
                </a:extLst>
              </a:tr>
              <a:tr h="520994">
                <a:tc>
                  <a:txBody>
                    <a:bodyPr/>
                    <a:lstStyle/>
                    <a:p>
                      <a:pPr algn="l" fontAlgn="ctr"/>
                      <a:r>
                        <a:rPr lang="es-MX" sz="1200" b="1" u="none" strike="noStrike">
                          <a:solidFill>
                            <a:srgbClr val="00B050"/>
                          </a:solidFill>
                          <a:effectLst/>
                        </a:rPr>
                        <a:t>1275</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BENEFICIOS AL RETIRO DE EMPLEADOS PAGADOS POR ADELANTADO.</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766761674"/>
                  </a:ext>
                </a:extLst>
              </a:tr>
              <a:tr h="520994">
                <a:tc>
                  <a:txBody>
                    <a:bodyPr/>
                    <a:lstStyle/>
                    <a:p>
                      <a:pPr algn="l" fontAlgn="ctr"/>
                      <a:r>
                        <a:rPr lang="es-MX" sz="1200" b="1" u="none" strike="noStrike">
                          <a:solidFill>
                            <a:srgbClr val="00B050"/>
                          </a:solidFill>
                          <a:effectLst/>
                        </a:rPr>
                        <a:t>1279</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OTROS ACTIVOS DIFERIDOS.</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851859630"/>
                  </a:ext>
                </a:extLst>
              </a:tr>
            </a:tbl>
          </a:graphicData>
        </a:graphic>
      </p:graphicFrame>
      <p:graphicFrame>
        <p:nvGraphicFramePr>
          <p:cNvPr id="6" name="Tabla 5">
            <a:extLst>
              <a:ext uri="{FF2B5EF4-FFF2-40B4-BE49-F238E27FC236}">
                <a16:creationId xmlns:a16="http://schemas.microsoft.com/office/drawing/2014/main" id="{DD4EA3D6-8F3B-45A9-9B68-C82980A69E01}"/>
              </a:ext>
            </a:extLst>
          </p:cNvPr>
          <p:cNvGraphicFramePr>
            <a:graphicFrameLocks noGrp="1"/>
          </p:cNvGraphicFramePr>
          <p:nvPr>
            <p:extLst>
              <p:ext uri="{D42A27DB-BD31-4B8C-83A1-F6EECF244321}">
                <p14:modId xmlns:p14="http://schemas.microsoft.com/office/powerpoint/2010/main" val="3859400323"/>
              </p:ext>
            </p:extLst>
          </p:nvPr>
        </p:nvGraphicFramePr>
        <p:xfrm>
          <a:off x="107504" y="4804367"/>
          <a:ext cx="8928992" cy="1648969"/>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648423464"/>
                    </a:ext>
                  </a:extLst>
                </a:gridCol>
                <a:gridCol w="5536518">
                  <a:extLst>
                    <a:ext uri="{9D8B030D-6E8A-4147-A177-3AD203B41FA5}">
                      <a16:colId xmlns:a16="http://schemas.microsoft.com/office/drawing/2014/main" val="2044865504"/>
                    </a:ext>
                  </a:extLst>
                </a:gridCol>
                <a:gridCol w="1669097">
                  <a:extLst>
                    <a:ext uri="{9D8B030D-6E8A-4147-A177-3AD203B41FA5}">
                      <a16:colId xmlns:a16="http://schemas.microsoft.com/office/drawing/2014/main" val="4057849996"/>
                    </a:ext>
                  </a:extLst>
                </a:gridCol>
              </a:tblGrid>
              <a:tr h="425460">
                <a:tc>
                  <a:txBody>
                    <a:bodyPr/>
                    <a:lstStyle/>
                    <a:p>
                      <a:pPr algn="l" fontAlgn="ctr"/>
                      <a:r>
                        <a:rPr lang="es-MX" sz="1200" b="1" u="none" strike="noStrike" dirty="0">
                          <a:solidFill>
                            <a:srgbClr val="00B050"/>
                          </a:solidFill>
                          <a:effectLst/>
                        </a:rPr>
                        <a:t>128</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ESTIMACIÓN POR PÉRDIDA O DETERIORO DE ACTIVOS NO CIRCULANTES.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544817864"/>
                  </a:ext>
                </a:extLst>
              </a:tr>
              <a:tr h="818310">
                <a:tc>
                  <a:txBody>
                    <a:bodyPr/>
                    <a:lstStyle/>
                    <a:p>
                      <a:pPr algn="l" fontAlgn="ctr"/>
                      <a:r>
                        <a:rPr lang="es-MX" sz="1200" b="1" u="none" strike="noStrike" dirty="0">
                          <a:solidFill>
                            <a:srgbClr val="00B050"/>
                          </a:solidFill>
                          <a:effectLst/>
                        </a:rPr>
                        <a:t>1281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ESTIMACIONES POR PÉRDIDA DE CUENTAS INCOBRABLES DE DOCUMENTOS POR COBRAR A LARGO PLAZO.</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17798612"/>
                  </a:ext>
                </a:extLst>
              </a:tr>
              <a:tr h="405199">
                <a:tc>
                  <a:txBody>
                    <a:bodyPr/>
                    <a:lstStyle/>
                    <a:p>
                      <a:pPr algn="l" fontAlgn="ctr"/>
                      <a:r>
                        <a:rPr lang="es-MX" sz="1000" b="1" u="none" strike="noStrike" dirty="0">
                          <a:solidFill>
                            <a:srgbClr val="C00000"/>
                          </a:solidFill>
                          <a:effectLst/>
                        </a:rPr>
                        <a:t>1281-001</a:t>
                      </a:r>
                      <a:endParaRPr lang="es-MX" sz="10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000" b="1" u="none" strike="noStrike" dirty="0">
                          <a:solidFill>
                            <a:srgbClr val="C00000"/>
                          </a:solidFill>
                          <a:effectLst/>
                        </a:rPr>
                        <a:t>EST. POR PERDIDAS DE CTAS. INCOBRABLES DE DOCS. POR COBRAR A L. P.</a:t>
                      </a:r>
                      <a:endParaRPr lang="es-MX" sz="10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000" b="1" u="none" strike="noStrike" dirty="0">
                          <a:solidFill>
                            <a:srgbClr val="C00000"/>
                          </a:solidFill>
                          <a:effectLst/>
                        </a:rPr>
                        <a:t>0.00</a:t>
                      </a:r>
                      <a:endParaRPr lang="es-MX" sz="10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509211496"/>
                  </a:ext>
                </a:extLst>
              </a:tr>
            </a:tbl>
          </a:graphicData>
        </a:graphic>
      </p:graphicFrame>
    </p:spTree>
    <p:extLst>
      <p:ext uri="{BB962C8B-B14F-4D97-AF65-F5344CB8AC3E}">
        <p14:creationId xmlns:p14="http://schemas.microsoft.com/office/powerpoint/2010/main" val="2901042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80">
                                          <p:stCondLst>
                                            <p:cond delay="0"/>
                                          </p:stCondLst>
                                        </p:cTn>
                                        <p:tgtEl>
                                          <p:spTgt spid="5"/>
                                        </p:tgtEl>
                                      </p:cBhvr>
                                    </p:animEffect>
                                    <p:anim calcmode="lin" valueType="num">
                                      <p:cBhvr>
                                        <p:cTn id="13"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8" dur="26">
                                          <p:stCondLst>
                                            <p:cond delay="650"/>
                                          </p:stCondLst>
                                        </p:cTn>
                                        <p:tgtEl>
                                          <p:spTgt spid="5"/>
                                        </p:tgtEl>
                                      </p:cBhvr>
                                      <p:to x="100000" y="60000"/>
                                    </p:animScale>
                                    <p:animScale>
                                      <p:cBhvr>
                                        <p:cTn id="19" dur="166" decel="50000">
                                          <p:stCondLst>
                                            <p:cond delay="676"/>
                                          </p:stCondLst>
                                        </p:cTn>
                                        <p:tgtEl>
                                          <p:spTgt spid="5"/>
                                        </p:tgtEl>
                                      </p:cBhvr>
                                      <p:to x="100000" y="100000"/>
                                    </p:animScale>
                                    <p:animScale>
                                      <p:cBhvr>
                                        <p:cTn id="20" dur="26">
                                          <p:stCondLst>
                                            <p:cond delay="1312"/>
                                          </p:stCondLst>
                                        </p:cTn>
                                        <p:tgtEl>
                                          <p:spTgt spid="5"/>
                                        </p:tgtEl>
                                      </p:cBhvr>
                                      <p:to x="100000" y="80000"/>
                                    </p:animScale>
                                    <p:animScale>
                                      <p:cBhvr>
                                        <p:cTn id="21" dur="166" decel="50000">
                                          <p:stCondLst>
                                            <p:cond delay="1338"/>
                                          </p:stCondLst>
                                        </p:cTn>
                                        <p:tgtEl>
                                          <p:spTgt spid="5"/>
                                        </p:tgtEl>
                                      </p:cBhvr>
                                      <p:to x="100000" y="100000"/>
                                    </p:animScale>
                                    <p:animScale>
                                      <p:cBhvr>
                                        <p:cTn id="22" dur="26">
                                          <p:stCondLst>
                                            <p:cond delay="1642"/>
                                          </p:stCondLst>
                                        </p:cTn>
                                        <p:tgtEl>
                                          <p:spTgt spid="5"/>
                                        </p:tgtEl>
                                      </p:cBhvr>
                                      <p:to x="100000" y="90000"/>
                                    </p:animScale>
                                    <p:animScale>
                                      <p:cBhvr>
                                        <p:cTn id="23" dur="166" decel="50000">
                                          <p:stCondLst>
                                            <p:cond delay="1668"/>
                                          </p:stCondLst>
                                        </p:cTn>
                                        <p:tgtEl>
                                          <p:spTgt spid="5"/>
                                        </p:tgtEl>
                                      </p:cBhvr>
                                      <p:to x="100000" y="100000"/>
                                    </p:animScale>
                                    <p:animScale>
                                      <p:cBhvr>
                                        <p:cTn id="24" dur="26">
                                          <p:stCondLst>
                                            <p:cond delay="1808"/>
                                          </p:stCondLst>
                                        </p:cTn>
                                        <p:tgtEl>
                                          <p:spTgt spid="5"/>
                                        </p:tgtEl>
                                      </p:cBhvr>
                                      <p:to x="100000" y="95000"/>
                                    </p:animScale>
                                    <p:animScale>
                                      <p:cBhvr>
                                        <p:cTn id="25" dur="166" decel="50000">
                                          <p:stCondLst>
                                            <p:cond delay="1834"/>
                                          </p:stCondLst>
                                        </p:cTn>
                                        <p:tgtEl>
                                          <p:spTgt spid="5"/>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randombar(horizontal)">
                                      <p:cBhvr>
                                        <p:cTn id="3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4" name="Tabla 3">
            <a:extLst>
              <a:ext uri="{FF2B5EF4-FFF2-40B4-BE49-F238E27FC236}">
                <a16:creationId xmlns:a16="http://schemas.microsoft.com/office/drawing/2014/main" id="{CAA2092D-850B-41E8-8C77-258B40B6C58F}"/>
              </a:ext>
            </a:extLst>
          </p:cNvPr>
          <p:cNvGraphicFramePr>
            <a:graphicFrameLocks noGrp="1"/>
          </p:cNvGraphicFramePr>
          <p:nvPr>
            <p:extLst>
              <p:ext uri="{D42A27DB-BD31-4B8C-83A1-F6EECF244321}">
                <p14:modId xmlns:p14="http://schemas.microsoft.com/office/powerpoint/2010/main" val="1140233360"/>
              </p:ext>
            </p:extLst>
          </p:nvPr>
        </p:nvGraphicFramePr>
        <p:xfrm>
          <a:off x="107504" y="836711"/>
          <a:ext cx="8928992" cy="1157341"/>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682047238"/>
                    </a:ext>
                  </a:extLst>
                </a:gridCol>
                <a:gridCol w="5536518">
                  <a:extLst>
                    <a:ext uri="{9D8B030D-6E8A-4147-A177-3AD203B41FA5}">
                      <a16:colId xmlns:a16="http://schemas.microsoft.com/office/drawing/2014/main" val="3859126064"/>
                    </a:ext>
                  </a:extLst>
                </a:gridCol>
                <a:gridCol w="1669097">
                  <a:extLst>
                    <a:ext uri="{9D8B030D-6E8A-4147-A177-3AD203B41FA5}">
                      <a16:colId xmlns:a16="http://schemas.microsoft.com/office/drawing/2014/main" val="263116930"/>
                    </a:ext>
                  </a:extLst>
                </a:gridCol>
              </a:tblGrid>
              <a:tr h="774056">
                <a:tc>
                  <a:txBody>
                    <a:bodyPr/>
                    <a:lstStyle/>
                    <a:p>
                      <a:pPr algn="l" fontAlgn="ctr"/>
                      <a:r>
                        <a:rPr lang="es-MX" sz="1200" b="1" u="none" strike="noStrike" dirty="0">
                          <a:solidFill>
                            <a:srgbClr val="00B050"/>
                          </a:solidFill>
                          <a:effectLst/>
                        </a:rPr>
                        <a:t>1282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ESTIMACIONES POR PÉRDIDA DE CUENTAS INCOBRABLES DE DEUDORES DIVERSOS POR COBRAR A LARGO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061877275"/>
                  </a:ext>
                </a:extLst>
              </a:tr>
              <a:tr h="383285">
                <a:tc>
                  <a:txBody>
                    <a:bodyPr/>
                    <a:lstStyle/>
                    <a:p>
                      <a:pPr algn="l" fontAlgn="ctr"/>
                      <a:r>
                        <a:rPr lang="es-MX" sz="1200" b="1" u="none" strike="noStrike" dirty="0">
                          <a:solidFill>
                            <a:srgbClr val="C00000"/>
                          </a:solidFill>
                          <a:effectLst/>
                        </a:rPr>
                        <a:t>1282-001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ESTS. POR PERDIDAS DE CTAS. INCOBRABLES DE DEUD. DIVRS. POR COB. A L.P.</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013512248"/>
                  </a:ext>
                </a:extLst>
              </a:tr>
            </a:tbl>
          </a:graphicData>
        </a:graphic>
      </p:graphicFrame>
      <p:graphicFrame>
        <p:nvGraphicFramePr>
          <p:cNvPr id="5" name="Tabla 4">
            <a:extLst>
              <a:ext uri="{FF2B5EF4-FFF2-40B4-BE49-F238E27FC236}">
                <a16:creationId xmlns:a16="http://schemas.microsoft.com/office/drawing/2014/main" id="{CA46ED72-DED4-4C0A-9334-E6C483036AE5}"/>
              </a:ext>
            </a:extLst>
          </p:cNvPr>
          <p:cNvGraphicFramePr>
            <a:graphicFrameLocks noGrp="1"/>
          </p:cNvGraphicFramePr>
          <p:nvPr>
            <p:extLst>
              <p:ext uri="{D42A27DB-BD31-4B8C-83A1-F6EECF244321}">
                <p14:modId xmlns:p14="http://schemas.microsoft.com/office/powerpoint/2010/main" val="3095498243"/>
              </p:ext>
            </p:extLst>
          </p:nvPr>
        </p:nvGraphicFramePr>
        <p:xfrm>
          <a:off x="107504" y="2780928"/>
          <a:ext cx="8928992" cy="1296144"/>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051253420"/>
                    </a:ext>
                  </a:extLst>
                </a:gridCol>
                <a:gridCol w="5536518">
                  <a:extLst>
                    <a:ext uri="{9D8B030D-6E8A-4147-A177-3AD203B41FA5}">
                      <a16:colId xmlns:a16="http://schemas.microsoft.com/office/drawing/2014/main" val="2799649646"/>
                    </a:ext>
                  </a:extLst>
                </a:gridCol>
                <a:gridCol w="1669097">
                  <a:extLst>
                    <a:ext uri="{9D8B030D-6E8A-4147-A177-3AD203B41FA5}">
                      <a16:colId xmlns:a16="http://schemas.microsoft.com/office/drawing/2014/main" val="3417410202"/>
                    </a:ext>
                  </a:extLst>
                </a:gridCol>
              </a:tblGrid>
              <a:tr h="866889">
                <a:tc>
                  <a:txBody>
                    <a:bodyPr/>
                    <a:lstStyle/>
                    <a:p>
                      <a:pPr algn="l" fontAlgn="ctr"/>
                      <a:r>
                        <a:rPr lang="es-MX" sz="1200" b="1" u="none" strike="noStrike" dirty="0">
                          <a:solidFill>
                            <a:srgbClr val="00B050"/>
                          </a:solidFill>
                          <a:effectLst/>
                        </a:rPr>
                        <a:t>1283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ESTIMACIONES POR PÉRDIDA DE CUENTAS INCOBRABLES DE INGRESOS POR COBRAR A LARGO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509768808"/>
                  </a:ext>
                </a:extLst>
              </a:tr>
              <a:tr h="429255">
                <a:tc>
                  <a:txBody>
                    <a:bodyPr/>
                    <a:lstStyle/>
                    <a:p>
                      <a:pPr algn="l" fontAlgn="ctr"/>
                      <a:r>
                        <a:rPr lang="es-MX" sz="1200" b="1" u="none" strike="noStrike" dirty="0">
                          <a:solidFill>
                            <a:srgbClr val="C00000"/>
                          </a:solidFill>
                          <a:effectLst/>
                        </a:rPr>
                        <a:t>1283-001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ESTS. POR PERDIDAS DE CTAS INCBS. DE INGS. POR COBRAR A L. P.</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190346538"/>
                  </a:ext>
                </a:extLst>
              </a:tr>
            </a:tbl>
          </a:graphicData>
        </a:graphic>
      </p:graphicFrame>
      <p:graphicFrame>
        <p:nvGraphicFramePr>
          <p:cNvPr id="6" name="Tabla 5">
            <a:extLst>
              <a:ext uri="{FF2B5EF4-FFF2-40B4-BE49-F238E27FC236}">
                <a16:creationId xmlns:a16="http://schemas.microsoft.com/office/drawing/2014/main" id="{686C5058-A82F-47C4-B383-0DEF7894B0D8}"/>
              </a:ext>
            </a:extLst>
          </p:cNvPr>
          <p:cNvGraphicFramePr>
            <a:graphicFrameLocks noGrp="1"/>
          </p:cNvGraphicFramePr>
          <p:nvPr>
            <p:extLst>
              <p:ext uri="{D42A27DB-BD31-4B8C-83A1-F6EECF244321}">
                <p14:modId xmlns:p14="http://schemas.microsoft.com/office/powerpoint/2010/main" val="1830245947"/>
              </p:ext>
            </p:extLst>
          </p:nvPr>
        </p:nvGraphicFramePr>
        <p:xfrm>
          <a:off x="107504" y="4797152"/>
          <a:ext cx="8928992" cy="1872208"/>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471563220"/>
                    </a:ext>
                  </a:extLst>
                </a:gridCol>
                <a:gridCol w="5536518">
                  <a:extLst>
                    <a:ext uri="{9D8B030D-6E8A-4147-A177-3AD203B41FA5}">
                      <a16:colId xmlns:a16="http://schemas.microsoft.com/office/drawing/2014/main" val="4150240011"/>
                    </a:ext>
                  </a:extLst>
                </a:gridCol>
                <a:gridCol w="1669097">
                  <a:extLst>
                    <a:ext uri="{9D8B030D-6E8A-4147-A177-3AD203B41FA5}">
                      <a16:colId xmlns:a16="http://schemas.microsoft.com/office/drawing/2014/main" val="1778817363"/>
                    </a:ext>
                  </a:extLst>
                </a:gridCol>
              </a:tblGrid>
              <a:tr h="643074">
                <a:tc>
                  <a:txBody>
                    <a:bodyPr/>
                    <a:lstStyle/>
                    <a:p>
                      <a:pPr algn="l" fontAlgn="ctr"/>
                      <a:r>
                        <a:rPr lang="es-MX" sz="1200" b="1" u="none" strike="noStrike" dirty="0">
                          <a:solidFill>
                            <a:srgbClr val="00B050"/>
                          </a:solidFill>
                          <a:effectLst/>
                        </a:rPr>
                        <a:t>1284</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ESTIMACIONES POR PÉRDIDA DE CUENTAS INCOBRABLES DE PRÉSTAMOS OTORGADOS A LARGO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117127164"/>
                  </a:ext>
                </a:extLst>
              </a:tr>
              <a:tr h="643074">
                <a:tc>
                  <a:txBody>
                    <a:bodyPr/>
                    <a:lstStyle/>
                    <a:p>
                      <a:pPr algn="l" fontAlgn="ctr"/>
                      <a:r>
                        <a:rPr lang="es-MX" sz="1200" b="1" u="none" strike="noStrike" dirty="0">
                          <a:solidFill>
                            <a:srgbClr val="00B050"/>
                          </a:solidFill>
                          <a:effectLst/>
                        </a:rPr>
                        <a:t>12841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EST. POR PERDIDA DE CUENTAS INCS.POR PRESTS. OTORGADOS A L. P. AL SECTR. P.</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961959723"/>
                  </a:ext>
                </a:extLst>
              </a:tr>
              <a:tr h="586060">
                <a:tc>
                  <a:txBody>
                    <a:bodyPr/>
                    <a:lstStyle/>
                    <a:p>
                      <a:pPr algn="l" fontAlgn="ctr"/>
                      <a:r>
                        <a:rPr lang="es-MX" sz="1200" b="1" u="none" strike="noStrike" dirty="0">
                          <a:solidFill>
                            <a:srgbClr val="C00000"/>
                          </a:solidFill>
                          <a:effectLst/>
                        </a:rPr>
                        <a:t>12841-001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EST. POR PERDIDA DE CTAS. INCOBS. POR PRESTS. OTORGADOS A L. P. AL SECTOR PUB.</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892599766"/>
                  </a:ext>
                </a:extLst>
              </a:tr>
            </a:tbl>
          </a:graphicData>
        </a:graphic>
      </p:graphicFrame>
    </p:spTree>
    <p:extLst>
      <p:ext uri="{BB962C8B-B14F-4D97-AF65-F5344CB8AC3E}">
        <p14:creationId xmlns:p14="http://schemas.microsoft.com/office/powerpoint/2010/main" val="2595996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randombar(horizontal)">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DEE55B16-6A50-4F4C-932D-8A87E06AF2C9}"/>
              </a:ext>
            </a:extLst>
          </p:cNvPr>
          <p:cNvGraphicFramePr>
            <a:graphicFrameLocks noGrp="1"/>
          </p:cNvGraphicFramePr>
          <p:nvPr>
            <p:extLst>
              <p:ext uri="{D42A27DB-BD31-4B8C-83A1-F6EECF244321}">
                <p14:modId xmlns:p14="http://schemas.microsoft.com/office/powerpoint/2010/main" val="1904816267"/>
              </p:ext>
            </p:extLst>
          </p:nvPr>
        </p:nvGraphicFramePr>
        <p:xfrm>
          <a:off x="107504" y="909398"/>
          <a:ext cx="8928992" cy="1367474"/>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374820408"/>
                    </a:ext>
                  </a:extLst>
                </a:gridCol>
                <a:gridCol w="5536518">
                  <a:extLst>
                    <a:ext uri="{9D8B030D-6E8A-4147-A177-3AD203B41FA5}">
                      <a16:colId xmlns:a16="http://schemas.microsoft.com/office/drawing/2014/main" val="4024406889"/>
                    </a:ext>
                  </a:extLst>
                </a:gridCol>
                <a:gridCol w="1669097">
                  <a:extLst>
                    <a:ext uri="{9D8B030D-6E8A-4147-A177-3AD203B41FA5}">
                      <a16:colId xmlns:a16="http://schemas.microsoft.com/office/drawing/2014/main" val="2393375749"/>
                    </a:ext>
                  </a:extLst>
                </a:gridCol>
              </a:tblGrid>
              <a:tr h="715453">
                <a:tc>
                  <a:txBody>
                    <a:bodyPr/>
                    <a:lstStyle/>
                    <a:p>
                      <a:pPr algn="l" fontAlgn="ctr"/>
                      <a:r>
                        <a:rPr lang="es-MX" sz="1200" b="1" u="none" strike="noStrike" dirty="0">
                          <a:solidFill>
                            <a:srgbClr val="00B050"/>
                          </a:solidFill>
                          <a:effectLst/>
                        </a:rPr>
                        <a:t>12842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EST. POR PERDIDA DE CTAS. INCOB. POR PRESTMOS OTORGADOS A L. P. AL SECTOR P.</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787606320"/>
                  </a:ext>
                </a:extLst>
              </a:tr>
              <a:tr h="652021">
                <a:tc>
                  <a:txBody>
                    <a:bodyPr/>
                    <a:lstStyle/>
                    <a:p>
                      <a:pPr algn="l" fontAlgn="ctr"/>
                      <a:r>
                        <a:rPr lang="es-MX" sz="1200" b="1" u="none" strike="noStrike" dirty="0">
                          <a:solidFill>
                            <a:srgbClr val="C00000"/>
                          </a:solidFill>
                          <a:effectLst/>
                        </a:rPr>
                        <a:t>12842-001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EST. POR PERDIDA DE CTAS INCOBRABLES POR PRESTAMOS OTORGADOS A L.P. AL SECTOR PRIVADO</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902158390"/>
                  </a:ext>
                </a:extLst>
              </a:tr>
            </a:tbl>
          </a:graphicData>
        </a:graphic>
      </p:graphicFrame>
      <p:graphicFrame>
        <p:nvGraphicFramePr>
          <p:cNvPr id="4" name="Tabla 3">
            <a:extLst>
              <a:ext uri="{FF2B5EF4-FFF2-40B4-BE49-F238E27FC236}">
                <a16:creationId xmlns:a16="http://schemas.microsoft.com/office/drawing/2014/main" id="{AAF7961D-45E7-48D0-891A-A622B1FDCCE9}"/>
              </a:ext>
            </a:extLst>
          </p:cNvPr>
          <p:cNvGraphicFramePr>
            <a:graphicFrameLocks noGrp="1"/>
          </p:cNvGraphicFramePr>
          <p:nvPr>
            <p:extLst>
              <p:ext uri="{D42A27DB-BD31-4B8C-83A1-F6EECF244321}">
                <p14:modId xmlns:p14="http://schemas.microsoft.com/office/powerpoint/2010/main" val="2413113641"/>
              </p:ext>
            </p:extLst>
          </p:nvPr>
        </p:nvGraphicFramePr>
        <p:xfrm>
          <a:off x="107504" y="3285662"/>
          <a:ext cx="8928992" cy="1367474"/>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851652620"/>
                    </a:ext>
                  </a:extLst>
                </a:gridCol>
                <a:gridCol w="5536518">
                  <a:extLst>
                    <a:ext uri="{9D8B030D-6E8A-4147-A177-3AD203B41FA5}">
                      <a16:colId xmlns:a16="http://schemas.microsoft.com/office/drawing/2014/main" val="80165"/>
                    </a:ext>
                  </a:extLst>
                </a:gridCol>
                <a:gridCol w="1669097">
                  <a:extLst>
                    <a:ext uri="{9D8B030D-6E8A-4147-A177-3AD203B41FA5}">
                      <a16:colId xmlns:a16="http://schemas.microsoft.com/office/drawing/2014/main" val="2797171387"/>
                    </a:ext>
                  </a:extLst>
                </a:gridCol>
              </a:tblGrid>
              <a:tr h="715452">
                <a:tc>
                  <a:txBody>
                    <a:bodyPr/>
                    <a:lstStyle/>
                    <a:p>
                      <a:pPr algn="l" fontAlgn="ctr"/>
                      <a:r>
                        <a:rPr lang="es-MX" sz="1200" b="1" u="none" strike="noStrike" dirty="0">
                          <a:solidFill>
                            <a:srgbClr val="00B050"/>
                          </a:solidFill>
                          <a:effectLst/>
                        </a:rPr>
                        <a:t>12843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EST. POR PERD. DE CTAS INCOB. POR PRESTAMOS OTORGADOS A L. P. AL SECT. EXTERNO.</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167893897"/>
                  </a:ext>
                </a:extLst>
              </a:tr>
              <a:tr h="652022">
                <a:tc>
                  <a:txBody>
                    <a:bodyPr/>
                    <a:lstStyle/>
                    <a:p>
                      <a:pPr algn="l" fontAlgn="ctr"/>
                      <a:r>
                        <a:rPr lang="es-MX" sz="1200" b="1" u="none" strike="noStrike" dirty="0">
                          <a:solidFill>
                            <a:srgbClr val="C00000"/>
                          </a:solidFill>
                          <a:effectLst/>
                        </a:rPr>
                        <a:t>12843-001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EST.POR PERDIDA DE CTAS INCOB. POR PRESTAMOS OTORGADOS A L. P. AL SECT. EXTERNO.</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762901183"/>
                  </a:ext>
                </a:extLst>
              </a:tr>
            </a:tbl>
          </a:graphicData>
        </a:graphic>
      </p:graphicFrame>
      <p:graphicFrame>
        <p:nvGraphicFramePr>
          <p:cNvPr id="5" name="Tabla 4">
            <a:extLst>
              <a:ext uri="{FF2B5EF4-FFF2-40B4-BE49-F238E27FC236}">
                <a16:creationId xmlns:a16="http://schemas.microsoft.com/office/drawing/2014/main" id="{EE202A5B-34CC-45A1-8A03-C930F6C29DF1}"/>
              </a:ext>
            </a:extLst>
          </p:cNvPr>
          <p:cNvGraphicFramePr>
            <a:graphicFrameLocks noGrp="1"/>
          </p:cNvGraphicFramePr>
          <p:nvPr>
            <p:extLst>
              <p:ext uri="{D42A27DB-BD31-4B8C-83A1-F6EECF244321}">
                <p14:modId xmlns:p14="http://schemas.microsoft.com/office/powerpoint/2010/main" val="157844492"/>
              </p:ext>
            </p:extLst>
          </p:nvPr>
        </p:nvGraphicFramePr>
        <p:xfrm>
          <a:off x="107504" y="5733256"/>
          <a:ext cx="8928992" cy="936104"/>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995677330"/>
                    </a:ext>
                  </a:extLst>
                </a:gridCol>
                <a:gridCol w="5536518">
                  <a:extLst>
                    <a:ext uri="{9D8B030D-6E8A-4147-A177-3AD203B41FA5}">
                      <a16:colId xmlns:a16="http://schemas.microsoft.com/office/drawing/2014/main" val="1158252246"/>
                    </a:ext>
                  </a:extLst>
                </a:gridCol>
                <a:gridCol w="1669097">
                  <a:extLst>
                    <a:ext uri="{9D8B030D-6E8A-4147-A177-3AD203B41FA5}">
                      <a16:colId xmlns:a16="http://schemas.microsoft.com/office/drawing/2014/main" val="3073618846"/>
                    </a:ext>
                  </a:extLst>
                </a:gridCol>
              </a:tblGrid>
              <a:tr h="626087">
                <a:tc>
                  <a:txBody>
                    <a:bodyPr/>
                    <a:lstStyle/>
                    <a:p>
                      <a:pPr algn="l" fontAlgn="ctr"/>
                      <a:r>
                        <a:rPr lang="es-MX" sz="1200" u="none" strike="noStrike" dirty="0">
                          <a:solidFill>
                            <a:srgbClr val="00B050"/>
                          </a:solidFill>
                          <a:effectLst/>
                        </a:rPr>
                        <a:t>1289</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u="none" strike="noStrike" dirty="0">
                          <a:solidFill>
                            <a:srgbClr val="00B050"/>
                          </a:solidFill>
                          <a:effectLst/>
                        </a:rPr>
                        <a:t>ESTIMACIONES POR PÉRDIDA DE OTRAS CUENTAS INCOBRABLES A LARGO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909181443"/>
                  </a:ext>
                </a:extLst>
              </a:tr>
              <a:tr h="310017">
                <a:tc>
                  <a:txBody>
                    <a:bodyPr/>
                    <a:lstStyle/>
                    <a:p>
                      <a:pPr algn="l" fontAlgn="ctr"/>
                      <a:r>
                        <a:rPr lang="es-MX" sz="1200" u="none" strike="noStrike" dirty="0">
                          <a:solidFill>
                            <a:srgbClr val="C00000"/>
                          </a:solidFill>
                          <a:effectLst/>
                        </a:rPr>
                        <a:t>1289-001</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u="none" strike="noStrike">
                          <a:solidFill>
                            <a:srgbClr val="C00000"/>
                          </a:solidFill>
                          <a:effectLst/>
                        </a:rPr>
                        <a:t>EST. POR PERDIDAS DE OTRAS CUENTAS INCOBRABLES A L. P.</a:t>
                      </a:r>
                      <a:endParaRPr lang="es-ES" sz="1200" b="0"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988982992"/>
                  </a:ext>
                </a:extLst>
              </a:tr>
            </a:tbl>
          </a:graphicData>
        </a:graphic>
      </p:graphicFrame>
    </p:spTree>
    <p:extLst>
      <p:ext uri="{BB962C8B-B14F-4D97-AF65-F5344CB8AC3E}">
        <p14:creationId xmlns:p14="http://schemas.microsoft.com/office/powerpoint/2010/main" val="2617596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45" presetClass="entr" presetSubtype="0"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2000"/>
                                        <p:tgtEl>
                                          <p:spTgt spid="5"/>
                                        </p:tgtEl>
                                      </p:cBhvr>
                                    </p:animEffect>
                                    <p:anim calcmode="lin" valueType="num">
                                      <p:cBhvr>
                                        <p:cTn id="25" dur="2000" fill="hold"/>
                                        <p:tgtEl>
                                          <p:spTgt spid="5"/>
                                        </p:tgtEl>
                                        <p:attrNameLst>
                                          <p:attrName>ppt_w</p:attrName>
                                        </p:attrNameLst>
                                      </p:cBhvr>
                                      <p:tavLst>
                                        <p:tav tm="0" fmla="#ppt_w*sin(2.5*pi*$)">
                                          <p:val>
                                            <p:fltVal val="0"/>
                                          </p:val>
                                        </p:tav>
                                        <p:tav tm="100000">
                                          <p:val>
                                            <p:fltVal val="1"/>
                                          </p:val>
                                        </p:tav>
                                      </p:tavLst>
                                    </p:anim>
                                    <p:anim calcmode="lin" valueType="num">
                                      <p:cBhvr>
                                        <p:cTn id="26"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A9D8BDF5-E465-4B4C-ADA4-F6903D8C3CB5}"/>
              </a:ext>
            </a:extLst>
          </p:cNvPr>
          <p:cNvGraphicFramePr>
            <a:graphicFrameLocks noGrp="1"/>
          </p:cNvGraphicFramePr>
          <p:nvPr>
            <p:extLst>
              <p:ext uri="{D42A27DB-BD31-4B8C-83A1-F6EECF244321}">
                <p14:modId xmlns:p14="http://schemas.microsoft.com/office/powerpoint/2010/main" val="1122589918"/>
              </p:ext>
            </p:extLst>
          </p:nvPr>
        </p:nvGraphicFramePr>
        <p:xfrm>
          <a:off x="107504" y="980728"/>
          <a:ext cx="8928992" cy="1008111"/>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387859342"/>
                    </a:ext>
                  </a:extLst>
                </a:gridCol>
                <a:gridCol w="5536518">
                  <a:extLst>
                    <a:ext uri="{9D8B030D-6E8A-4147-A177-3AD203B41FA5}">
                      <a16:colId xmlns:a16="http://schemas.microsoft.com/office/drawing/2014/main" val="3504497875"/>
                    </a:ext>
                  </a:extLst>
                </a:gridCol>
                <a:gridCol w="1669097">
                  <a:extLst>
                    <a:ext uri="{9D8B030D-6E8A-4147-A177-3AD203B41FA5}">
                      <a16:colId xmlns:a16="http://schemas.microsoft.com/office/drawing/2014/main" val="3443245489"/>
                    </a:ext>
                  </a:extLst>
                </a:gridCol>
              </a:tblGrid>
              <a:tr h="336037">
                <a:tc>
                  <a:txBody>
                    <a:bodyPr/>
                    <a:lstStyle/>
                    <a:p>
                      <a:pPr algn="l" fontAlgn="ctr"/>
                      <a:r>
                        <a:rPr lang="es-MX" sz="1100" b="1" u="none" strike="noStrike" dirty="0">
                          <a:solidFill>
                            <a:srgbClr val="00B050"/>
                          </a:solidFill>
                          <a:effectLst/>
                        </a:rPr>
                        <a:t>129</a:t>
                      </a:r>
                      <a:endParaRPr lang="es-MX" sz="11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100" b="1" u="none" strike="noStrike" dirty="0">
                          <a:solidFill>
                            <a:srgbClr val="00B050"/>
                          </a:solidFill>
                          <a:effectLst/>
                        </a:rPr>
                        <a:t>OTROS ACTIVOS NO CIRCULANTES.</a:t>
                      </a:r>
                      <a:endParaRPr lang="es-MX" sz="11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100" b="1" u="none" strike="noStrike" dirty="0">
                          <a:solidFill>
                            <a:srgbClr val="00B050"/>
                          </a:solidFill>
                          <a:effectLst/>
                        </a:rPr>
                        <a:t>0.00</a:t>
                      </a:r>
                      <a:endParaRPr lang="es-MX" sz="11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900687832"/>
                  </a:ext>
                </a:extLst>
              </a:tr>
              <a:tr h="336037">
                <a:tc>
                  <a:txBody>
                    <a:bodyPr/>
                    <a:lstStyle/>
                    <a:p>
                      <a:pPr algn="l" fontAlgn="ctr"/>
                      <a:r>
                        <a:rPr lang="es-MX" sz="1100" b="1" u="none" strike="noStrike" dirty="0">
                          <a:solidFill>
                            <a:srgbClr val="00B050"/>
                          </a:solidFill>
                          <a:effectLst/>
                        </a:rPr>
                        <a:t>1291</a:t>
                      </a:r>
                      <a:endParaRPr lang="es-MX" sz="11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100" b="1" u="none" strike="noStrike" dirty="0">
                          <a:solidFill>
                            <a:srgbClr val="00B050"/>
                          </a:solidFill>
                          <a:effectLst/>
                        </a:rPr>
                        <a:t>BIENES EN CONCESIÓN.</a:t>
                      </a:r>
                      <a:endParaRPr lang="es-MX" sz="11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100" b="1" u="none" strike="noStrike" dirty="0">
                          <a:solidFill>
                            <a:srgbClr val="00B050"/>
                          </a:solidFill>
                          <a:effectLst/>
                        </a:rPr>
                        <a:t>0.00</a:t>
                      </a:r>
                      <a:endParaRPr lang="es-MX" sz="11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673187884"/>
                  </a:ext>
                </a:extLst>
              </a:tr>
              <a:tr h="336037">
                <a:tc>
                  <a:txBody>
                    <a:bodyPr/>
                    <a:lstStyle/>
                    <a:p>
                      <a:pPr algn="l" fontAlgn="ctr"/>
                      <a:r>
                        <a:rPr lang="es-MX" sz="1100" b="1" u="none" strike="noStrike" dirty="0">
                          <a:solidFill>
                            <a:srgbClr val="00B050"/>
                          </a:solidFill>
                          <a:effectLst/>
                        </a:rPr>
                        <a:t>1292</a:t>
                      </a:r>
                      <a:endParaRPr lang="es-MX" sz="11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100" b="1" u="none" strike="noStrike" dirty="0">
                          <a:solidFill>
                            <a:srgbClr val="00B050"/>
                          </a:solidFill>
                          <a:effectLst/>
                        </a:rPr>
                        <a:t>BIENES EN ARRENDAMIENTO FINANCIERO.</a:t>
                      </a:r>
                      <a:endParaRPr lang="es-MX" sz="11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100" b="1" u="none" strike="noStrike" dirty="0">
                          <a:solidFill>
                            <a:srgbClr val="00B050"/>
                          </a:solidFill>
                          <a:effectLst/>
                        </a:rPr>
                        <a:t>0.00</a:t>
                      </a:r>
                      <a:endParaRPr lang="es-MX" sz="11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245058527"/>
                  </a:ext>
                </a:extLst>
              </a:tr>
            </a:tbl>
          </a:graphicData>
        </a:graphic>
      </p:graphicFrame>
      <p:graphicFrame>
        <p:nvGraphicFramePr>
          <p:cNvPr id="4" name="Tabla 3">
            <a:extLst>
              <a:ext uri="{FF2B5EF4-FFF2-40B4-BE49-F238E27FC236}">
                <a16:creationId xmlns:a16="http://schemas.microsoft.com/office/drawing/2014/main" id="{9C7FEAEE-8940-4815-9A1B-0F0FD224CF14}"/>
              </a:ext>
            </a:extLst>
          </p:cNvPr>
          <p:cNvGraphicFramePr>
            <a:graphicFrameLocks noGrp="1"/>
          </p:cNvGraphicFramePr>
          <p:nvPr>
            <p:extLst>
              <p:ext uri="{D42A27DB-BD31-4B8C-83A1-F6EECF244321}">
                <p14:modId xmlns:p14="http://schemas.microsoft.com/office/powerpoint/2010/main" val="1533001691"/>
              </p:ext>
            </p:extLst>
          </p:nvPr>
        </p:nvGraphicFramePr>
        <p:xfrm>
          <a:off x="107504" y="3255962"/>
          <a:ext cx="8928992" cy="965126"/>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164674359"/>
                    </a:ext>
                  </a:extLst>
                </a:gridCol>
                <a:gridCol w="5536518">
                  <a:extLst>
                    <a:ext uri="{9D8B030D-6E8A-4147-A177-3AD203B41FA5}">
                      <a16:colId xmlns:a16="http://schemas.microsoft.com/office/drawing/2014/main" val="3516144068"/>
                    </a:ext>
                  </a:extLst>
                </a:gridCol>
                <a:gridCol w="1669097">
                  <a:extLst>
                    <a:ext uri="{9D8B030D-6E8A-4147-A177-3AD203B41FA5}">
                      <a16:colId xmlns:a16="http://schemas.microsoft.com/office/drawing/2014/main" val="3159167550"/>
                    </a:ext>
                  </a:extLst>
                </a:gridCol>
              </a:tblGrid>
              <a:tr h="494333">
                <a:tc>
                  <a:txBody>
                    <a:bodyPr/>
                    <a:lstStyle/>
                    <a:p>
                      <a:pPr algn="l" fontAlgn="ctr"/>
                      <a:r>
                        <a:rPr lang="es-MX" sz="1200" b="1" u="none" strike="noStrike" dirty="0">
                          <a:solidFill>
                            <a:srgbClr val="00B050"/>
                          </a:solidFill>
                          <a:effectLst/>
                        </a:rPr>
                        <a:t>1293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BIENES EN COMODATO.</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092650602"/>
                  </a:ext>
                </a:extLst>
              </a:tr>
              <a:tr h="470793">
                <a:tc>
                  <a:txBody>
                    <a:bodyPr/>
                    <a:lstStyle/>
                    <a:p>
                      <a:pPr algn="l" fontAlgn="ctr"/>
                      <a:r>
                        <a:rPr lang="es-MX" sz="1200" b="1" u="none" strike="noStrike" dirty="0">
                          <a:solidFill>
                            <a:srgbClr val="C00000"/>
                          </a:solidFill>
                          <a:effectLst/>
                        </a:rPr>
                        <a:t>1293-001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VEHICULOS</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239400509"/>
                  </a:ext>
                </a:extLst>
              </a:tr>
            </a:tbl>
          </a:graphicData>
        </a:graphic>
      </p:graphicFrame>
    </p:spTree>
    <p:extLst>
      <p:ext uri="{BB962C8B-B14F-4D97-AF65-F5344CB8AC3E}">
        <p14:creationId xmlns:p14="http://schemas.microsoft.com/office/powerpoint/2010/main" val="2745521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 calcmode="lin" valueType="num">
                                      <p:cBhvr>
                                        <p:cTn id="14" dur="1000" fill="hold"/>
                                        <p:tgtEl>
                                          <p:spTgt spid="2"/>
                                        </p:tgtEl>
                                        <p:attrNameLst>
                                          <p:attrName>style.rotation</p:attrName>
                                        </p:attrNameLst>
                                      </p:cBhvr>
                                      <p:tavLst>
                                        <p:tav tm="0">
                                          <p:val>
                                            <p:fltVal val="90"/>
                                          </p:val>
                                        </p:tav>
                                        <p:tav tm="100000">
                                          <p:val>
                                            <p:fltVal val="0"/>
                                          </p:val>
                                        </p:tav>
                                      </p:tavLst>
                                    </p:anim>
                                    <p:animEffect transition="in" filter="fade">
                                      <p:cBhvr>
                                        <p:cTn id="15" dur="10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heel(1)">
                                      <p:cBhvr>
                                        <p:cTn id="2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C9ADB4B7-76C9-4F2B-8D9A-C2D68855DAE0}"/>
              </a:ext>
            </a:extLst>
          </p:cNvPr>
          <p:cNvGraphicFramePr>
            <a:graphicFrameLocks noGrp="1"/>
          </p:cNvGraphicFramePr>
          <p:nvPr>
            <p:extLst>
              <p:ext uri="{D42A27DB-BD31-4B8C-83A1-F6EECF244321}">
                <p14:modId xmlns:p14="http://schemas.microsoft.com/office/powerpoint/2010/main" val="4141592882"/>
              </p:ext>
            </p:extLst>
          </p:nvPr>
        </p:nvGraphicFramePr>
        <p:xfrm>
          <a:off x="107504" y="908720"/>
          <a:ext cx="8928992" cy="4680523"/>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242867738"/>
                    </a:ext>
                  </a:extLst>
                </a:gridCol>
                <a:gridCol w="5536518">
                  <a:extLst>
                    <a:ext uri="{9D8B030D-6E8A-4147-A177-3AD203B41FA5}">
                      <a16:colId xmlns:a16="http://schemas.microsoft.com/office/drawing/2014/main" val="2218639244"/>
                    </a:ext>
                  </a:extLst>
                </a:gridCol>
                <a:gridCol w="1669097">
                  <a:extLst>
                    <a:ext uri="{9D8B030D-6E8A-4147-A177-3AD203B41FA5}">
                      <a16:colId xmlns:a16="http://schemas.microsoft.com/office/drawing/2014/main" val="1337132873"/>
                    </a:ext>
                  </a:extLst>
                </a:gridCol>
              </a:tblGrid>
              <a:tr h="478986">
                <a:tc>
                  <a:txBody>
                    <a:bodyPr/>
                    <a:lstStyle/>
                    <a:p>
                      <a:pPr algn="l" fontAlgn="ctr"/>
                      <a:r>
                        <a:rPr lang="es-MX" sz="1200" b="1" u="none" strike="noStrike" dirty="0">
                          <a:solidFill>
                            <a:srgbClr val="00B050"/>
                          </a:solidFill>
                          <a:effectLst/>
                        </a:rPr>
                        <a:t>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PASIVO</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29,267,925.97</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936102994"/>
                  </a:ext>
                </a:extLst>
              </a:tr>
              <a:tr h="478986">
                <a:tc>
                  <a:txBody>
                    <a:bodyPr/>
                    <a:lstStyle/>
                    <a:p>
                      <a:pPr algn="l" fontAlgn="ctr"/>
                      <a:r>
                        <a:rPr lang="es-MX" sz="1200" b="1" u="none" strike="noStrike">
                          <a:solidFill>
                            <a:srgbClr val="00B050"/>
                          </a:solidFill>
                          <a:effectLst/>
                        </a:rPr>
                        <a:t>21</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PASIVO CIRCULANTE.</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29,267,925.97</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945162944"/>
                  </a:ext>
                </a:extLst>
              </a:tr>
              <a:tr h="478986">
                <a:tc>
                  <a:txBody>
                    <a:bodyPr/>
                    <a:lstStyle/>
                    <a:p>
                      <a:pPr algn="l" fontAlgn="ctr"/>
                      <a:r>
                        <a:rPr lang="es-MX" sz="1200" b="1" u="none" strike="noStrike">
                          <a:solidFill>
                            <a:srgbClr val="00B050"/>
                          </a:solidFill>
                          <a:effectLst/>
                        </a:rPr>
                        <a:t>211</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CUENTAS POR PAGAR A CORTO PLAZO.</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29,267,925.97</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177805860"/>
                  </a:ext>
                </a:extLst>
              </a:tr>
              <a:tr h="478986">
                <a:tc>
                  <a:txBody>
                    <a:bodyPr/>
                    <a:lstStyle/>
                    <a:p>
                      <a:pPr algn="l" fontAlgn="ctr"/>
                      <a:r>
                        <a:rPr lang="es-MX" sz="1200" b="1" u="none" strike="noStrike">
                          <a:solidFill>
                            <a:srgbClr val="00B050"/>
                          </a:solidFill>
                          <a:effectLst/>
                        </a:rPr>
                        <a:t>2111</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SERVICIOS PERSONALES POR PAGAR A CORTO PLAZO.</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1,520,029.22</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519647770"/>
                  </a:ext>
                </a:extLst>
              </a:tr>
              <a:tr h="483694">
                <a:tc>
                  <a:txBody>
                    <a:bodyPr/>
                    <a:lstStyle/>
                    <a:p>
                      <a:pPr algn="l" fontAlgn="ctr"/>
                      <a:r>
                        <a:rPr lang="es-MX" sz="1200" b="1" u="none" strike="noStrike" dirty="0">
                          <a:solidFill>
                            <a:srgbClr val="C00000"/>
                          </a:solidFill>
                          <a:effectLst/>
                        </a:rPr>
                        <a:t>2111-001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REMUNERACION POR PAGAR  AL PERSONAL DE CARACTER PERMANENTE A CP.</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96,780.38</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909884806"/>
                  </a:ext>
                </a:extLst>
              </a:tr>
              <a:tr h="456177">
                <a:tc>
                  <a:txBody>
                    <a:bodyPr/>
                    <a:lstStyle/>
                    <a:p>
                      <a:pPr algn="l" fontAlgn="ctr"/>
                      <a:r>
                        <a:rPr lang="es-MX" sz="1200" b="1" u="none" strike="noStrike">
                          <a:solidFill>
                            <a:srgbClr val="C00000"/>
                          </a:solidFill>
                          <a:effectLst/>
                        </a:rPr>
                        <a:t>2111-002</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REMUNERACIONES AL PERSONAL DE CARACTER TRANSITORIO A CP.</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12,400.24</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44693935"/>
                  </a:ext>
                </a:extLst>
              </a:tr>
              <a:tr h="456177">
                <a:tc>
                  <a:txBody>
                    <a:bodyPr/>
                    <a:lstStyle/>
                    <a:p>
                      <a:pPr algn="l" fontAlgn="ctr"/>
                      <a:r>
                        <a:rPr lang="es-MX" sz="1200" b="1" u="none" strike="noStrike">
                          <a:solidFill>
                            <a:srgbClr val="C00000"/>
                          </a:solidFill>
                          <a:effectLst/>
                        </a:rPr>
                        <a:t>2111-003</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REMUNERACIONES ADICIONALES Y ESPECIALES POR PAGAR A CP.</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78,062.35</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125535713"/>
                  </a:ext>
                </a:extLst>
              </a:tr>
              <a:tr h="456177">
                <a:tc>
                  <a:txBody>
                    <a:bodyPr/>
                    <a:lstStyle/>
                    <a:p>
                      <a:pPr algn="l" fontAlgn="ctr"/>
                      <a:r>
                        <a:rPr lang="es-MX" sz="1200" b="1" u="none" strike="noStrike">
                          <a:solidFill>
                            <a:srgbClr val="C00000"/>
                          </a:solidFill>
                          <a:effectLst/>
                        </a:rPr>
                        <a:t>2111-018</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PROVISION NOMINAS 2015</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96,701.73</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563459694"/>
                  </a:ext>
                </a:extLst>
              </a:tr>
              <a:tr h="456177">
                <a:tc>
                  <a:txBody>
                    <a:bodyPr/>
                    <a:lstStyle/>
                    <a:p>
                      <a:pPr algn="l" fontAlgn="ctr"/>
                      <a:r>
                        <a:rPr lang="es-MX" sz="1200" b="1" u="none" strike="noStrike">
                          <a:solidFill>
                            <a:srgbClr val="C00000"/>
                          </a:solidFill>
                          <a:effectLst/>
                        </a:rPr>
                        <a:t>2111-020</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PROVISIONES NOMINAS 2015 FONDO IV</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6,837.57</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81253343"/>
                  </a:ext>
                </a:extLst>
              </a:tr>
              <a:tr h="456177">
                <a:tc>
                  <a:txBody>
                    <a:bodyPr/>
                    <a:lstStyle/>
                    <a:p>
                      <a:pPr algn="l" fontAlgn="ctr"/>
                      <a:r>
                        <a:rPr lang="es-MX" sz="1200" b="1" u="none" strike="noStrike">
                          <a:solidFill>
                            <a:srgbClr val="C00000"/>
                          </a:solidFill>
                          <a:effectLst/>
                        </a:rPr>
                        <a:t>2111-022</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PROVISION NOMINA EVENTUALES 2015</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8,283.55</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503686632"/>
                  </a:ext>
                </a:extLst>
              </a:tr>
            </a:tbl>
          </a:graphicData>
        </a:graphic>
      </p:graphicFrame>
    </p:spTree>
    <p:extLst>
      <p:ext uri="{BB962C8B-B14F-4D97-AF65-F5344CB8AC3E}">
        <p14:creationId xmlns:p14="http://schemas.microsoft.com/office/powerpoint/2010/main" val="481926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ircle(in)">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5D5B8E2B-7BDF-4027-BF86-C4B7BFEF8F08}"/>
              </a:ext>
            </a:extLst>
          </p:cNvPr>
          <p:cNvGraphicFramePr>
            <a:graphicFrameLocks noGrp="1"/>
          </p:cNvGraphicFramePr>
          <p:nvPr>
            <p:extLst>
              <p:ext uri="{D42A27DB-BD31-4B8C-83A1-F6EECF244321}">
                <p14:modId xmlns:p14="http://schemas.microsoft.com/office/powerpoint/2010/main" val="3798203691"/>
              </p:ext>
            </p:extLst>
          </p:nvPr>
        </p:nvGraphicFramePr>
        <p:xfrm>
          <a:off x="107504" y="764704"/>
          <a:ext cx="8928993" cy="1944217"/>
        </p:xfrm>
        <a:graphic>
          <a:graphicData uri="http://schemas.openxmlformats.org/drawingml/2006/table">
            <a:tbl>
              <a:tblPr>
                <a:tableStyleId>{5C22544A-7EE6-4342-B048-85BDC9FD1C3A}</a:tableStyleId>
              </a:tblPr>
              <a:tblGrid>
                <a:gridCol w="1723378">
                  <a:extLst>
                    <a:ext uri="{9D8B030D-6E8A-4147-A177-3AD203B41FA5}">
                      <a16:colId xmlns:a16="http://schemas.microsoft.com/office/drawing/2014/main" val="3891717085"/>
                    </a:ext>
                  </a:extLst>
                </a:gridCol>
                <a:gridCol w="5536518">
                  <a:extLst>
                    <a:ext uri="{9D8B030D-6E8A-4147-A177-3AD203B41FA5}">
                      <a16:colId xmlns:a16="http://schemas.microsoft.com/office/drawing/2014/main" val="2135130927"/>
                    </a:ext>
                  </a:extLst>
                </a:gridCol>
                <a:gridCol w="1669097">
                  <a:extLst>
                    <a:ext uri="{9D8B030D-6E8A-4147-A177-3AD203B41FA5}">
                      <a16:colId xmlns:a16="http://schemas.microsoft.com/office/drawing/2014/main" val="340748223"/>
                    </a:ext>
                  </a:extLst>
                </a:gridCol>
              </a:tblGrid>
              <a:tr h="285515">
                <a:tc>
                  <a:txBody>
                    <a:bodyPr/>
                    <a:lstStyle/>
                    <a:p>
                      <a:pPr algn="l" fontAlgn="ctr"/>
                      <a:r>
                        <a:rPr lang="es-MX" sz="1200" b="1" u="none" strike="noStrike" dirty="0">
                          <a:solidFill>
                            <a:srgbClr val="00B050"/>
                          </a:solidFill>
                          <a:effectLst/>
                        </a:rPr>
                        <a:t>2112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PROVEEDORES POR PAGAR CORTO PLAZO.</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4,226,471.58</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742306410"/>
                  </a:ext>
                </a:extLst>
              </a:tr>
              <a:tr h="285515">
                <a:tc>
                  <a:txBody>
                    <a:bodyPr/>
                    <a:lstStyle/>
                    <a:p>
                      <a:pPr algn="l" fontAlgn="ctr"/>
                      <a:r>
                        <a:rPr lang="es-MX" sz="1200" b="1" u="none" strike="noStrike">
                          <a:solidFill>
                            <a:srgbClr val="00B050"/>
                          </a:solidFill>
                          <a:effectLst/>
                        </a:rPr>
                        <a:t>2112-001</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PROVEEDORES DE MATERIALES, SUMINISTROS Y SERVICIOS</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4,226,471.58</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778837090"/>
                  </a:ext>
                </a:extLst>
              </a:tr>
              <a:tr h="285515">
                <a:tc>
                  <a:txBody>
                    <a:bodyPr/>
                    <a:lstStyle/>
                    <a:p>
                      <a:pPr algn="l" fontAlgn="ctr"/>
                      <a:r>
                        <a:rPr lang="es-MX" sz="1200" b="1" u="none" strike="noStrike" dirty="0">
                          <a:solidFill>
                            <a:srgbClr val="00B050"/>
                          </a:solidFill>
                          <a:effectLst/>
                        </a:rPr>
                        <a:t>2112-001-00001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PROVEEDORES 2006</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13,640.42</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753098385"/>
                  </a:ext>
                </a:extLst>
              </a:tr>
              <a:tr h="271918">
                <a:tc>
                  <a:txBody>
                    <a:bodyPr/>
                    <a:lstStyle/>
                    <a:p>
                      <a:pPr algn="l" fontAlgn="ctr"/>
                      <a:r>
                        <a:rPr lang="es-MX" sz="1200" b="1" u="none" strike="noStrike">
                          <a:solidFill>
                            <a:srgbClr val="C00000"/>
                          </a:solidFill>
                          <a:effectLst/>
                        </a:rPr>
                        <a:t>2112-001-00001-0001</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MATERIALES.</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795.86</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122279186"/>
                  </a:ext>
                </a:extLst>
              </a:tr>
              <a:tr h="271918">
                <a:tc>
                  <a:txBody>
                    <a:bodyPr/>
                    <a:lstStyle/>
                    <a:p>
                      <a:pPr algn="l" fontAlgn="ctr"/>
                      <a:r>
                        <a:rPr lang="es-MX" sz="1200" b="1" u="none" strike="noStrike">
                          <a:solidFill>
                            <a:srgbClr val="C00000"/>
                          </a:solidFill>
                          <a:effectLst/>
                        </a:rPr>
                        <a:t>2112-001-00001-0005</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i="0" u="none" strike="noStrike" dirty="0">
                          <a:solidFill>
                            <a:srgbClr val="C00000"/>
                          </a:solidFill>
                          <a:effectLst/>
                          <a:latin typeface="Calibri" panose="020F0502020204030204" pitchFamily="34" charset="0"/>
                        </a:rPr>
                        <a:t>XXXX  YYYYY     ZZZZZ</a:t>
                      </a:r>
                    </a:p>
                  </a:txBody>
                  <a:tcPr marL="8512" marR="8512" marT="8512" marB="0" anchor="ctr"/>
                </a:tc>
                <a:tc>
                  <a:txBody>
                    <a:bodyPr/>
                    <a:lstStyle/>
                    <a:p>
                      <a:pPr algn="r" fontAlgn="ctr"/>
                      <a:r>
                        <a:rPr lang="es-MX" sz="1200" b="1" u="none" strike="noStrike" dirty="0">
                          <a:solidFill>
                            <a:srgbClr val="C00000"/>
                          </a:solidFill>
                          <a:effectLst/>
                        </a:rPr>
                        <a:t>547.00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337098749"/>
                  </a:ext>
                </a:extLst>
              </a:tr>
              <a:tr h="271918">
                <a:tc>
                  <a:txBody>
                    <a:bodyPr/>
                    <a:lstStyle/>
                    <a:p>
                      <a:pPr algn="l" fontAlgn="ctr"/>
                      <a:r>
                        <a:rPr lang="es-MX" sz="1200" b="1" u="none" strike="noStrike">
                          <a:solidFill>
                            <a:srgbClr val="C00000"/>
                          </a:solidFill>
                          <a:effectLst/>
                        </a:rPr>
                        <a:t>2112-001-00001-0006</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YYYYY     ZZZZZ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-40,400.00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036215425"/>
                  </a:ext>
                </a:extLst>
              </a:tr>
              <a:tr h="271918">
                <a:tc>
                  <a:txBody>
                    <a:bodyPr/>
                    <a:lstStyle/>
                    <a:p>
                      <a:pPr algn="l" fontAlgn="ctr"/>
                      <a:r>
                        <a:rPr lang="es-MX" sz="1200" b="1" u="none" strike="noStrike">
                          <a:solidFill>
                            <a:srgbClr val="C00000"/>
                          </a:solidFill>
                          <a:effectLst/>
                        </a:rPr>
                        <a:t>2112-001-00001-0007</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YYYYY     ZZZZZ</a:t>
                      </a:r>
                    </a:p>
                  </a:txBody>
                  <a:tcPr marL="8512" marR="8512" marT="8512" marB="0" anchor="ctr"/>
                </a:tc>
                <a:tc>
                  <a:txBody>
                    <a:bodyPr/>
                    <a:lstStyle/>
                    <a:p>
                      <a:pPr algn="r" fontAlgn="ctr"/>
                      <a:r>
                        <a:rPr lang="es-MX" sz="1200" b="1" u="none" strike="noStrike" dirty="0">
                          <a:solidFill>
                            <a:srgbClr val="C00000"/>
                          </a:solidFill>
                          <a:effectLst/>
                        </a:rPr>
                        <a:t>52,697.56</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217062486"/>
                  </a:ext>
                </a:extLst>
              </a:tr>
            </a:tbl>
          </a:graphicData>
        </a:graphic>
      </p:graphicFrame>
      <p:graphicFrame>
        <p:nvGraphicFramePr>
          <p:cNvPr id="4" name="Tabla 3">
            <a:extLst>
              <a:ext uri="{FF2B5EF4-FFF2-40B4-BE49-F238E27FC236}">
                <a16:creationId xmlns:a16="http://schemas.microsoft.com/office/drawing/2014/main" id="{E8C50A02-A897-4108-9E90-A7FDE2DC98D5}"/>
              </a:ext>
            </a:extLst>
          </p:cNvPr>
          <p:cNvGraphicFramePr>
            <a:graphicFrameLocks noGrp="1"/>
          </p:cNvGraphicFramePr>
          <p:nvPr>
            <p:extLst>
              <p:ext uri="{D42A27DB-BD31-4B8C-83A1-F6EECF244321}">
                <p14:modId xmlns:p14="http://schemas.microsoft.com/office/powerpoint/2010/main" val="1136687664"/>
              </p:ext>
            </p:extLst>
          </p:nvPr>
        </p:nvGraphicFramePr>
        <p:xfrm>
          <a:off x="107501" y="3092872"/>
          <a:ext cx="8928993" cy="3360464"/>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89830026"/>
                    </a:ext>
                  </a:extLst>
                </a:gridCol>
                <a:gridCol w="5536519">
                  <a:extLst>
                    <a:ext uri="{9D8B030D-6E8A-4147-A177-3AD203B41FA5}">
                      <a16:colId xmlns:a16="http://schemas.microsoft.com/office/drawing/2014/main" val="2574334020"/>
                    </a:ext>
                  </a:extLst>
                </a:gridCol>
                <a:gridCol w="1669097">
                  <a:extLst>
                    <a:ext uri="{9D8B030D-6E8A-4147-A177-3AD203B41FA5}">
                      <a16:colId xmlns:a16="http://schemas.microsoft.com/office/drawing/2014/main" val="3291544366"/>
                    </a:ext>
                  </a:extLst>
                </a:gridCol>
              </a:tblGrid>
              <a:tr h="389888">
                <a:tc>
                  <a:txBody>
                    <a:bodyPr/>
                    <a:lstStyle/>
                    <a:p>
                      <a:pPr algn="l" fontAlgn="ctr"/>
                      <a:r>
                        <a:rPr lang="es-MX" sz="1200" b="1" u="none" strike="noStrike" dirty="0">
                          <a:solidFill>
                            <a:srgbClr val="00B050"/>
                          </a:solidFill>
                          <a:effectLst/>
                        </a:rPr>
                        <a:t>2112-001-00002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PROVEEDORES 2007</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584,617.68</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501919417"/>
                  </a:ext>
                </a:extLst>
              </a:tr>
              <a:tr h="371322">
                <a:tc>
                  <a:txBody>
                    <a:bodyPr/>
                    <a:lstStyle/>
                    <a:p>
                      <a:pPr algn="l" fontAlgn="ctr"/>
                      <a:r>
                        <a:rPr lang="es-MX" sz="1200" b="1" u="none" strike="noStrike" dirty="0">
                          <a:solidFill>
                            <a:srgbClr val="C00000"/>
                          </a:solidFill>
                          <a:effectLst/>
                        </a:rPr>
                        <a:t>2112-001-00002-0001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YYYYY     ZZZZZ</a:t>
                      </a:r>
                    </a:p>
                  </a:txBody>
                  <a:tcPr marL="8512" marR="8512" marT="8512" marB="0" anchor="ctr"/>
                </a:tc>
                <a:tc>
                  <a:txBody>
                    <a:bodyPr/>
                    <a:lstStyle/>
                    <a:p>
                      <a:pPr algn="r" fontAlgn="ctr"/>
                      <a:r>
                        <a:rPr lang="es-MX" sz="1200" b="1" u="none" strike="noStrike" dirty="0">
                          <a:solidFill>
                            <a:srgbClr val="C00000"/>
                          </a:solidFill>
                          <a:effectLst/>
                        </a:rPr>
                        <a:t>-1,240.60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484075987"/>
                  </a:ext>
                </a:extLst>
              </a:tr>
              <a:tr h="371322">
                <a:tc>
                  <a:txBody>
                    <a:bodyPr/>
                    <a:lstStyle/>
                    <a:p>
                      <a:pPr algn="l" fontAlgn="ctr"/>
                      <a:r>
                        <a:rPr lang="es-MX" sz="1200" b="1" u="none" strike="noStrike">
                          <a:solidFill>
                            <a:srgbClr val="C00000"/>
                          </a:solidFill>
                          <a:effectLst/>
                        </a:rPr>
                        <a:t>2112-001-00002-0002</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YYYYY     ZZZZZ</a:t>
                      </a:r>
                    </a:p>
                  </a:txBody>
                  <a:tcPr marL="8512" marR="8512" marT="8512" marB="0" anchor="ctr"/>
                </a:tc>
                <a:tc>
                  <a:txBody>
                    <a:bodyPr/>
                    <a:lstStyle/>
                    <a:p>
                      <a:pPr algn="r" fontAlgn="ctr"/>
                      <a:r>
                        <a:rPr lang="es-MX" sz="1200" b="1" u="none" strike="noStrike" dirty="0">
                          <a:solidFill>
                            <a:srgbClr val="C00000"/>
                          </a:solidFill>
                          <a:effectLst/>
                        </a:rPr>
                        <a:t>1,200.60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274477696"/>
                  </a:ext>
                </a:extLst>
              </a:tr>
              <a:tr h="371322">
                <a:tc>
                  <a:txBody>
                    <a:bodyPr/>
                    <a:lstStyle/>
                    <a:p>
                      <a:pPr algn="l" fontAlgn="ctr"/>
                      <a:r>
                        <a:rPr lang="es-MX" sz="1200" b="1" u="none" strike="noStrike">
                          <a:solidFill>
                            <a:srgbClr val="C00000"/>
                          </a:solidFill>
                          <a:effectLst/>
                        </a:rPr>
                        <a:t>2112-001-00002-0004</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YYYYY     ZZZZZ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-1,000.00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981297768"/>
                  </a:ext>
                </a:extLst>
              </a:tr>
              <a:tr h="371322">
                <a:tc>
                  <a:txBody>
                    <a:bodyPr/>
                    <a:lstStyle/>
                    <a:p>
                      <a:pPr algn="l" fontAlgn="ctr"/>
                      <a:r>
                        <a:rPr lang="es-MX" sz="1200" b="1" u="none" strike="noStrike" dirty="0">
                          <a:solidFill>
                            <a:srgbClr val="C00000"/>
                          </a:solidFill>
                          <a:effectLst/>
                        </a:rPr>
                        <a:t>2112-001-00002-0005</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YYYYY     ZZZZZ</a:t>
                      </a:r>
                    </a:p>
                  </a:txBody>
                  <a:tcPr marL="8512" marR="8512" marT="8512" marB="0" anchor="ctr"/>
                </a:tc>
                <a:tc>
                  <a:txBody>
                    <a:bodyPr/>
                    <a:lstStyle/>
                    <a:p>
                      <a:pPr algn="r" fontAlgn="ctr"/>
                      <a:r>
                        <a:rPr lang="es-MX" sz="1200" b="1" u="none" strike="noStrike" dirty="0">
                          <a:solidFill>
                            <a:srgbClr val="C00000"/>
                          </a:solidFill>
                          <a:effectLst/>
                        </a:rPr>
                        <a:t>21,348.00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293822948"/>
                  </a:ext>
                </a:extLst>
              </a:tr>
              <a:tr h="371322">
                <a:tc>
                  <a:txBody>
                    <a:bodyPr/>
                    <a:lstStyle/>
                    <a:p>
                      <a:pPr algn="l" fontAlgn="ctr"/>
                      <a:r>
                        <a:rPr lang="es-MX" sz="1200" b="1" u="none" strike="noStrike">
                          <a:solidFill>
                            <a:srgbClr val="C00000"/>
                          </a:solidFill>
                          <a:effectLst/>
                        </a:rPr>
                        <a:t>2112-001-00002-0006</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YYYYY     ZZZZZ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-496.73</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227294350"/>
                  </a:ext>
                </a:extLst>
              </a:tr>
              <a:tr h="371322">
                <a:tc>
                  <a:txBody>
                    <a:bodyPr/>
                    <a:lstStyle/>
                    <a:p>
                      <a:pPr algn="l" fontAlgn="ctr"/>
                      <a:r>
                        <a:rPr lang="es-MX" sz="1200" b="1" u="none" strike="noStrike">
                          <a:solidFill>
                            <a:srgbClr val="C00000"/>
                          </a:solidFill>
                          <a:effectLst/>
                        </a:rPr>
                        <a:t>2112-001-00002-0007</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YYYYY     ZZZZZ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1,035.00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603867867"/>
                  </a:ext>
                </a:extLst>
              </a:tr>
              <a:tr h="371322">
                <a:tc>
                  <a:txBody>
                    <a:bodyPr/>
                    <a:lstStyle/>
                    <a:p>
                      <a:pPr algn="l" fontAlgn="ctr"/>
                      <a:r>
                        <a:rPr lang="es-MX" sz="1200" b="1" u="none" strike="noStrike">
                          <a:solidFill>
                            <a:srgbClr val="C00000"/>
                          </a:solidFill>
                          <a:effectLst/>
                        </a:rPr>
                        <a:t>2112-001-00002-0011</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YYYYY     ZZZZZ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-20,970.00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376075017"/>
                  </a:ext>
                </a:extLst>
              </a:tr>
              <a:tr h="371322">
                <a:tc>
                  <a:txBody>
                    <a:bodyPr/>
                    <a:lstStyle/>
                    <a:p>
                      <a:pPr algn="l" fontAlgn="ctr"/>
                      <a:r>
                        <a:rPr lang="es-MX" sz="1200" b="1" u="none" strike="noStrike">
                          <a:solidFill>
                            <a:srgbClr val="C00000"/>
                          </a:solidFill>
                          <a:effectLst/>
                        </a:rPr>
                        <a:t>2112-001-00002-0012</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YYYYY     ZZZZZ</a:t>
                      </a:r>
                    </a:p>
                  </a:txBody>
                  <a:tcPr marL="8512" marR="8512" marT="8512" marB="0" anchor="ctr"/>
                </a:tc>
                <a:tc>
                  <a:txBody>
                    <a:bodyPr/>
                    <a:lstStyle/>
                    <a:p>
                      <a:pPr algn="r" fontAlgn="ctr"/>
                      <a:r>
                        <a:rPr lang="es-MX" sz="1200" b="1" u="none" strike="noStrike" dirty="0">
                          <a:solidFill>
                            <a:srgbClr val="C00000"/>
                          </a:solidFill>
                          <a:effectLst/>
                        </a:rPr>
                        <a:t>-558,495.71</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071925437"/>
                  </a:ext>
                </a:extLst>
              </a:tr>
            </a:tbl>
          </a:graphicData>
        </a:graphic>
      </p:graphicFrame>
    </p:spTree>
    <p:extLst>
      <p:ext uri="{BB962C8B-B14F-4D97-AF65-F5344CB8AC3E}">
        <p14:creationId xmlns:p14="http://schemas.microsoft.com/office/powerpoint/2010/main" val="580217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 calcmode="lin" valueType="num">
                                      <p:cBhvr>
                                        <p:cTn id="14" dur="1000" fill="hold"/>
                                        <p:tgtEl>
                                          <p:spTgt spid="2"/>
                                        </p:tgtEl>
                                        <p:attrNameLst>
                                          <p:attrName>style.rotation</p:attrName>
                                        </p:attrNameLst>
                                      </p:cBhvr>
                                      <p:tavLst>
                                        <p:tav tm="0">
                                          <p:val>
                                            <p:fltVal val="90"/>
                                          </p:val>
                                        </p:tav>
                                        <p:tav tm="100000">
                                          <p:val>
                                            <p:fltVal val="0"/>
                                          </p:val>
                                        </p:tav>
                                      </p:tavLst>
                                    </p:anim>
                                    <p:animEffect transition="in" filter="fade">
                                      <p:cBhvr>
                                        <p:cTn id="15" dur="10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ppt_x"/>
                                          </p:val>
                                        </p:tav>
                                        <p:tav tm="100000">
                                          <p:val>
                                            <p:strVal val="#ppt_x"/>
                                          </p:val>
                                        </p:tav>
                                      </p:tavLst>
                                    </p:anim>
                                    <p:anim calcmode="lin" valueType="num">
                                      <p:cBhvr additive="base">
                                        <p:cTn id="21"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9D4BCA93-6999-4034-8855-DF21731FC513}"/>
              </a:ext>
            </a:extLst>
          </p:cNvPr>
          <p:cNvGraphicFramePr>
            <a:graphicFrameLocks noGrp="1"/>
          </p:cNvGraphicFramePr>
          <p:nvPr>
            <p:extLst>
              <p:ext uri="{D42A27DB-BD31-4B8C-83A1-F6EECF244321}">
                <p14:modId xmlns:p14="http://schemas.microsoft.com/office/powerpoint/2010/main" val="3425989308"/>
              </p:ext>
            </p:extLst>
          </p:nvPr>
        </p:nvGraphicFramePr>
        <p:xfrm>
          <a:off x="107504" y="908718"/>
          <a:ext cx="8928992" cy="108012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051166403"/>
                    </a:ext>
                  </a:extLst>
                </a:gridCol>
                <a:gridCol w="5536518">
                  <a:extLst>
                    <a:ext uri="{9D8B030D-6E8A-4147-A177-3AD203B41FA5}">
                      <a16:colId xmlns:a16="http://schemas.microsoft.com/office/drawing/2014/main" val="4180111082"/>
                    </a:ext>
                  </a:extLst>
                </a:gridCol>
                <a:gridCol w="1669097">
                  <a:extLst>
                    <a:ext uri="{9D8B030D-6E8A-4147-A177-3AD203B41FA5}">
                      <a16:colId xmlns:a16="http://schemas.microsoft.com/office/drawing/2014/main" val="1185305899"/>
                    </a:ext>
                  </a:extLst>
                </a:gridCol>
              </a:tblGrid>
              <a:tr h="371846">
                <a:tc>
                  <a:txBody>
                    <a:bodyPr/>
                    <a:lstStyle/>
                    <a:p>
                      <a:pPr algn="l" fontAlgn="ctr"/>
                      <a:r>
                        <a:rPr lang="es-MX" sz="1200" b="1" u="none" strike="noStrike" dirty="0">
                          <a:solidFill>
                            <a:srgbClr val="00B050"/>
                          </a:solidFill>
                          <a:effectLst/>
                        </a:rPr>
                        <a:t>2112-001-00003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PROVEEDORES 2008</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-1,668.54</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17308374"/>
                  </a:ext>
                </a:extLst>
              </a:tr>
              <a:tr h="354138">
                <a:tc>
                  <a:txBody>
                    <a:bodyPr/>
                    <a:lstStyle/>
                    <a:p>
                      <a:pPr algn="l" fontAlgn="ctr"/>
                      <a:r>
                        <a:rPr lang="es-MX" sz="1200" b="1" u="none" strike="noStrike" dirty="0">
                          <a:solidFill>
                            <a:srgbClr val="C00000"/>
                          </a:solidFill>
                          <a:effectLst/>
                        </a:rPr>
                        <a:t>2112-001-00003-0008</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i="0" u="none" strike="noStrike" dirty="0">
                          <a:solidFill>
                            <a:srgbClr val="C00000"/>
                          </a:solidFill>
                          <a:effectLst/>
                          <a:latin typeface="Calibri" panose="020F0502020204030204" pitchFamily="34" charset="0"/>
                        </a:rPr>
                        <a:t>XXXX  YYYY  ZZZZ</a:t>
                      </a:r>
                    </a:p>
                  </a:txBody>
                  <a:tcPr marL="8512" marR="8512" marT="8512" marB="0" anchor="ctr"/>
                </a:tc>
                <a:tc>
                  <a:txBody>
                    <a:bodyPr/>
                    <a:lstStyle/>
                    <a:p>
                      <a:pPr algn="r" fontAlgn="ctr"/>
                      <a:r>
                        <a:rPr lang="es-MX" sz="1200" b="1" u="none" strike="noStrike" dirty="0">
                          <a:solidFill>
                            <a:srgbClr val="C00000"/>
                          </a:solidFill>
                          <a:effectLst/>
                        </a:rPr>
                        <a:t>-2,100.00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171962800"/>
                  </a:ext>
                </a:extLst>
              </a:tr>
              <a:tr h="354138">
                <a:tc>
                  <a:txBody>
                    <a:bodyPr/>
                    <a:lstStyle/>
                    <a:p>
                      <a:pPr algn="l" fontAlgn="ctr"/>
                      <a:r>
                        <a:rPr lang="es-MX" sz="1200" b="1" u="none" strike="noStrike">
                          <a:solidFill>
                            <a:srgbClr val="C00000"/>
                          </a:solidFill>
                          <a:effectLst/>
                        </a:rPr>
                        <a:t>2112-001-00003-0009</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i="0" u="none" strike="noStrike" dirty="0">
                          <a:solidFill>
                            <a:srgbClr val="C00000"/>
                          </a:solidFill>
                          <a:effectLst/>
                          <a:latin typeface="Calibri" panose="020F0502020204030204" pitchFamily="34" charset="0"/>
                        </a:rPr>
                        <a:t>XXXX  YYYY  ZZZZ</a:t>
                      </a:r>
                    </a:p>
                  </a:txBody>
                  <a:tcPr marL="8512" marR="8512" marT="8512" marB="0" anchor="ctr"/>
                </a:tc>
                <a:tc>
                  <a:txBody>
                    <a:bodyPr/>
                    <a:lstStyle/>
                    <a:p>
                      <a:pPr algn="r" fontAlgn="ctr"/>
                      <a:r>
                        <a:rPr lang="es-MX" sz="1200" b="1" u="none" strike="noStrike" dirty="0">
                          <a:solidFill>
                            <a:srgbClr val="C00000"/>
                          </a:solidFill>
                          <a:effectLst/>
                        </a:rPr>
                        <a:t>431.46</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460643808"/>
                  </a:ext>
                </a:extLst>
              </a:tr>
            </a:tbl>
          </a:graphicData>
        </a:graphic>
      </p:graphicFrame>
      <p:graphicFrame>
        <p:nvGraphicFramePr>
          <p:cNvPr id="4" name="Tabla 3">
            <a:extLst>
              <a:ext uri="{FF2B5EF4-FFF2-40B4-BE49-F238E27FC236}">
                <a16:creationId xmlns:a16="http://schemas.microsoft.com/office/drawing/2014/main" id="{156C829D-C046-412C-8CB4-B71049C9753A}"/>
              </a:ext>
            </a:extLst>
          </p:cNvPr>
          <p:cNvGraphicFramePr>
            <a:graphicFrameLocks noGrp="1"/>
          </p:cNvGraphicFramePr>
          <p:nvPr>
            <p:extLst>
              <p:ext uri="{D42A27DB-BD31-4B8C-83A1-F6EECF244321}">
                <p14:modId xmlns:p14="http://schemas.microsoft.com/office/powerpoint/2010/main" val="2959318862"/>
              </p:ext>
            </p:extLst>
          </p:nvPr>
        </p:nvGraphicFramePr>
        <p:xfrm>
          <a:off x="107504" y="2564903"/>
          <a:ext cx="8928992" cy="1080121"/>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929406902"/>
                    </a:ext>
                  </a:extLst>
                </a:gridCol>
                <a:gridCol w="5536518">
                  <a:extLst>
                    <a:ext uri="{9D8B030D-6E8A-4147-A177-3AD203B41FA5}">
                      <a16:colId xmlns:a16="http://schemas.microsoft.com/office/drawing/2014/main" val="748610197"/>
                    </a:ext>
                  </a:extLst>
                </a:gridCol>
                <a:gridCol w="1669097">
                  <a:extLst>
                    <a:ext uri="{9D8B030D-6E8A-4147-A177-3AD203B41FA5}">
                      <a16:colId xmlns:a16="http://schemas.microsoft.com/office/drawing/2014/main" val="1755465696"/>
                    </a:ext>
                  </a:extLst>
                </a:gridCol>
              </a:tblGrid>
              <a:tr h="371845">
                <a:tc>
                  <a:txBody>
                    <a:bodyPr/>
                    <a:lstStyle/>
                    <a:p>
                      <a:pPr algn="l" fontAlgn="ctr"/>
                      <a:r>
                        <a:rPr lang="es-MX" sz="1200" b="1" u="none" strike="noStrike" dirty="0">
                          <a:solidFill>
                            <a:srgbClr val="00B050"/>
                          </a:solidFill>
                          <a:effectLst/>
                        </a:rPr>
                        <a:t>2112-001-00004</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PROVEEDORES  2009</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49,600.00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163804230"/>
                  </a:ext>
                </a:extLst>
              </a:tr>
              <a:tr h="354138">
                <a:tc>
                  <a:txBody>
                    <a:bodyPr/>
                    <a:lstStyle/>
                    <a:p>
                      <a:pPr algn="l" fontAlgn="ctr"/>
                      <a:r>
                        <a:rPr lang="es-MX" sz="1200" b="1" u="none" strike="noStrike">
                          <a:solidFill>
                            <a:srgbClr val="C00000"/>
                          </a:solidFill>
                          <a:effectLst/>
                        </a:rPr>
                        <a:t>2112-001-00004-0002</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-45,000.00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19762437"/>
                  </a:ext>
                </a:extLst>
              </a:tr>
              <a:tr h="354138">
                <a:tc>
                  <a:txBody>
                    <a:bodyPr/>
                    <a:lstStyle/>
                    <a:p>
                      <a:pPr algn="l" fontAlgn="ctr"/>
                      <a:r>
                        <a:rPr lang="es-MX" sz="1200" b="1" u="none" strike="noStrike">
                          <a:solidFill>
                            <a:srgbClr val="C00000"/>
                          </a:solidFill>
                          <a:effectLst/>
                        </a:rPr>
                        <a:t>2112-001-00004-0003</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94,600.00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8129750"/>
                  </a:ext>
                </a:extLst>
              </a:tr>
            </a:tbl>
          </a:graphicData>
        </a:graphic>
      </p:graphicFrame>
      <p:graphicFrame>
        <p:nvGraphicFramePr>
          <p:cNvPr id="5" name="Tabla 4">
            <a:extLst>
              <a:ext uri="{FF2B5EF4-FFF2-40B4-BE49-F238E27FC236}">
                <a16:creationId xmlns:a16="http://schemas.microsoft.com/office/drawing/2014/main" id="{238FFD8D-9376-4E29-BF7C-B80B3B05AD84}"/>
              </a:ext>
            </a:extLst>
          </p:cNvPr>
          <p:cNvGraphicFramePr>
            <a:graphicFrameLocks noGrp="1"/>
          </p:cNvGraphicFramePr>
          <p:nvPr>
            <p:extLst>
              <p:ext uri="{D42A27DB-BD31-4B8C-83A1-F6EECF244321}">
                <p14:modId xmlns:p14="http://schemas.microsoft.com/office/powerpoint/2010/main" val="2107557086"/>
              </p:ext>
            </p:extLst>
          </p:nvPr>
        </p:nvGraphicFramePr>
        <p:xfrm>
          <a:off x="107504" y="4461098"/>
          <a:ext cx="8928992" cy="2208265"/>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890772134"/>
                    </a:ext>
                  </a:extLst>
                </a:gridCol>
                <a:gridCol w="5536518">
                  <a:extLst>
                    <a:ext uri="{9D8B030D-6E8A-4147-A177-3AD203B41FA5}">
                      <a16:colId xmlns:a16="http://schemas.microsoft.com/office/drawing/2014/main" val="1538346188"/>
                    </a:ext>
                  </a:extLst>
                </a:gridCol>
                <a:gridCol w="1669097">
                  <a:extLst>
                    <a:ext uri="{9D8B030D-6E8A-4147-A177-3AD203B41FA5}">
                      <a16:colId xmlns:a16="http://schemas.microsoft.com/office/drawing/2014/main" val="482026141"/>
                    </a:ext>
                  </a:extLst>
                </a:gridCol>
              </a:tblGrid>
              <a:tr h="328891">
                <a:tc>
                  <a:txBody>
                    <a:bodyPr/>
                    <a:lstStyle/>
                    <a:p>
                      <a:pPr algn="l" fontAlgn="ctr"/>
                      <a:r>
                        <a:rPr lang="es-MX" sz="1200" b="1" u="none" strike="noStrike" dirty="0">
                          <a:solidFill>
                            <a:srgbClr val="00B050"/>
                          </a:solidFill>
                          <a:effectLst/>
                        </a:rPr>
                        <a:t>2112-001-00005</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PROVEEDORES  2010</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-142,038.20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69998754"/>
                  </a:ext>
                </a:extLst>
              </a:tr>
              <a:tr h="313229">
                <a:tc>
                  <a:txBody>
                    <a:bodyPr/>
                    <a:lstStyle/>
                    <a:p>
                      <a:pPr algn="l" fontAlgn="ctr"/>
                      <a:r>
                        <a:rPr lang="es-MX" sz="1200" b="1" u="none" strike="noStrike">
                          <a:solidFill>
                            <a:srgbClr val="C00000"/>
                          </a:solidFill>
                          <a:effectLst/>
                        </a:rPr>
                        <a:t>2112-001-00005-0003</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30,111.50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756694022"/>
                  </a:ext>
                </a:extLst>
              </a:tr>
              <a:tr h="313229">
                <a:tc>
                  <a:txBody>
                    <a:bodyPr/>
                    <a:lstStyle/>
                    <a:p>
                      <a:pPr algn="l" fontAlgn="ctr"/>
                      <a:r>
                        <a:rPr lang="es-MX" sz="1200" b="1" u="none" strike="noStrike">
                          <a:solidFill>
                            <a:srgbClr val="C00000"/>
                          </a:solidFill>
                          <a:effectLst/>
                        </a:rPr>
                        <a:t>2112-001-00005-0005</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122,072.00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541233001"/>
                  </a:ext>
                </a:extLst>
              </a:tr>
              <a:tr h="313229">
                <a:tc>
                  <a:txBody>
                    <a:bodyPr/>
                    <a:lstStyle/>
                    <a:p>
                      <a:pPr algn="l" fontAlgn="ctr"/>
                      <a:r>
                        <a:rPr lang="es-MX" sz="1200" b="1" u="none" strike="noStrike">
                          <a:solidFill>
                            <a:srgbClr val="C00000"/>
                          </a:solidFill>
                          <a:effectLst/>
                        </a:rPr>
                        <a:t>2112-001-00005-0006</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3,248.01</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624366857"/>
                  </a:ext>
                </a:extLst>
              </a:tr>
              <a:tr h="313229">
                <a:tc>
                  <a:txBody>
                    <a:bodyPr/>
                    <a:lstStyle/>
                    <a:p>
                      <a:pPr algn="l" fontAlgn="ctr"/>
                      <a:r>
                        <a:rPr lang="es-MX" sz="1200" b="1" u="none" strike="noStrike">
                          <a:solidFill>
                            <a:srgbClr val="C00000"/>
                          </a:solidFill>
                          <a:effectLst/>
                        </a:rPr>
                        <a:t>2112-001-00005-0008</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-2,384.51</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355206790"/>
                  </a:ext>
                </a:extLst>
              </a:tr>
              <a:tr h="313229">
                <a:tc>
                  <a:txBody>
                    <a:bodyPr/>
                    <a:lstStyle/>
                    <a:p>
                      <a:pPr algn="l" fontAlgn="ctr"/>
                      <a:r>
                        <a:rPr lang="es-MX" sz="1200" b="1" u="none" strike="noStrike">
                          <a:solidFill>
                            <a:srgbClr val="C00000"/>
                          </a:solidFill>
                          <a:effectLst/>
                        </a:rPr>
                        <a:t>2112-001-00005-0010</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-4,500.80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236600591"/>
                  </a:ext>
                </a:extLst>
              </a:tr>
              <a:tr h="313229">
                <a:tc>
                  <a:txBody>
                    <a:bodyPr/>
                    <a:lstStyle/>
                    <a:p>
                      <a:pPr algn="l" fontAlgn="ctr"/>
                      <a:r>
                        <a:rPr lang="es-MX" sz="1200" b="1" u="none" strike="noStrike">
                          <a:solidFill>
                            <a:srgbClr val="C00000"/>
                          </a:solidFill>
                          <a:effectLst/>
                        </a:rPr>
                        <a:t>2112-001-00005-0012</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DIFERENCIA DEL SISTEMA ANTERIOR</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-290,584.40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58596617"/>
                  </a:ext>
                </a:extLst>
              </a:tr>
            </a:tbl>
          </a:graphicData>
        </a:graphic>
      </p:graphicFrame>
    </p:spTree>
    <p:extLst>
      <p:ext uri="{BB962C8B-B14F-4D97-AF65-F5344CB8AC3E}">
        <p14:creationId xmlns:p14="http://schemas.microsoft.com/office/powerpoint/2010/main" val="168123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circle(in)">
                                      <p:cBhvr>
                                        <p:cTn id="17" dur="2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arn(inVertical)">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8F304A8C-9E02-42A0-827C-CD9FCBA33649}"/>
              </a:ext>
            </a:extLst>
          </p:cNvPr>
          <p:cNvGraphicFramePr>
            <a:graphicFrameLocks noGrp="1"/>
          </p:cNvGraphicFramePr>
          <p:nvPr>
            <p:extLst>
              <p:ext uri="{D42A27DB-BD31-4B8C-83A1-F6EECF244321}">
                <p14:modId xmlns:p14="http://schemas.microsoft.com/office/powerpoint/2010/main" val="2561910174"/>
              </p:ext>
            </p:extLst>
          </p:nvPr>
        </p:nvGraphicFramePr>
        <p:xfrm>
          <a:off x="107504" y="836712"/>
          <a:ext cx="8928992" cy="1224136"/>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246150673"/>
                    </a:ext>
                  </a:extLst>
                </a:gridCol>
                <a:gridCol w="5536518">
                  <a:extLst>
                    <a:ext uri="{9D8B030D-6E8A-4147-A177-3AD203B41FA5}">
                      <a16:colId xmlns:a16="http://schemas.microsoft.com/office/drawing/2014/main" val="3610248005"/>
                    </a:ext>
                  </a:extLst>
                </a:gridCol>
                <a:gridCol w="1669097">
                  <a:extLst>
                    <a:ext uri="{9D8B030D-6E8A-4147-A177-3AD203B41FA5}">
                      <a16:colId xmlns:a16="http://schemas.microsoft.com/office/drawing/2014/main" val="2403331128"/>
                    </a:ext>
                  </a:extLst>
                </a:gridCol>
              </a:tblGrid>
              <a:tr h="421424">
                <a:tc>
                  <a:txBody>
                    <a:bodyPr/>
                    <a:lstStyle/>
                    <a:p>
                      <a:pPr algn="l" fontAlgn="ctr"/>
                      <a:r>
                        <a:rPr lang="es-MX" sz="1200" b="1" u="none" strike="noStrike" dirty="0">
                          <a:solidFill>
                            <a:srgbClr val="00B050"/>
                          </a:solidFill>
                          <a:effectLst/>
                        </a:rPr>
                        <a:t>2112-001-00006</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PROVEEDORES 2011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2,160.34</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916162935"/>
                  </a:ext>
                </a:extLst>
              </a:tr>
              <a:tr h="401356">
                <a:tc>
                  <a:txBody>
                    <a:bodyPr/>
                    <a:lstStyle/>
                    <a:p>
                      <a:pPr algn="l" fontAlgn="ctr"/>
                      <a:r>
                        <a:rPr lang="es-MX" sz="1200" b="1" u="none" strike="noStrike">
                          <a:solidFill>
                            <a:srgbClr val="C00000"/>
                          </a:solidFill>
                          <a:effectLst/>
                        </a:rPr>
                        <a:t>2112-001-00006-0001</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-2,160.34</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912484819"/>
                  </a:ext>
                </a:extLst>
              </a:tr>
              <a:tr h="401356">
                <a:tc>
                  <a:txBody>
                    <a:bodyPr/>
                    <a:lstStyle/>
                    <a:p>
                      <a:pPr algn="l" fontAlgn="ctr"/>
                      <a:r>
                        <a:rPr lang="es-MX" sz="1200" b="1" u="none" strike="noStrike">
                          <a:solidFill>
                            <a:srgbClr val="C00000"/>
                          </a:solidFill>
                          <a:effectLst/>
                        </a:rPr>
                        <a:t>2112-001-00006-0002</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4,320.68</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5391429"/>
                  </a:ext>
                </a:extLst>
              </a:tr>
            </a:tbl>
          </a:graphicData>
        </a:graphic>
      </p:graphicFrame>
      <p:graphicFrame>
        <p:nvGraphicFramePr>
          <p:cNvPr id="4" name="Tabla 3">
            <a:extLst>
              <a:ext uri="{FF2B5EF4-FFF2-40B4-BE49-F238E27FC236}">
                <a16:creationId xmlns:a16="http://schemas.microsoft.com/office/drawing/2014/main" id="{ABA3A230-787F-4015-B5E4-0C5D5E17DFCB}"/>
              </a:ext>
            </a:extLst>
          </p:cNvPr>
          <p:cNvGraphicFramePr>
            <a:graphicFrameLocks noGrp="1"/>
          </p:cNvGraphicFramePr>
          <p:nvPr>
            <p:extLst>
              <p:ext uri="{D42A27DB-BD31-4B8C-83A1-F6EECF244321}">
                <p14:modId xmlns:p14="http://schemas.microsoft.com/office/powerpoint/2010/main" val="4023307127"/>
              </p:ext>
            </p:extLst>
          </p:nvPr>
        </p:nvGraphicFramePr>
        <p:xfrm>
          <a:off x="107504" y="3053802"/>
          <a:ext cx="8928992" cy="1095277"/>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657244510"/>
                    </a:ext>
                  </a:extLst>
                </a:gridCol>
                <a:gridCol w="5536518">
                  <a:extLst>
                    <a:ext uri="{9D8B030D-6E8A-4147-A177-3AD203B41FA5}">
                      <a16:colId xmlns:a16="http://schemas.microsoft.com/office/drawing/2014/main" val="1435907090"/>
                    </a:ext>
                  </a:extLst>
                </a:gridCol>
                <a:gridCol w="1669097">
                  <a:extLst>
                    <a:ext uri="{9D8B030D-6E8A-4147-A177-3AD203B41FA5}">
                      <a16:colId xmlns:a16="http://schemas.microsoft.com/office/drawing/2014/main" val="1283665426"/>
                    </a:ext>
                  </a:extLst>
                </a:gridCol>
              </a:tblGrid>
              <a:tr h="377063">
                <a:tc>
                  <a:txBody>
                    <a:bodyPr/>
                    <a:lstStyle/>
                    <a:p>
                      <a:pPr algn="l" fontAlgn="ctr"/>
                      <a:r>
                        <a:rPr lang="es-MX" sz="1200" b="1" u="none" strike="noStrike" dirty="0">
                          <a:solidFill>
                            <a:srgbClr val="00B050"/>
                          </a:solidFill>
                          <a:effectLst/>
                        </a:rPr>
                        <a:t>2112-001-00007</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PROVEEDORES 2013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163,163.28</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40631427"/>
                  </a:ext>
                </a:extLst>
              </a:tr>
              <a:tr h="359107">
                <a:tc>
                  <a:txBody>
                    <a:bodyPr/>
                    <a:lstStyle/>
                    <a:p>
                      <a:pPr algn="l" fontAlgn="ctr"/>
                      <a:r>
                        <a:rPr lang="es-MX" sz="1200" b="1" u="none" strike="noStrike">
                          <a:solidFill>
                            <a:srgbClr val="C00000"/>
                          </a:solidFill>
                          <a:effectLst/>
                        </a:rPr>
                        <a:t>2112-001-00007-0001</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40,000.00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500564449"/>
                  </a:ext>
                </a:extLst>
              </a:tr>
              <a:tr h="359107">
                <a:tc>
                  <a:txBody>
                    <a:bodyPr/>
                    <a:lstStyle/>
                    <a:p>
                      <a:pPr algn="l" fontAlgn="ctr"/>
                      <a:r>
                        <a:rPr lang="es-MX" sz="1200" b="1" u="none" strike="noStrike">
                          <a:solidFill>
                            <a:srgbClr val="C00000"/>
                          </a:solidFill>
                          <a:effectLst/>
                        </a:rPr>
                        <a:t>2112-001-00007-0051</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123,163.28</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338215512"/>
                  </a:ext>
                </a:extLst>
              </a:tr>
            </a:tbl>
          </a:graphicData>
        </a:graphic>
      </p:graphicFrame>
      <p:graphicFrame>
        <p:nvGraphicFramePr>
          <p:cNvPr id="5" name="Tabla 4">
            <a:extLst>
              <a:ext uri="{FF2B5EF4-FFF2-40B4-BE49-F238E27FC236}">
                <a16:creationId xmlns:a16="http://schemas.microsoft.com/office/drawing/2014/main" id="{A56EB8C9-1AA1-4D24-A030-77DB13D9826E}"/>
              </a:ext>
            </a:extLst>
          </p:cNvPr>
          <p:cNvGraphicFramePr>
            <a:graphicFrameLocks noGrp="1"/>
          </p:cNvGraphicFramePr>
          <p:nvPr>
            <p:extLst>
              <p:ext uri="{D42A27DB-BD31-4B8C-83A1-F6EECF244321}">
                <p14:modId xmlns:p14="http://schemas.microsoft.com/office/powerpoint/2010/main" val="57521918"/>
              </p:ext>
            </p:extLst>
          </p:nvPr>
        </p:nvGraphicFramePr>
        <p:xfrm>
          <a:off x="107504" y="5187824"/>
          <a:ext cx="8928992" cy="1481535"/>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484785809"/>
                    </a:ext>
                  </a:extLst>
                </a:gridCol>
                <a:gridCol w="5536518">
                  <a:extLst>
                    <a:ext uri="{9D8B030D-6E8A-4147-A177-3AD203B41FA5}">
                      <a16:colId xmlns:a16="http://schemas.microsoft.com/office/drawing/2014/main" val="771015542"/>
                    </a:ext>
                  </a:extLst>
                </a:gridCol>
                <a:gridCol w="1669097">
                  <a:extLst>
                    <a:ext uri="{9D8B030D-6E8A-4147-A177-3AD203B41FA5}">
                      <a16:colId xmlns:a16="http://schemas.microsoft.com/office/drawing/2014/main" val="339054193"/>
                    </a:ext>
                  </a:extLst>
                </a:gridCol>
              </a:tblGrid>
              <a:tr h="384102">
                <a:tc>
                  <a:txBody>
                    <a:bodyPr/>
                    <a:lstStyle/>
                    <a:p>
                      <a:pPr algn="l" fontAlgn="ctr"/>
                      <a:r>
                        <a:rPr lang="es-MX" sz="1200" b="1" u="none" strike="noStrike" dirty="0">
                          <a:solidFill>
                            <a:srgbClr val="00B050"/>
                          </a:solidFill>
                          <a:effectLst/>
                        </a:rPr>
                        <a:t>2112-001-00011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PROVEEDORES 2014</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384,614.06</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790030053"/>
                  </a:ext>
                </a:extLst>
              </a:tr>
              <a:tr h="365811">
                <a:tc>
                  <a:txBody>
                    <a:bodyPr/>
                    <a:lstStyle/>
                    <a:p>
                      <a:pPr algn="l" fontAlgn="ctr"/>
                      <a:r>
                        <a:rPr lang="es-MX" sz="1200" b="1" u="none" strike="noStrike" dirty="0">
                          <a:solidFill>
                            <a:srgbClr val="C00000"/>
                          </a:solidFill>
                          <a:effectLst/>
                        </a:rPr>
                        <a:t>2112-001-00011-0007</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6,683.80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860845708"/>
                  </a:ext>
                </a:extLst>
              </a:tr>
              <a:tr h="365811">
                <a:tc>
                  <a:txBody>
                    <a:bodyPr/>
                    <a:lstStyle/>
                    <a:p>
                      <a:pPr algn="l" fontAlgn="ctr"/>
                      <a:r>
                        <a:rPr lang="es-MX" sz="1200" b="1" u="none" strike="noStrike" dirty="0">
                          <a:solidFill>
                            <a:srgbClr val="C00000"/>
                          </a:solidFill>
                          <a:effectLst/>
                        </a:rPr>
                        <a:t>2112-001-00011-0031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70.00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982556016"/>
                  </a:ext>
                </a:extLst>
              </a:tr>
              <a:tr h="365811">
                <a:tc>
                  <a:txBody>
                    <a:bodyPr/>
                    <a:lstStyle/>
                    <a:p>
                      <a:pPr algn="l" fontAlgn="ctr"/>
                      <a:r>
                        <a:rPr lang="es-MX" sz="1200" b="1" u="none" strike="noStrike" dirty="0">
                          <a:solidFill>
                            <a:srgbClr val="C00000"/>
                          </a:solidFill>
                          <a:effectLst/>
                        </a:rPr>
                        <a:t>2112-001-00011-0278</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282,143.14</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31380760"/>
                  </a:ext>
                </a:extLst>
              </a:tr>
            </a:tbl>
          </a:graphicData>
        </a:graphic>
      </p:graphicFrame>
    </p:spTree>
    <p:extLst>
      <p:ext uri="{BB962C8B-B14F-4D97-AF65-F5344CB8AC3E}">
        <p14:creationId xmlns:p14="http://schemas.microsoft.com/office/powerpoint/2010/main" val="2345372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50" presetClass="entr" presetSubtype="0" decel="10000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1000" fill="hold"/>
                                        <p:tgtEl>
                                          <p:spTgt spid="4"/>
                                        </p:tgtEl>
                                        <p:attrNameLst>
                                          <p:attrName>ppt_w</p:attrName>
                                        </p:attrNameLst>
                                      </p:cBhvr>
                                      <p:tavLst>
                                        <p:tav tm="0">
                                          <p:val>
                                            <p:strVal val="#ppt_w+.3"/>
                                          </p:val>
                                        </p:tav>
                                        <p:tav tm="100000">
                                          <p:val>
                                            <p:strVal val="#ppt_w"/>
                                          </p:val>
                                        </p:tav>
                                      </p:tavLst>
                                    </p:anim>
                                    <p:anim calcmode="lin" valueType="num">
                                      <p:cBhvr>
                                        <p:cTn id="19" dur="1000" fill="hold"/>
                                        <p:tgtEl>
                                          <p:spTgt spid="4"/>
                                        </p:tgtEl>
                                        <p:attrNameLst>
                                          <p:attrName>ppt_h</p:attrName>
                                        </p:attrNameLst>
                                      </p:cBhvr>
                                      <p:tavLst>
                                        <p:tav tm="0">
                                          <p:val>
                                            <p:strVal val="#ppt_h"/>
                                          </p:val>
                                        </p:tav>
                                        <p:tav tm="100000">
                                          <p:val>
                                            <p:strVal val="#ppt_h"/>
                                          </p:val>
                                        </p:tav>
                                      </p:tavLst>
                                    </p:anim>
                                    <p:animEffect transition="in" filter="fade">
                                      <p:cBhvr>
                                        <p:cTn id="20" dur="10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8944294" cy="338554"/>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pPr algn="ctr"/>
            <a:r>
              <a:rPr lang="es-MX" sz="1600" dirty="0"/>
              <a:t>¿Qué se debe de hacer si no se llegara a realizar la Entrega y Recepción?</a:t>
            </a:r>
          </a:p>
        </p:txBody>
      </p:sp>
      <p:sp>
        <p:nvSpPr>
          <p:cNvPr id="15" name="4 Rectángulo">
            <a:extLst>
              <a:ext uri="{FF2B5EF4-FFF2-40B4-BE49-F238E27FC236}">
                <a16:creationId xmlns:a16="http://schemas.microsoft.com/office/drawing/2014/main" id="{FB3BB34D-B87F-4A41-929D-36E216E75979}"/>
              </a:ext>
            </a:extLst>
          </p:cNvPr>
          <p:cNvSpPr/>
          <p:nvPr/>
        </p:nvSpPr>
        <p:spPr>
          <a:xfrm>
            <a:off x="107504" y="1629375"/>
            <a:ext cx="2376265" cy="4031873"/>
          </a:xfrm>
          <a:prstGeom prst="rect">
            <a:avLst/>
          </a:prstGeom>
          <a:solidFill>
            <a:schemeClr val="accent4">
              <a:lumMod val="75000"/>
            </a:schemeClr>
          </a:solidFill>
          <a:ln>
            <a:noFill/>
          </a:ln>
        </p:spPr>
        <p:txBody>
          <a:bodyPr wrap="square">
            <a:spAutoFit/>
          </a:bodyPr>
          <a:lstStyle/>
          <a:p>
            <a:pPr algn="just"/>
            <a:r>
              <a:rPr lang="es-MX" sz="1600" dirty="0"/>
              <a:t>Para el caso en que no se haya efectuado la Entrega y Recepción, cualquiera que fuera la causa; el Ayuntamiento entrante, deberá asentar certificación de hechos en su libro de actas, y enviar copia certificada a la Auditoría Superior, para los efectos procedentes, durante los cinco días hábiles siguientes al de la instalación de la nueva administración.</a:t>
            </a:r>
          </a:p>
        </p:txBody>
      </p:sp>
      <p:sp>
        <p:nvSpPr>
          <p:cNvPr id="16" name="28 Rectángulo">
            <a:extLst>
              <a:ext uri="{FF2B5EF4-FFF2-40B4-BE49-F238E27FC236}">
                <a16:creationId xmlns:a16="http://schemas.microsoft.com/office/drawing/2014/main" id="{FF9EF38B-E36B-4E2D-AD90-ECF4BC22D40B}"/>
              </a:ext>
            </a:extLst>
          </p:cNvPr>
          <p:cNvSpPr/>
          <p:nvPr/>
        </p:nvSpPr>
        <p:spPr>
          <a:xfrm>
            <a:off x="2987824" y="3212976"/>
            <a:ext cx="1152128" cy="799626"/>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03/Sep./2018</a:t>
            </a:r>
            <a:endParaRPr lang="es-MX" sz="1200" dirty="0"/>
          </a:p>
        </p:txBody>
      </p:sp>
      <p:sp>
        <p:nvSpPr>
          <p:cNvPr id="17" name="28 Rectángulo">
            <a:extLst>
              <a:ext uri="{FF2B5EF4-FFF2-40B4-BE49-F238E27FC236}">
                <a16:creationId xmlns:a16="http://schemas.microsoft.com/office/drawing/2014/main" id="{B6A333FC-B258-4402-B6B9-0D13E14DC4FF}"/>
              </a:ext>
            </a:extLst>
          </p:cNvPr>
          <p:cNvSpPr/>
          <p:nvPr/>
        </p:nvSpPr>
        <p:spPr>
          <a:xfrm>
            <a:off x="4211960" y="3212976"/>
            <a:ext cx="1152128" cy="771709"/>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04/Sep./2018</a:t>
            </a:r>
            <a:endParaRPr lang="es-MX" sz="1200" dirty="0"/>
          </a:p>
        </p:txBody>
      </p:sp>
      <p:sp>
        <p:nvSpPr>
          <p:cNvPr id="18" name="28 Rectángulo">
            <a:extLst>
              <a:ext uri="{FF2B5EF4-FFF2-40B4-BE49-F238E27FC236}">
                <a16:creationId xmlns:a16="http://schemas.microsoft.com/office/drawing/2014/main" id="{050310E8-AB3C-42DC-BB85-D903F82620FE}"/>
              </a:ext>
            </a:extLst>
          </p:cNvPr>
          <p:cNvSpPr/>
          <p:nvPr/>
        </p:nvSpPr>
        <p:spPr>
          <a:xfrm>
            <a:off x="5436096" y="3212976"/>
            <a:ext cx="1152128" cy="771709"/>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05/Sep./2018</a:t>
            </a:r>
            <a:endParaRPr lang="es-MX" sz="1200" dirty="0"/>
          </a:p>
        </p:txBody>
      </p:sp>
      <p:sp>
        <p:nvSpPr>
          <p:cNvPr id="19" name="28 Rectángulo">
            <a:extLst>
              <a:ext uri="{FF2B5EF4-FFF2-40B4-BE49-F238E27FC236}">
                <a16:creationId xmlns:a16="http://schemas.microsoft.com/office/drawing/2014/main" id="{AA33305A-1A61-43FD-9E55-D965D4E5D248}"/>
              </a:ext>
            </a:extLst>
          </p:cNvPr>
          <p:cNvSpPr/>
          <p:nvPr/>
        </p:nvSpPr>
        <p:spPr>
          <a:xfrm>
            <a:off x="6660232" y="3212976"/>
            <a:ext cx="1152128" cy="771709"/>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06/Sep./2018</a:t>
            </a:r>
            <a:endParaRPr lang="es-MX" sz="1200" dirty="0"/>
          </a:p>
        </p:txBody>
      </p:sp>
      <p:sp>
        <p:nvSpPr>
          <p:cNvPr id="20" name="28 Rectángulo">
            <a:extLst>
              <a:ext uri="{FF2B5EF4-FFF2-40B4-BE49-F238E27FC236}">
                <a16:creationId xmlns:a16="http://schemas.microsoft.com/office/drawing/2014/main" id="{B2310C77-A7C2-4C40-B8F5-75EEFBCAF446}"/>
              </a:ext>
            </a:extLst>
          </p:cNvPr>
          <p:cNvSpPr/>
          <p:nvPr/>
        </p:nvSpPr>
        <p:spPr>
          <a:xfrm>
            <a:off x="7884368" y="3212976"/>
            <a:ext cx="1152128" cy="782321"/>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07/Sep./2018</a:t>
            </a:r>
            <a:endParaRPr lang="es-MX" sz="1200" dirty="0"/>
          </a:p>
        </p:txBody>
      </p:sp>
    </p:spTree>
    <p:extLst>
      <p:ext uri="{BB962C8B-B14F-4D97-AF65-F5344CB8AC3E}">
        <p14:creationId xmlns:p14="http://schemas.microsoft.com/office/powerpoint/2010/main" val="3135449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arn(inVertical)">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barn(inVertical)">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barn(inVertical)">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barn(inVertical)">
                                      <p:cBhvr>
                                        <p:cTn id="27" dur="5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barn(inVertical)">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barn(inVertical)">
                                      <p:cBhvr>
                                        <p:cTn id="3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animBg="1"/>
      <p:bldP spid="16" grpId="0" animBg="1"/>
      <p:bldP spid="17" grpId="0" animBg="1"/>
      <p:bldP spid="18" grpId="0" animBg="1"/>
      <p:bldP spid="19" grpId="0" animBg="1"/>
      <p:bldP spid="20"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6732FED0-DF2B-497F-9108-AFB0AFBF57A8}"/>
              </a:ext>
            </a:extLst>
          </p:cNvPr>
          <p:cNvGraphicFramePr>
            <a:graphicFrameLocks noGrp="1"/>
          </p:cNvGraphicFramePr>
          <p:nvPr>
            <p:extLst>
              <p:ext uri="{D42A27DB-BD31-4B8C-83A1-F6EECF244321}">
                <p14:modId xmlns:p14="http://schemas.microsoft.com/office/powerpoint/2010/main" val="1259882818"/>
              </p:ext>
            </p:extLst>
          </p:nvPr>
        </p:nvGraphicFramePr>
        <p:xfrm>
          <a:off x="107504" y="764704"/>
          <a:ext cx="8928992" cy="2088234"/>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52615234"/>
                    </a:ext>
                  </a:extLst>
                </a:gridCol>
                <a:gridCol w="5536518">
                  <a:extLst>
                    <a:ext uri="{9D8B030D-6E8A-4147-A177-3AD203B41FA5}">
                      <a16:colId xmlns:a16="http://schemas.microsoft.com/office/drawing/2014/main" val="3723319400"/>
                    </a:ext>
                  </a:extLst>
                </a:gridCol>
                <a:gridCol w="1669097">
                  <a:extLst>
                    <a:ext uri="{9D8B030D-6E8A-4147-A177-3AD203B41FA5}">
                      <a16:colId xmlns:a16="http://schemas.microsoft.com/office/drawing/2014/main" val="2367763547"/>
                    </a:ext>
                  </a:extLst>
                </a:gridCol>
              </a:tblGrid>
              <a:tr h="272378">
                <a:tc>
                  <a:txBody>
                    <a:bodyPr/>
                    <a:lstStyle/>
                    <a:p>
                      <a:pPr algn="l" fontAlgn="ctr"/>
                      <a:r>
                        <a:rPr lang="es-MX" sz="1200" b="1" u="none" strike="noStrike" dirty="0">
                          <a:solidFill>
                            <a:srgbClr val="00B050"/>
                          </a:solidFill>
                          <a:effectLst/>
                        </a:rPr>
                        <a:t>2112-001-00012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PROVEEDORES 2015</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1,650,557.50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39404805"/>
                  </a:ext>
                </a:extLst>
              </a:tr>
              <a:tr h="259408">
                <a:tc>
                  <a:txBody>
                    <a:bodyPr/>
                    <a:lstStyle/>
                    <a:p>
                      <a:pPr algn="l" fontAlgn="ctr"/>
                      <a:r>
                        <a:rPr lang="es-MX" sz="1200" b="1" u="none" strike="noStrike" dirty="0">
                          <a:solidFill>
                            <a:srgbClr val="C00000"/>
                          </a:solidFill>
                          <a:effectLst/>
                        </a:rPr>
                        <a:t>2112-001-00012-0009</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390.00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99095416"/>
                  </a:ext>
                </a:extLst>
              </a:tr>
              <a:tr h="259408">
                <a:tc>
                  <a:txBody>
                    <a:bodyPr/>
                    <a:lstStyle/>
                    <a:p>
                      <a:pPr algn="l" fontAlgn="ctr"/>
                      <a:r>
                        <a:rPr lang="es-MX" sz="1200" b="1" u="none" strike="noStrike" dirty="0">
                          <a:solidFill>
                            <a:srgbClr val="C00000"/>
                          </a:solidFill>
                          <a:effectLst/>
                        </a:rPr>
                        <a:t>2112-001-00012-0017</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3,989.20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855346765"/>
                  </a:ext>
                </a:extLst>
              </a:tr>
              <a:tr h="259408">
                <a:tc>
                  <a:txBody>
                    <a:bodyPr/>
                    <a:lstStyle/>
                    <a:p>
                      <a:pPr algn="l" fontAlgn="ctr"/>
                      <a:r>
                        <a:rPr lang="es-MX" sz="1200" b="1" u="none" strike="noStrike" dirty="0">
                          <a:solidFill>
                            <a:srgbClr val="C00000"/>
                          </a:solidFill>
                          <a:effectLst/>
                        </a:rPr>
                        <a:t>2112-001-00012-0019</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14,720.00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585385433"/>
                  </a:ext>
                </a:extLst>
              </a:tr>
              <a:tr h="259408">
                <a:tc>
                  <a:txBody>
                    <a:bodyPr/>
                    <a:lstStyle/>
                    <a:p>
                      <a:pPr algn="l" fontAlgn="ctr"/>
                      <a:r>
                        <a:rPr lang="es-MX" sz="1200" b="1" u="none" strike="noStrike" dirty="0">
                          <a:solidFill>
                            <a:srgbClr val="C00000"/>
                          </a:solidFill>
                          <a:effectLst/>
                        </a:rPr>
                        <a:t>2112-001-00012-0040</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9,460.00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030855216"/>
                  </a:ext>
                </a:extLst>
              </a:tr>
              <a:tr h="259408">
                <a:tc>
                  <a:txBody>
                    <a:bodyPr/>
                    <a:lstStyle/>
                    <a:p>
                      <a:pPr algn="l" fontAlgn="ctr"/>
                      <a:r>
                        <a:rPr lang="es-MX" sz="1200" b="1" u="none" strike="noStrike" dirty="0">
                          <a:solidFill>
                            <a:srgbClr val="C00000"/>
                          </a:solidFill>
                          <a:effectLst/>
                        </a:rPr>
                        <a:t>2112-001-00012-0042</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84,800.00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723636475"/>
                  </a:ext>
                </a:extLst>
              </a:tr>
              <a:tr h="259408">
                <a:tc>
                  <a:txBody>
                    <a:bodyPr/>
                    <a:lstStyle/>
                    <a:p>
                      <a:pPr algn="l" fontAlgn="ctr"/>
                      <a:r>
                        <a:rPr lang="es-MX" sz="1200" b="1" u="none" strike="noStrike" dirty="0">
                          <a:solidFill>
                            <a:srgbClr val="C00000"/>
                          </a:solidFill>
                          <a:effectLst/>
                        </a:rPr>
                        <a:t>2112-001-00012-0051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1,087.50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61026063"/>
                  </a:ext>
                </a:extLst>
              </a:tr>
              <a:tr h="259408">
                <a:tc>
                  <a:txBody>
                    <a:bodyPr/>
                    <a:lstStyle/>
                    <a:p>
                      <a:pPr algn="l" fontAlgn="ctr"/>
                      <a:r>
                        <a:rPr lang="es-MX" sz="1200" b="1" u="none" strike="noStrike" dirty="0">
                          <a:solidFill>
                            <a:srgbClr val="C00000"/>
                          </a:solidFill>
                          <a:effectLst/>
                        </a:rPr>
                        <a:t>2112-001-00012-0072</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294,863.65</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098441948"/>
                  </a:ext>
                </a:extLst>
              </a:tr>
            </a:tbl>
          </a:graphicData>
        </a:graphic>
      </p:graphicFrame>
      <p:graphicFrame>
        <p:nvGraphicFramePr>
          <p:cNvPr id="4" name="Tabla 3">
            <a:extLst>
              <a:ext uri="{FF2B5EF4-FFF2-40B4-BE49-F238E27FC236}">
                <a16:creationId xmlns:a16="http://schemas.microsoft.com/office/drawing/2014/main" id="{E2068568-1F1D-4374-BB14-EBD14554E165}"/>
              </a:ext>
            </a:extLst>
          </p:cNvPr>
          <p:cNvGraphicFramePr>
            <a:graphicFrameLocks noGrp="1"/>
          </p:cNvGraphicFramePr>
          <p:nvPr>
            <p:extLst>
              <p:ext uri="{D42A27DB-BD31-4B8C-83A1-F6EECF244321}">
                <p14:modId xmlns:p14="http://schemas.microsoft.com/office/powerpoint/2010/main" val="3893875258"/>
              </p:ext>
            </p:extLst>
          </p:nvPr>
        </p:nvGraphicFramePr>
        <p:xfrm>
          <a:off x="107504" y="3603649"/>
          <a:ext cx="8928992" cy="1193503"/>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960022824"/>
                    </a:ext>
                  </a:extLst>
                </a:gridCol>
                <a:gridCol w="5536518">
                  <a:extLst>
                    <a:ext uri="{9D8B030D-6E8A-4147-A177-3AD203B41FA5}">
                      <a16:colId xmlns:a16="http://schemas.microsoft.com/office/drawing/2014/main" val="979402168"/>
                    </a:ext>
                  </a:extLst>
                </a:gridCol>
                <a:gridCol w="1669097">
                  <a:extLst>
                    <a:ext uri="{9D8B030D-6E8A-4147-A177-3AD203B41FA5}">
                      <a16:colId xmlns:a16="http://schemas.microsoft.com/office/drawing/2014/main" val="3435481277"/>
                    </a:ext>
                  </a:extLst>
                </a:gridCol>
              </a:tblGrid>
              <a:tr h="309427">
                <a:tc>
                  <a:txBody>
                    <a:bodyPr/>
                    <a:lstStyle/>
                    <a:p>
                      <a:pPr algn="l" fontAlgn="ctr"/>
                      <a:r>
                        <a:rPr lang="es-MX" sz="1200" b="1" u="none" strike="noStrike" dirty="0">
                          <a:solidFill>
                            <a:srgbClr val="00B050"/>
                          </a:solidFill>
                          <a:effectLst/>
                        </a:rPr>
                        <a:t>2112-001-00013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PROVEEDORES 2016</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395,461.63</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683501445"/>
                  </a:ext>
                </a:extLst>
              </a:tr>
              <a:tr h="294692">
                <a:tc>
                  <a:txBody>
                    <a:bodyPr/>
                    <a:lstStyle/>
                    <a:p>
                      <a:pPr algn="l" fontAlgn="ctr"/>
                      <a:r>
                        <a:rPr lang="es-MX" sz="1200" b="1" u="none" strike="noStrike" dirty="0">
                          <a:solidFill>
                            <a:srgbClr val="C00000"/>
                          </a:solidFill>
                          <a:effectLst/>
                        </a:rPr>
                        <a:t>2112-001-00013-0015</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2,583.00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938451533"/>
                  </a:ext>
                </a:extLst>
              </a:tr>
              <a:tr h="294692">
                <a:tc>
                  <a:txBody>
                    <a:bodyPr/>
                    <a:lstStyle/>
                    <a:p>
                      <a:pPr algn="l" fontAlgn="ctr"/>
                      <a:r>
                        <a:rPr lang="es-MX" sz="1200" b="1" u="none" strike="noStrike" dirty="0">
                          <a:solidFill>
                            <a:srgbClr val="C00000"/>
                          </a:solidFill>
                          <a:effectLst/>
                        </a:rPr>
                        <a:t>2112-001-00013-0029</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600.00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53967237"/>
                  </a:ext>
                </a:extLst>
              </a:tr>
              <a:tr h="294692">
                <a:tc>
                  <a:txBody>
                    <a:bodyPr/>
                    <a:lstStyle/>
                    <a:p>
                      <a:pPr algn="l" fontAlgn="ctr"/>
                      <a:r>
                        <a:rPr lang="es-MX" sz="1200" b="1" u="none" strike="noStrike" dirty="0">
                          <a:solidFill>
                            <a:srgbClr val="C00000"/>
                          </a:solidFill>
                          <a:effectLst/>
                        </a:rPr>
                        <a:t>2112-001-00013-0035</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35,729.16</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467961850"/>
                  </a:ext>
                </a:extLst>
              </a:tr>
            </a:tbl>
          </a:graphicData>
        </a:graphic>
      </p:graphicFrame>
      <p:graphicFrame>
        <p:nvGraphicFramePr>
          <p:cNvPr id="5" name="Tabla 4">
            <a:extLst>
              <a:ext uri="{FF2B5EF4-FFF2-40B4-BE49-F238E27FC236}">
                <a16:creationId xmlns:a16="http://schemas.microsoft.com/office/drawing/2014/main" id="{B145C7AD-6D78-495A-99E6-165579E02198}"/>
              </a:ext>
            </a:extLst>
          </p:cNvPr>
          <p:cNvGraphicFramePr>
            <a:graphicFrameLocks noGrp="1"/>
          </p:cNvGraphicFramePr>
          <p:nvPr>
            <p:extLst>
              <p:ext uri="{D42A27DB-BD31-4B8C-83A1-F6EECF244321}">
                <p14:modId xmlns:p14="http://schemas.microsoft.com/office/powerpoint/2010/main" val="615337663"/>
              </p:ext>
            </p:extLst>
          </p:nvPr>
        </p:nvGraphicFramePr>
        <p:xfrm>
          <a:off x="107504" y="5475856"/>
          <a:ext cx="8928992" cy="1193503"/>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933991516"/>
                    </a:ext>
                  </a:extLst>
                </a:gridCol>
                <a:gridCol w="5536518">
                  <a:extLst>
                    <a:ext uri="{9D8B030D-6E8A-4147-A177-3AD203B41FA5}">
                      <a16:colId xmlns:a16="http://schemas.microsoft.com/office/drawing/2014/main" val="1594466275"/>
                    </a:ext>
                  </a:extLst>
                </a:gridCol>
                <a:gridCol w="1669097">
                  <a:extLst>
                    <a:ext uri="{9D8B030D-6E8A-4147-A177-3AD203B41FA5}">
                      <a16:colId xmlns:a16="http://schemas.microsoft.com/office/drawing/2014/main" val="212952894"/>
                    </a:ext>
                  </a:extLst>
                </a:gridCol>
              </a:tblGrid>
              <a:tr h="309427">
                <a:tc>
                  <a:txBody>
                    <a:bodyPr/>
                    <a:lstStyle/>
                    <a:p>
                      <a:pPr algn="l" fontAlgn="ctr"/>
                      <a:r>
                        <a:rPr lang="es-MX" sz="1200" b="1" u="none" strike="noStrike" dirty="0">
                          <a:solidFill>
                            <a:srgbClr val="00B050"/>
                          </a:solidFill>
                          <a:effectLst/>
                        </a:rPr>
                        <a:t>2112-001-00014</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PROVEEDORES 2017</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1,118,722.02</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754479592"/>
                  </a:ext>
                </a:extLst>
              </a:tr>
              <a:tr h="294692">
                <a:tc>
                  <a:txBody>
                    <a:bodyPr/>
                    <a:lstStyle/>
                    <a:p>
                      <a:pPr algn="l" fontAlgn="ctr"/>
                      <a:r>
                        <a:rPr lang="es-MX" sz="1200" b="1" u="none" strike="noStrike" dirty="0">
                          <a:solidFill>
                            <a:srgbClr val="C00000"/>
                          </a:solidFill>
                          <a:effectLst/>
                        </a:rPr>
                        <a:t>2112-001-00014-0010</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75,257.68</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122749411"/>
                  </a:ext>
                </a:extLst>
              </a:tr>
              <a:tr h="294692">
                <a:tc>
                  <a:txBody>
                    <a:bodyPr/>
                    <a:lstStyle/>
                    <a:p>
                      <a:pPr algn="l" fontAlgn="ctr"/>
                      <a:r>
                        <a:rPr lang="es-MX" sz="1200" b="1" u="none" strike="noStrike" dirty="0">
                          <a:solidFill>
                            <a:srgbClr val="C00000"/>
                          </a:solidFill>
                          <a:effectLst/>
                        </a:rPr>
                        <a:t>2112-001-00014-0016</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6,960.00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750616785"/>
                  </a:ext>
                </a:extLst>
              </a:tr>
              <a:tr h="294692">
                <a:tc>
                  <a:txBody>
                    <a:bodyPr/>
                    <a:lstStyle/>
                    <a:p>
                      <a:pPr algn="l" fontAlgn="ctr"/>
                      <a:r>
                        <a:rPr lang="es-MX" sz="1200" b="1" u="none" strike="noStrike" dirty="0">
                          <a:solidFill>
                            <a:srgbClr val="C00000"/>
                          </a:solidFill>
                          <a:effectLst/>
                        </a:rPr>
                        <a:t>2112-001-00014-0042</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274,825.14</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960232163"/>
                  </a:ext>
                </a:extLst>
              </a:tr>
            </a:tbl>
          </a:graphicData>
        </a:graphic>
      </p:graphicFrame>
    </p:spTree>
    <p:extLst>
      <p:ext uri="{BB962C8B-B14F-4D97-AF65-F5344CB8AC3E}">
        <p14:creationId xmlns:p14="http://schemas.microsoft.com/office/powerpoint/2010/main" val="95960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edge">
                                      <p:cBhvr>
                                        <p:cTn id="17" dur="2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3" presetClass="entr" presetSubtype="16"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plus(in)">
                                      <p:cBhvr>
                                        <p:cTn id="2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4550A11E-EA45-4951-B4D5-E3F7E750BBA0}"/>
              </a:ext>
            </a:extLst>
          </p:cNvPr>
          <p:cNvGraphicFramePr>
            <a:graphicFrameLocks noGrp="1"/>
          </p:cNvGraphicFramePr>
          <p:nvPr>
            <p:extLst>
              <p:ext uri="{D42A27DB-BD31-4B8C-83A1-F6EECF244321}">
                <p14:modId xmlns:p14="http://schemas.microsoft.com/office/powerpoint/2010/main" val="1413870250"/>
              </p:ext>
            </p:extLst>
          </p:nvPr>
        </p:nvGraphicFramePr>
        <p:xfrm>
          <a:off x="107504" y="764703"/>
          <a:ext cx="8928992" cy="864096"/>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564162705"/>
                    </a:ext>
                  </a:extLst>
                </a:gridCol>
                <a:gridCol w="5536518">
                  <a:extLst>
                    <a:ext uri="{9D8B030D-6E8A-4147-A177-3AD203B41FA5}">
                      <a16:colId xmlns:a16="http://schemas.microsoft.com/office/drawing/2014/main" val="1963859877"/>
                    </a:ext>
                  </a:extLst>
                </a:gridCol>
                <a:gridCol w="1669097">
                  <a:extLst>
                    <a:ext uri="{9D8B030D-6E8A-4147-A177-3AD203B41FA5}">
                      <a16:colId xmlns:a16="http://schemas.microsoft.com/office/drawing/2014/main" val="2286883120"/>
                    </a:ext>
                  </a:extLst>
                </a:gridCol>
              </a:tblGrid>
              <a:tr h="297476">
                <a:tc>
                  <a:txBody>
                    <a:bodyPr/>
                    <a:lstStyle/>
                    <a:p>
                      <a:pPr algn="l" fontAlgn="ctr"/>
                      <a:r>
                        <a:rPr lang="es-MX" sz="1200" b="1" u="none" strike="noStrike" dirty="0">
                          <a:solidFill>
                            <a:srgbClr val="00B050"/>
                          </a:solidFill>
                          <a:effectLst/>
                        </a:rPr>
                        <a:t>2112-001-00015</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PROVEEDORES 2018</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6,881.00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356739784"/>
                  </a:ext>
                </a:extLst>
              </a:tr>
              <a:tr h="283310">
                <a:tc>
                  <a:txBody>
                    <a:bodyPr/>
                    <a:lstStyle/>
                    <a:p>
                      <a:pPr algn="l" fontAlgn="ctr"/>
                      <a:r>
                        <a:rPr lang="es-MX" sz="1200" b="1" u="none" strike="noStrike" dirty="0">
                          <a:solidFill>
                            <a:srgbClr val="C00000"/>
                          </a:solidFill>
                          <a:effectLst/>
                        </a:rPr>
                        <a:t>2112-001-00015-0019</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3,881.00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957133048"/>
                  </a:ext>
                </a:extLst>
              </a:tr>
              <a:tr h="283310">
                <a:tc>
                  <a:txBody>
                    <a:bodyPr/>
                    <a:lstStyle/>
                    <a:p>
                      <a:pPr algn="l" fontAlgn="ctr"/>
                      <a:r>
                        <a:rPr lang="es-MX" sz="1200" b="1" u="none" strike="noStrike" dirty="0">
                          <a:solidFill>
                            <a:srgbClr val="C00000"/>
                          </a:solidFill>
                          <a:effectLst/>
                        </a:rPr>
                        <a:t>2112-001-00015-0060</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3,000.00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285331982"/>
                  </a:ext>
                </a:extLst>
              </a:tr>
            </a:tbl>
          </a:graphicData>
        </a:graphic>
      </p:graphicFrame>
      <p:graphicFrame>
        <p:nvGraphicFramePr>
          <p:cNvPr id="4" name="Tabla 3">
            <a:extLst>
              <a:ext uri="{FF2B5EF4-FFF2-40B4-BE49-F238E27FC236}">
                <a16:creationId xmlns:a16="http://schemas.microsoft.com/office/drawing/2014/main" id="{79ED60AF-1C17-44A1-8DB8-26A4CB4CBC94}"/>
              </a:ext>
            </a:extLst>
          </p:cNvPr>
          <p:cNvGraphicFramePr>
            <a:graphicFrameLocks noGrp="1"/>
          </p:cNvGraphicFramePr>
          <p:nvPr>
            <p:extLst>
              <p:ext uri="{D42A27DB-BD31-4B8C-83A1-F6EECF244321}">
                <p14:modId xmlns:p14="http://schemas.microsoft.com/office/powerpoint/2010/main" val="246222068"/>
              </p:ext>
            </p:extLst>
          </p:nvPr>
        </p:nvGraphicFramePr>
        <p:xfrm>
          <a:off x="107504" y="1988842"/>
          <a:ext cx="8928992" cy="2160238"/>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99076629"/>
                    </a:ext>
                  </a:extLst>
                </a:gridCol>
                <a:gridCol w="5536518">
                  <a:extLst>
                    <a:ext uri="{9D8B030D-6E8A-4147-A177-3AD203B41FA5}">
                      <a16:colId xmlns:a16="http://schemas.microsoft.com/office/drawing/2014/main" val="3722581376"/>
                    </a:ext>
                  </a:extLst>
                </a:gridCol>
                <a:gridCol w="1669097">
                  <a:extLst>
                    <a:ext uri="{9D8B030D-6E8A-4147-A177-3AD203B41FA5}">
                      <a16:colId xmlns:a16="http://schemas.microsoft.com/office/drawing/2014/main" val="3353348573"/>
                    </a:ext>
                  </a:extLst>
                </a:gridCol>
              </a:tblGrid>
              <a:tr h="254667">
                <a:tc>
                  <a:txBody>
                    <a:bodyPr/>
                    <a:lstStyle/>
                    <a:p>
                      <a:pPr algn="l" fontAlgn="ctr"/>
                      <a:r>
                        <a:rPr lang="es-MX" sz="1200" b="1" u="none" strike="noStrike" dirty="0">
                          <a:solidFill>
                            <a:srgbClr val="00B050"/>
                          </a:solidFill>
                          <a:effectLst/>
                        </a:rPr>
                        <a:t>2113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CONTRATISTAS POR OBRAS PÚBLICAS POR PAGAR A CORTO PLAZO.</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16,288,624.26</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302795717"/>
                  </a:ext>
                </a:extLst>
              </a:tr>
              <a:tr h="254667">
                <a:tc>
                  <a:txBody>
                    <a:bodyPr/>
                    <a:lstStyle/>
                    <a:p>
                      <a:pPr algn="l" fontAlgn="ctr"/>
                      <a:r>
                        <a:rPr lang="es-MX" sz="1200" b="1" u="none" strike="noStrike" dirty="0">
                          <a:solidFill>
                            <a:srgbClr val="00B050"/>
                          </a:solidFill>
                          <a:effectLst/>
                        </a:rPr>
                        <a:t>2113-001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CONTRATISTAS DE OBRA PUBLICA.</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2,391,479.63</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475700287"/>
                  </a:ext>
                </a:extLst>
              </a:tr>
              <a:tr h="242540">
                <a:tc>
                  <a:txBody>
                    <a:bodyPr/>
                    <a:lstStyle/>
                    <a:p>
                      <a:pPr algn="l" fontAlgn="ctr"/>
                      <a:r>
                        <a:rPr lang="es-MX" sz="1200" b="1" u="none" strike="noStrike" dirty="0">
                          <a:solidFill>
                            <a:srgbClr val="C00000"/>
                          </a:solidFill>
                          <a:effectLst/>
                        </a:rPr>
                        <a:t>2113-001-00002</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7,160.91</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373737439"/>
                  </a:ext>
                </a:extLst>
              </a:tr>
              <a:tr h="242540">
                <a:tc>
                  <a:txBody>
                    <a:bodyPr/>
                    <a:lstStyle/>
                    <a:p>
                      <a:pPr algn="l" fontAlgn="ctr"/>
                      <a:r>
                        <a:rPr lang="es-MX" sz="1200" b="1" u="none" strike="noStrike" dirty="0">
                          <a:solidFill>
                            <a:srgbClr val="C00000"/>
                          </a:solidFill>
                          <a:effectLst/>
                        </a:rPr>
                        <a:t>2113-001-00005</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1,193,713.08</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50448995"/>
                  </a:ext>
                </a:extLst>
              </a:tr>
              <a:tr h="242540">
                <a:tc>
                  <a:txBody>
                    <a:bodyPr/>
                    <a:lstStyle/>
                    <a:p>
                      <a:pPr algn="l" fontAlgn="ctr"/>
                      <a:r>
                        <a:rPr lang="es-MX" sz="1200" b="1" u="none" strike="noStrike" dirty="0">
                          <a:solidFill>
                            <a:srgbClr val="C00000"/>
                          </a:solidFill>
                          <a:effectLst/>
                        </a:rPr>
                        <a:t>2113-001-00008</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652.24</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402646178"/>
                  </a:ext>
                </a:extLst>
              </a:tr>
              <a:tr h="340372">
                <a:tc>
                  <a:txBody>
                    <a:bodyPr/>
                    <a:lstStyle/>
                    <a:p>
                      <a:pPr algn="l" fontAlgn="ctr"/>
                      <a:r>
                        <a:rPr lang="es-MX" sz="1200" b="1" u="none" strike="noStrike" dirty="0">
                          <a:solidFill>
                            <a:srgbClr val="C00000"/>
                          </a:solidFill>
                          <a:effectLst/>
                        </a:rPr>
                        <a:t>2113-001-00018</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91,856.43</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350233402"/>
                  </a:ext>
                </a:extLst>
              </a:tr>
              <a:tr h="340372">
                <a:tc>
                  <a:txBody>
                    <a:bodyPr/>
                    <a:lstStyle/>
                    <a:p>
                      <a:pPr algn="l" fontAlgn="ctr"/>
                      <a:r>
                        <a:rPr lang="es-MX" sz="1200" b="1" u="none" strike="noStrike" dirty="0">
                          <a:solidFill>
                            <a:srgbClr val="C00000"/>
                          </a:solidFill>
                          <a:effectLst/>
                        </a:rPr>
                        <a:t>2113-001-00023</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55,583.42</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90871798"/>
                  </a:ext>
                </a:extLst>
              </a:tr>
              <a:tr h="242540">
                <a:tc>
                  <a:txBody>
                    <a:bodyPr/>
                    <a:lstStyle/>
                    <a:p>
                      <a:pPr algn="l" fontAlgn="ctr"/>
                      <a:r>
                        <a:rPr lang="es-MX" sz="1200" b="1" u="none" strike="noStrike" dirty="0">
                          <a:solidFill>
                            <a:srgbClr val="C00000"/>
                          </a:solidFill>
                          <a:effectLst/>
                        </a:rPr>
                        <a:t>2113-001-00025</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1,042,513.55</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977921398"/>
                  </a:ext>
                </a:extLst>
              </a:tr>
            </a:tbl>
          </a:graphicData>
        </a:graphic>
      </p:graphicFrame>
      <p:graphicFrame>
        <p:nvGraphicFramePr>
          <p:cNvPr id="5" name="Tabla 4">
            <a:extLst>
              <a:ext uri="{FF2B5EF4-FFF2-40B4-BE49-F238E27FC236}">
                <a16:creationId xmlns:a16="http://schemas.microsoft.com/office/drawing/2014/main" id="{13ED4C86-83DC-46C7-B4BA-E40ECF4E6185}"/>
              </a:ext>
            </a:extLst>
          </p:cNvPr>
          <p:cNvGraphicFramePr>
            <a:graphicFrameLocks noGrp="1"/>
          </p:cNvGraphicFramePr>
          <p:nvPr>
            <p:extLst>
              <p:ext uri="{D42A27DB-BD31-4B8C-83A1-F6EECF244321}">
                <p14:modId xmlns:p14="http://schemas.microsoft.com/office/powerpoint/2010/main" val="2184782896"/>
              </p:ext>
            </p:extLst>
          </p:nvPr>
        </p:nvGraphicFramePr>
        <p:xfrm>
          <a:off x="107504" y="4437111"/>
          <a:ext cx="8928992" cy="2232249"/>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618119358"/>
                    </a:ext>
                  </a:extLst>
                </a:gridCol>
                <a:gridCol w="5536518">
                  <a:extLst>
                    <a:ext uri="{9D8B030D-6E8A-4147-A177-3AD203B41FA5}">
                      <a16:colId xmlns:a16="http://schemas.microsoft.com/office/drawing/2014/main" val="1532694900"/>
                    </a:ext>
                  </a:extLst>
                </a:gridCol>
                <a:gridCol w="1669097">
                  <a:extLst>
                    <a:ext uri="{9D8B030D-6E8A-4147-A177-3AD203B41FA5}">
                      <a16:colId xmlns:a16="http://schemas.microsoft.com/office/drawing/2014/main" val="2187918571"/>
                    </a:ext>
                  </a:extLst>
                </a:gridCol>
              </a:tblGrid>
              <a:tr h="291163">
                <a:tc>
                  <a:txBody>
                    <a:bodyPr/>
                    <a:lstStyle/>
                    <a:p>
                      <a:pPr algn="l" fontAlgn="ctr"/>
                      <a:r>
                        <a:rPr lang="es-MX" sz="1200" b="1" u="none" strike="noStrike" dirty="0">
                          <a:solidFill>
                            <a:srgbClr val="00B050"/>
                          </a:solidFill>
                          <a:effectLst/>
                        </a:rPr>
                        <a:t>2113-003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pt-BR" sz="1200" b="1" u="none" strike="noStrike">
                          <a:solidFill>
                            <a:srgbClr val="00B050"/>
                          </a:solidFill>
                          <a:effectLst/>
                        </a:rPr>
                        <a:t>CONTRATISTAS DE OBRA PUBLICA 2015</a:t>
                      </a:r>
                      <a:endParaRPr lang="pt-BR"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3,656,258.49</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167772074"/>
                  </a:ext>
                </a:extLst>
              </a:tr>
              <a:tr h="277298">
                <a:tc>
                  <a:txBody>
                    <a:bodyPr/>
                    <a:lstStyle/>
                    <a:p>
                      <a:pPr algn="l" fontAlgn="ctr"/>
                      <a:r>
                        <a:rPr lang="es-MX" sz="1200" b="1" u="none" strike="noStrike" dirty="0">
                          <a:solidFill>
                            <a:srgbClr val="C00000"/>
                          </a:solidFill>
                          <a:effectLst/>
                        </a:rPr>
                        <a:t>2113-003-00001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1,473,106.01</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320935890"/>
                  </a:ext>
                </a:extLst>
              </a:tr>
              <a:tr h="277298">
                <a:tc>
                  <a:txBody>
                    <a:bodyPr/>
                    <a:lstStyle/>
                    <a:p>
                      <a:pPr algn="l" fontAlgn="ctr"/>
                      <a:r>
                        <a:rPr lang="es-MX" sz="1200" b="1" u="none" strike="noStrike" dirty="0">
                          <a:solidFill>
                            <a:srgbClr val="C00000"/>
                          </a:solidFill>
                          <a:effectLst/>
                        </a:rPr>
                        <a:t>2113-003-00006</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866,136.85</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707570259"/>
                  </a:ext>
                </a:extLst>
              </a:tr>
              <a:tr h="277298">
                <a:tc>
                  <a:txBody>
                    <a:bodyPr/>
                    <a:lstStyle/>
                    <a:p>
                      <a:pPr algn="l" fontAlgn="ctr"/>
                      <a:r>
                        <a:rPr lang="es-MX" sz="1200" b="1" u="none" strike="noStrike" dirty="0">
                          <a:solidFill>
                            <a:srgbClr val="C00000"/>
                          </a:solidFill>
                          <a:effectLst/>
                        </a:rPr>
                        <a:t>2113-003-00007</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452,882.83</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197480602"/>
                  </a:ext>
                </a:extLst>
              </a:tr>
              <a:tr h="277298">
                <a:tc>
                  <a:txBody>
                    <a:bodyPr/>
                    <a:lstStyle/>
                    <a:p>
                      <a:pPr algn="l" fontAlgn="ctr"/>
                      <a:r>
                        <a:rPr lang="es-MX" sz="1200" b="1" u="none" strike="noStrike" dirty="0">
                          <a:solidFill>
                            <a:srgbClr val="C00000"/>
                          </a:solidFill>
                          <a:effectLst/>
                        </a:rPr>
                        <a:t>2113-003-00008</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369,396.93</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190589343"/>
                  </a:ext>
                </a:extLst>
              </a:tr>
              <a:tr h="277298">
                <a:tc>
                  <a:txBody>
                    <a:bodyPr/>
                    <a:lstStyle/>
                    <a:p>
                      <a:pPr algn="l" fontAlgn="ctr"/>
                      <a:r>
                        <a:rPr lang="es-MX" sz="1200" b="1" u="none" strike="noStrike" dirty="0">
                          <a:solidFill>
                            <a:srgbClr val="C00000"/>
                          </a:solidFill>
                          <a:effectLst/>
                        </a:rPr>
                        <a:t>2113-003-00012</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243,941.14</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82637939"/>
                  </a:ext>
                </a:extLst>
              </a:tr>
              <a:tr h="277298">
                <a:tc>
                  <a:txBody>
                    <a:bodyPr/>
                    <a:lstStyle/>
                    <a:p>
                      <a:pPr algn="l" fontAlgn="ctr"/>
                      <a:r>
                        <a:rPr lang="es-MX" sz="1200" b="1" u="none" strike="noStrike" dirty="0">
                          <a:solidFill>
                            <a:srgbClr val="C00000"/>
                          </a:solidFill>
                          <a:effectLst/>
                        </a:rPr>
                        <a:t>2113-003-00014</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7,756.06</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86942553"/>
                  </a:ext>
                </a:extLst>
              </a:tr>
              <a:tr h="277298">
                <a:tc>
                  <a:txBody>
                    <a:bodyPr/>
                    <a:lstStyle/>
                    <a:p>
                      <a:pPr algn="l" fontAlgn="ctr"/>
                      <a:r>
                        <a:rPr lang="es-MX" sz="1200" b="1" u="none" strike="noStrike" dirty="0">
                          <a:solidFill>
                            <a:srgbClr val="C00000"/>
                          </a:solidFill>
                          <a:effectLst/>
                        </a:rPr>
                        <a:t>2113-003-00019</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243,038.67</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08587710"/>
                  </a:ext>
                </a:extLst>
              </a:tr>
            </a:tbl>
          </a:graphicData>
        </a:graphic>
      </p:graphicFrame>
    </p:spTree>
    <p:extLst>
      <p:ext uri="{BB962C8B-B14F-4D97-AF65-F5344CB8AC3E}">
        <p14:creationId xmlns:p14="http://schemas.microsoft.com/office/powerpoint/2010/main" val="4011632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ircle(in)">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heel(1)">
                                      <p:cBhvr>
                                        <p:cTn id="17" dur="2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checkerboard(across)">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17AA8C72-798B-4404-AA3D-42F7E51D3BD7}"/>
              </a:ext>
            </a:extLst>
          </p:cNvPr>
          <p:cNvGraphicFramePr>
            <a:graphicFrameLocks noGrp="1"/>
          </p:cNvGraphicFramePr>
          <p:nvPr>
            <p:extLst>
              <p:ext uri="{D42A27DB-BD31-4B8C-83A1-F6EECF244321}">
                <p14:modId xmlns:p14="http://schemas.microsoft.com/office/powerpoint/2010/main" val="2051912257"/>
              </p:ext>
            </p:extLst>
          </p:nvPr>
        </p:nvGraphicFramePr>
        <p:xfrm>
          <a:off x="107504" y="908720"/>
          <a:ext cx="8928992" cy="1370383"/>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534924613"/>
                    </a:ext>
                  </a:extLst>
                </a:gridCol>
                <a:gridCol w="5536518">
                  <a:extLst>
                    <a:ext uri="{9D8B030D-6E8A-4147-A177-3AD203B41FA5}">
                      <a16:colId xmlns:a16="http://schemas.microsoft.com/office/drawing/2014/main" val="2237057956"/>
                    </a:ext>
                  </a:extLst>
                </a:gridCol>
                <a:gridCol w="1669097">
                  <a:extLst>
                    <a:ext uri="{9D8B030D-6E8A-4147-A177-3AD203B41FA5}">
                      <a16:colId xmlns:a16="http://schemas.microsoft.com/office/drawing/2014/main" val="4071777596"/>
                    </a:ext>
                  </a:extLst>
                </a:gridCol>
              </a:tblGrid>
              <a:tr h="355285">
                <a:tc>
                  <a:txBody>
                    <a:bodyPr/>
                    <a:lstStyle/>
                    <a:p>
                      <a:pPr algn="l" fontAlgn="ctr"/>
                      <a:r>
                        <a:rPr lang="es-MX" sz="1200" b="1" u="none" strike="noStrike" dirty="0">
                          <a:solidFill>
                            <a:srgbClr val="00B050"/>
                          </a:solidFill>
                          <a:effectLst/>
                        </a:rPr>
                        <a:t>2113-004</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pt-BR" sz="1200" b="1" u="none" strike="noStrike" dirty="0">
                          <a:solidFill>
                            <a:srgbClr val="00B050"/>
                          </a:solidFill>
                          <a:effectLst/>
                        </a:rPr>
                        <a:t>CONTRATISTAS DE OBRA PUBLICA 2016</a:t>
                      </a:r>
                      <a:endParaRPr lang="pt-BR"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166,887.73</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509074604"/>
                  </a:ext>
                </a:extLst>
              </a:tr>
              <a:tr h="338366">
                <a:tc>
                  <a:txBody>
                    <a:bodyPr/>
                    <a:lstStyle/>
                    <a:p>
                      <a:pPr algn="l" fontAlgn="ctr"/>
                      <a:r>
                        <a:rPr lang="es-MX" sz="1200" b="1" u="none" strike="noStrike" dirty="0">
                          <a:solidFill>
                            <a:srgbClr val="C00000"/>
                          </a:solidFill>
                          <a:effectLst/>
                        </a:rPr>
                        <a:t>2113-004-00004</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42,997.87</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144137180"/>
                  </a:ext>
                </a:extLst>
              </a:tr>
              <a:tr h="338366">
                <a:tc>
                  <a:txBody>
                    <a:bodyPr/>
                    <a:lstStyle/>
                    <a:p>
                      <a:pPr algn="l" fontAlgn="ctr"/>
                      <a:r>
                        <a:rPr lang="es-MX" sz="1200" b="1" u="none" strike="noStrike" dirty="0">
                          <a:solidFill>
                            <a:srgbClr val="C00000"/>
                          </a:solidFill>
                          <a:effectLst/>
                        </a:rPr>
                        <a:t>2113-004-00007</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2,389.86</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733985810"/>
                  </a:ext>
                </a:extLst>
              </a:tr>
              <a:tr h="338366">
                <a:tc>
                  <a:txBody>
                    <a:bodyPr/>
                    <a:lstStyle/>
                    <a:p>
                      <a:pPr algn="l" fontAlgn="ctr"/>
                      <a:r>
                        <a:rPr lang="es-MX" sz="1200" b="1" u="none" strike="noStrike" dirty="0">
                          <a:solidFill>
                            <a:srgbClr val="C00000"/>
                          </a:solidFill>
                          <a:effectLst/>
                        </a:rPr>
                        <a:t>2113-004-00013</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121,500.00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528605634"/>
                  </a:ext>
                </a:extLst>
              </a:tr>
            </a:tbl>
          </a:graphicData>
        </a:graphic>
      </p:graphicFrame>
      <p:graphicFrame>
        <p:nvGraphicFramePr>
          <p:cNvPr id="5" name="Tabla 4">
            <a:extLst>
              <a:ext uri="{FF2B5EF4-FFF2-40B4-BE49-F238E27FC236}">
                <a16:creationId xmlns:a16="http://schemas.microsoft.com/office/drawing/2014/main" id="{8E36307B-A284-41D7-8DA5-F86140CE6BA2}"/>
              </a:ext>
            </a:extLst>
          </p:cNvPr>
          <p:cNvGraphicFramePr>
            <a:graphicFrameLocks noGrp="1"/>
          </p:cNvGraphicFramePr>
          <p:nvPr>
            <p:extLst>
              <p:ext uri="{D42A27DB-BD31-4B8C-83A1-F6EECF244321}">
                <p14:modId xmlns:p14="http://schemas.microsoft.com/office/powerpoint/2010/main" val="1993028184"/>
              </p:ext>
            </p:extLst>
          </p:nvPr>
        </p:nvGraphicFramePr>
        <p:xfrm>
          <a:off x="107504" y="3177988"/>
          <a:ext cx="8928992" cy="3419360"/>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417970794"/>
                    </a:ext>
                  </a:extLst>
                </a:gridCol>
                <a:gridCol w="5536518">
                  <a:extLst>
                    <a:ext uri="{9D8B030D-6E8A-4147-A177-3AD203B41FA5}">
                      <a16:colId xmlns:a16="http://schemas.microsoft.com/office/drawing/2014/main" val="4127267177"/>
                    </a:ext>
                  </a:extLst>
                </a:gridCol>
                <a:gridCol w="1669097">
                  <a:extLst>
                    <a:ext uri="{9D8B030D-6E8A-4147-A177-3AD203B41FA5}">
                      <a16:colId xmlns:a16="http://schemas.microsoft.com/office/drawing/2014/main" val="2586459497"/>
                    </a:ext>
                  </a:extLst>
                </a:gridCol>
              </a:tblGrid>
              <a:tr h="446005">
                <a:tc>
                  <a:txBody>
                    <a:bodyPr/>
                    <a:lstStyle/>
                    <a:p>
                      <a:pPr algn="l" fontAlgn="ctr"/>
                      <a:r>
                        <a:rPr lang="es-MX" sz="1200" b="1" u="none" strike="noStrike" dirty="0">
                          <a:solidFill>
                            <a:srgbClr val="00B050"/>
                          </a:solidFill>
                          <a:effectLst/>
                        </a:rPr>
                        <a:t>2113-005</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CONTRATISTAS DE OBRA PÚBLICA 2017</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10,073,998.41</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319267121"/>
                  </a:ext>
                </a:extLst>
              </a:tr>
              <a:tr h="424765">
                <a:tc>
                  <a:txBody>
                    <a:bodyPr/>
                    <a:lstStyle/>
                    <a:p>
                      <a:pPr algn="l" fontAlgn="ctr"/>
                      <a:r>
                        <a:rPr lang="es-MX" sz="1200" b="1" u="none" strike="noStrike" dirty="0">
                          <a:solidFill>
                            <a:srgbClr val="C00000"/>
                          </a:solidFill>
                          <a:effectLst/>
                        </a:rPr>
                        <a:t>2113-005-00008</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2,880,589.44</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2686224"/>
                  </a:ext>
                </a:extLst>
              </a:tr>
              <a:tr h="424765">
                <a:tc>
                  <a:txBody>
                    <a:bodyPr/>
                    <a:lstStyle/>
                    <a:p>
                      <a:pPr algn="l" fontAlgn="ctr"/>
                      <a:r>
                        <a:rPr lang="es-MX" sz="1200" b="1" u="none" strike="noStrike" dirty="0">
                          <a:solidFill>
                            <a:srgbClr val="C00000"/>
                          </a:solidFill>
                          <a:effectLst/>
                        </a:rPr>
                        <a:t>2113-005-00010</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67,725.00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79043315"/>
                  </a:ext>
                </a:extLst>
              </a:tr>
              <a:tr h="424765">
                <a:tc>
                  <a:txBody>
                    <a:bodyPr/>
                    <a:lstStyle/>
                    <a:p>
                      <a:pPr algn="l" fontAlgn="ctr"/>
                      <a:r>
                        <a:rPr lang="es-MX" sz="1200" b="1" u="none" strike="noStrike" dirty="0">
                          <a:solidFill>
                            <a:srgbClr val="C00000"/>
                          </a:solidFill>
                          <a:effectLst/>
                        </a:rPr>
                        <a:t>2113-005-00012</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841,120.85</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852605162"/>
                  </a:ext>
                </a:extLst>
              </a:tr>
              <a:tr h="424765">
                <a:tc>
                  <a:txBody>
                    <a:bodyPr/>
                    <a:lstStyle/>
                    <a:p>
                      <a:pPr algn="l" fontAlgn="ctr"/>
                      <a:r>
                        <a:rPr lang="es-MX" sz="1200" b="1" u="none" strike="noStrike" dirty="0">
                          <a:solidFill>
                            <a:srgbClr val="C00000"/>
                          </a:solidFill>
                          <a:effectLst/>
                        </a:rPr>
                        <a:t>2113-005-00013</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881,747.26</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38594312"/>
                  </a:ext>
                </a:extLst>
              </a:tr>
              <a:tr h="424765">
                <a:tc>
                  <a:txBody>
                    <a:bodyPr/>
                    <a:lstStyle/>
                    <a:p>
                      <a:pPr algn="l" fontAlgn="ctr"/>
                      <a:r>
                        <a:rPr lang="es-MX" sz="1200" b="1" u="none" strike="noStrike" dirty="0">
                          <a:solidFill>
                            <a:srgbClr val="C00000"/>
                          </a:solidFill>
                          <a:effectLst/>
                        </a:rPr>
                        <a:t>2113-005-00014</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1,490,946.96</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878106529"/>
                  </a:ext>
                </a:extLst>
              </a:tr>
              <a:tr h="424765">
                <a:tc>
                  <a:txBody>
                    <a:bodyPr/>
                    <a:lstStyle/>
                    <a:p>
                      <a:pPr algn="l" fontAlgn="ctr"/>
                      <a:r>
                        <a:rPr lang="es-MX" sz="1200" b="1" u="none" strike="noStrike" dirty="0">
                          <a:solidFill>
                            <a:srgbClr val="C00000"/>
                          </a:solidFill>
                          <a:effectLst/>
                        </a:rPr>
                        <a:t>2113-005-00016</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341,846.70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016833440"/>
                  </a:ext>
                </a:extLst>
              </a:tr>
              <a:tr h="424765">
                <a:tc>
                  <a:txBody>
                    <a:bodyPr/>
                    <a:lstStyle/>
                    <a:p>
                      <a:pPr algn="l" fontAlgn="ctr"/>
                      <a:r>
                        <a:rPr lang="es-MX" sz="1200" b="1" u="none" strike="noStrike" dirty="0">
                          <a:solidFill>
                            <a:srgbClr val="C00000"/>
                          </a:solidFill>
                          <a:effectLst/>
                        </a:rPr>
                        <a:t>2113-005-00017</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3,570,022.70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312686928"/>
                  </a:ext>
                </a:extLst>
              </a:tr>
            </a:tbl>
          </a:graphicData>
        </a:graphic>
      </p:graphicFrame>
    </p:spTree>
    <p:extLst>
      <p:ext uri="{BB962C8B-B14F-4D97-AF65-F5344CB8AC3E}">
        <p14:creationId xmlns:p14="http://schemas.microsoft.com/office/powerpoint/2010/main" val="3219359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80">
                                          <p:stCondLst>
                                            <p:cond delay="0"/>
                                          </p:stCondLst>
                                        </p:cTn>
                                        <p:tgtEl>
                                          <p:spTgt spid="2"/>
                                        </p:tgtEl>
                                      </p:cBhvr>
                                    </p:animEffect>
                                    <p:anim calcmode="lin" valueType="num">
                                      <p:cBhvr>
                                        <p:cTn id="13"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8" dur="26">
                                          <p:stCondLst>
                                            <p:cond delay="650"/>
                                          </p:stCondLst>
                                        </p:cTn>
                                        <p:tgtEl>
                                          <p:spTgt spid="2"/>
                                        </p:tgtEl>
                                      </p:cBhvr>
                                      <p:to x="100000" y="60000"/>
                                    </p:animScale>
                                    <p:animScale>
                                      <p:cBhvr>
                                        <p:cTn id="19" dur="166" decel="50000">
                                          <p:stCondLst>
                                            <p:cond delay="676"/>
                                          </p:stCondLst>
                                        </p:cTn>
                                        <p:tgtEl>
                                          <p:spTgt spid="2"/>
                                        </p:tgtEl>
                                      </p:cBhvr>
                                      <p:to x="100000" y="100000"/>
                                    </p:animScale>
                                    <p:animScale>
                                      <p:cBhvr>
                                        <p:cTn id="20" dur="26">
                                          <p:stCondLst>
                                            <p:cond delay="1312"/>
                                          </p:stCondLst>
                                        </p:cTn>
                                        <p:tgtEl>
                                          <p:spTgt spid="2"/>
                                        </p:tgtEl>
                                      </p:cBhvr>
                                      <p:to x="100000" y="80000"/>
                                    </p:animScale>
                                    <p:animScale>
                                      <p:cBhvr>
                                        <p:cTn id="21" dur="166" decel="50000">
                                          <p:stCondLst>
                                            <p:cond delay="1338"/>
                                          </p:stCondLst>
                                        </p:cTn>
                                        <p:tgtEl>
                                          <p:spTgt spid="2"/>
                                        </p:tgtEl>
                                      </p:cBhvr>
                                      <p:to x="100000" y="100000"/>
                                    </p:animScale>
                                    <p:animScale>
                                      <p:cBhvr>
                                        <p:cTn id="22" dur="26">
                                          <p:stCondLst>
                                            <p:cond delay="1642"/>
                                          </p:stCondLst>
                                        </p:cTn>
                                        <p:tgtEl>
                                          <p:spTgt spid="2"/>
                                        </p:tgtEl>
                                      </p:cBhvr>
                                      <p:to x="100000" y="90000"/>
                                    </p:animScale>
                                    <p:animScale>
                                      <p:cBhvr>
                                        <p:cTn id="23" dur="166" decel="50000">
                                          <p:stCondLst>
                                            <p:cond delay="1668"/>
                                          </p:stCondLst>
                                        </p:cTn>
                                        <p:tgtEl>
                                          <p:spTgt spid="2"/>
                                        </p:tgtEl>
                                      </p:cBhvr>
                                      <p:to x="100000" y="100000"/>
                                    </p:animScale>
                                    <p:animScale>
                                      <p:cBhvr>
                                        <p:cTn id="24" dur="26">
                                          <p:stCondLst>
                                            <p:cond delay="1808"/>
                                          </p:stCondLst>
                                        </p:cTn>
                                        <p:tgtEl>
                                          <p:spTgt spid="2"/>
                                        </p:tgtEl>
                                      </p:cBhvr>
                                      <p:to x="100000" y="95000"/>
                                    </p:animScale>
                                    <p:animScale>
                                      <p:cBhvr>
                                        <p:cTn id="25" dur="166" decel="50000">
                                          <p:stCondLst>
                                            <p:cond delay="1834"/>
                                          </p:stCondLst>
                                        </p:cTn>
                                        <p:tgtEl>
                                          <p:spTgt spid="2"/>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45" presetClass="entr" presetSubtype="0"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2000"/>
                                        <p:tgtEl>
                                          <p:spTgt spid="5"/>
                                        </p:tgtEl>
                                      </p:cBhvr>
                                    </p:animEffect>
                                    <p:anim calcmode="lin" valueType="num">
                                      <p:cBhvr>
                                        <p:cTn id="31" dur="2000" fill="hold"/>
                                        <p:tgtEl>
                                          <p:spTgt spid="5"/>
                                        </p:tgtEl>
                                        <p:attrNameLst>
                                          <p:attrName>ppt_w</p:attrName>
                                        </p:attrNameLst>
                                      </p:cBhvr>
                                      <p:tavLst>
                                        <p:tav tm="0" fmla="#ppt_w*sin(2.5*pi*$)">
                                          <p:val>
                                            <p:fltVal val="0"/>
                                          </p:val>
                                        </p:tav>
                                        <p:tav tm="100000">
                                          <p:val>
                                            <p:fltVal val="1"/>
                                          </p:val>
                                        </p:tav>
                                      </p:tavLst>
                                    </p:anim>
                                    <p:anim calcmode="lin" valueType="num">
                                      <p:cBhvr>
                                        <p:cTn id="32"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9C4F54C1-2B75-48A7-B309-6F319A0E49D8}"/>
              </a:ext>
            </a:extLst>
          </p:cNvPr>
          <p:cNvGraphicFramePr>
            <a:graphicFrameLocks noGrp="1"/>
          </p:cNvGraphicFramePr>
          <p:nvPr>
            <p:extLst>
              <p:ext uri="{D42A27DB-BD31-4B8C-83A1-F6EECF244321}">
                <p14:modId xmlns:p14="http://schemas.microsoft.com/office/powerpoint/2010/main" val="3723256121"/>
              </p:ext>
            </p:extLst>
          </p:nvPr>
        </p:nvGraphicFramePr>
        <p:xfrm>
          <a:off x="107504" y="764704"/>
          <a:ext cx="8928992" cy="4680524"/>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4071450378"/>
                    </a:ext>
                  </a:extLst>
                </a:gridCol>
                <a:gridCol w="5536518">
                  <a:extLst>
                    <a:ext uri="{9D8B030D-6E8A-4147-A177-3AD203B41FA5}">
                      <a16:colId xmlns:a16="http://schemas.microsoft.com/office/drawing/2014/main" val="2606488705"/>
                    </a:ext>
                  </a:extLst>
                </a:gridCol>
                <a:gridCol w="1669097">
                  <a:extLst>
                    <a:ext uri="{9D8B030D-6E8A-4147-A177-3AD203B41FA5}">
                      <a16:colId xmlns:a16="http://schemas.microsoft.com/office/drawing/2014/main" val="831506067"/>
                    </a:ext>
                  </a:extLst>
                </a:gridCol>
              </a:tblGrid>
              <a:tr h="406162">
                <a:tc>
                  <a:txBody>
                    <a:bodyPr/>
                    <a:lstStyle/>
                    <a:p>
                      <a:pPr algn="l" fontAlgn="ctr"/>
                      <a:r>
                        <a:rPr lang="es-MX" sz="1200" b="1" u="none" strike="noStrike" dirty="0">
                          <a:solidFill>
                            <a:srgbClr val="00B050"/>
                          </a:solidFill>
                          <a:effectLst/>
                        </a:rPr>
                        <a:t>2115</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TRANFERENCIAS OTORGADAS POR PAGAR A CORTO PLAZO.</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309,905.59</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197916409"/>
                  </a:ext>
                </a:extLst>
              </a:tr>
              <a:tr h="406162">
                <a:tc>
                  <a:txBody>
                    <a:bodyPr/>
                    <a:lstStyle/>
                    <a:p>
                      <a:pPr algn="l" fontAlgn="ctr"/>
                      <a:r>
                        <a:rPr lang="es-MX" sz="1200" b="1" u="none" strike="noStrike" dirty="0">
                          <a:solidFill>
                            <a:srgbClr val="00B050"/>
                          </a:solidFill>
                          <a:effectLst/>
                        </a:rPr>
                        <a:t>2115-007</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OTRAS TRANFERENCIAS OTORGADAS POR PAGAR A CORTO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309,905.59</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686327502"/>
                  </a:ext>
                </a:extLst>
              </a:tr>
              <a:tr h="386820">
                <a:tc>
                  <a:txBody>
                    <a:bodyPr/>
                    <a:lstStyle/>
                    <a:p>
                      <a:pPr algn="l" fontAlgn="ctr"/>
                      <a:r>
                        <a:rPr lang="es-MX" sz="1200" b="1" u="none" strike="noStrike" dirty="0">
                          <a:solidFill>
                            <a:srgbClr val="C00000"/>
                          </a:solidFill>
                          <a:effectLst/>
                        </a:rPr>
                        <a:t>2115-007-00001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APOYO ESCUELAS 2015</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C00000"/>
                          </a:solidFill>
                          <a:effectLst/>
                        </a:rPr>
                        <a:t>11,745.00</a:t>
                      </a:r>
                      <a:endParaRPr lang="es-MX" sz="1200" b="1" i="0" u="none" strike="noStrike">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098823"/>
                  </a:ext>
                </a:extLst>
              </a:tr>
              <a:tr h="386820">
                <a:tc>
                  <a:txBody>
                    <a:bodyPr/>
                    <a:lstStyle/>
                    <a:p>
                      <a:pPr algn="l" fontAlgn="ctr"/>
                      <a:r>
                        <a:rPr lang="es-MX" sz="1200" b="1" u="none" strike="noStrike" dirty="0">
                          <a:solidFill>
                            <a:srgbClr val="C00000"/>
                          </a:solidFill>
                          <a:effectLst/>
                        </a:rPr>
                        <a:t>2115-007-00002</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APOYO SOCIAL 2015</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C00000"/>
                          </a:solidFill>
                          <a:effectLst/>
                        </a:rPr>
                        <a:t>54,505.20</a:t>
                      </a:r>
                      <a:endParaRPr lang="es-MX" sz="1200" b="1" i="0" u="none" strike="noStrike">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354324372"/>
                  </a:ext>
                </a:extLst>
              </a:tr>
              <a:tr h="386820">
                <a:tc>
                  <a:txBody>
                    <a:bodyPr/>
                    <a:lstStyle/>
                    <a:p>
                      <a:pPr algn="l" fontAlgn="ctr"/>
                      <a:r>
                        <a:rPr lang="es-MX" sz="1200" b="1" u="none" strike="noStrike" dirty="0">
                          <a:solidFill>
                            <a:srgbClr val="C00000"/>
                          </a:solidFill>
                          <a:effectLst/>
                        </a:rPr>
                        <a:t>2115-007-00003</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APOYO GASTOS FUNERARIOS</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C00000"/>
                          </a:solidFill>
                          <a:effectLst/>
                        </a:rPr>
                        <a:t>1,450.00</a:t>
                      </a:r>
                      <a:endParaRPr lang="es-MX" sz="1200" b="1" i="0" u="none" strike="noStrike">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45483225"/>
                  </a:ext>
                </a:extLst>
              </a:tr>
              <a:tr h="386820">
                <a:tc>
                  <a:txBody>
                    <a:bodyPr/>
                    <a:lstStyle/>
                    <a:p>
                      <a:pPr algn="l" fontAlgn="ctr"/>
                      <a:r>
                        <a:rPr lang="es-MX" sz="1200" b="1" u="none" strike="noStrike" dirty="0">
                          <a:solidFill>
                            <a:srgbClr val="C00000"/>
                          </a:solidFill>
                          <a:effectLst/>
                        </a:rPr>
                        <a:t>2115-007-00004</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APOYO MATERIAL DE CONSTRUCCION</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C00000"/>
                          </a:solidFill>
                          <a:effectLst/>
                        </a:rPr>
                        <a:t>157,182.33</a:t>
                      </a:r>
                      <a:endParaRPr lang="es-MX" sz="1200" b="1" i="0" u="none" strike="noStrike">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19859893"/>
                  </a:ext>
                </a:extLst>
              </a:tr>
              <a:tr h="386820">
                <a:tc>
                  <a:txBody>
                    <a:bodyPr/>
                    <a:lstStyle/>
                    <a:p>
                      <a:pPr algn="l" fontAlgn="ctr"/>
                      <a:r>
                        <a:rPr lang="es-MX" sz="1200" b="1" u="none" strike="noStrike" dirty="0">
                          <a:solidFill>
                            <a:srgbClr val="C00000"/>
                          </a:solidFill>
                          <a:effectLst/>
                        </a:rPr>
                        <a:t>2115-007-00005</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C00000"/>
                          </a:solidFill>
                          <a:effectLst/>
                        </a:rPr>
                        <a:t>MEDICAMENTO Y ESTUDIOS MEDICOS 2015</a:t>
                      </a:r>
                      <a:endParaRPr lang="es-ES"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C00000"/>
                          </a:solidFill>
                          <a:effectLst/>
                        </a:rPr>
                        <a:t>66,816.00</a:t>
                      </a:r>
                      <a:endParaRPr lang="es-MX" sz="1200" b="1" i="0" u="none" strike="noStrike">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248807787"/>
                  </a:ext>
                </a:extLst>
              </a:tr>
              <a:tr h="386820">
                <a:tc>
                  <a:txBody>
                    <a:bodyPr/>
                    <a:lstStyle/>
                    <a:p>
                      <a:pPr algn="l" fontAlgn="ctr"/>
                      <a:r>
                        <a:rPr lang="es-MX" sz="1200" b="1" u="none" strike="noStrike" dirty="0">
                          <a:solidFill>
                            <a:srgbClr val="C00000"/>
                          </a:solidFill>
                          <a:effectLst/>
                        </a:rPr>
                        <a:t>2115-007-00006</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C00000"/>
                          </a:solidFill>
                          <a:effectLst/>
                        </a:rPr>
                        <a:t>APOYO MATERIAL PARA ESCUELAS 2015</a:t>
                      </a:r>
                      <a:endParaRPr lang="es-ES"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C00000"/>
                          </a:solidFill>
                          <a:effectLst/>
                        </a:rPr>
                        <a:t>290.00</a:t>
                      </a:r>
                      <a:endParaRPr lang="es-MX" sz="1200" b="1" i="0" u="none" strike="noStrike">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840798797"/>
                  </a:ext>
                </a:extLst>
              </a:tr>
              <a:tr h="386820">
                <a:tc>
                  <a:txBody>
                    <a:bodyPr/>
                    <a:lstStyle/>
                    <a:p>
                      <a:pPr algn="l" fontAlgn="ctr"/>
                      <a:r>
                        <a:rPr lang="es-MX" sz="1200" b="1" u="none" strike="noStrike" dirty="0">
                          <a:solidFill>
                            <a:srgbClr val="C00000"/>
                          </a:solidFill>
                          <a:effectLst/>
                        </a:rPr>
                        <a:t>2115-007-00007</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APOYO A LA PRODUCCION 2015</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C00000"/>
                          </a:solidFill>
                          <a:effectLst/>
                        </a:rPr>
                        <a:t>12,000.00</a:t>
                      </a:r>
                      <a:endParaRPr lang="es-MX" sz="1200" b="1" i="0" u="none" strike="noStrike">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210078175"/>
                  </a:ext>
                </a:extLst>
              </a:tr>
              <a:tr h="386820">
                <a:tc>
                  <a:txBody>
                    <a:bodyPr/>
                    <a:lstStyle/>
                    <a:p>
                      <a:pPr algn="l" fontAlgn="ctr"/>
                      <a:r>
                        <a:rPr lang="es-MX" sz="1200" b="1" u="none" strike="noStrike" dirty="0">
                          <a:solidFill>
                            <a:srgbClr val="C00000"/>
                          </a:solidFill>
                          <a:effectLst/>
                        </a:rPr>
                        <a:t>2115-007-00008</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APOYO  ALIMENTO A ESTUDIANTES ( COMEDOR ) 2015</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C00000"/>
                          </a:solidFill>
                          <a:effectLst/>
                        </a:rPr>
                        <a:t>2,307.36</a:t>
                      </a:r>
                      <a:endParaRPr lang="es-MX" sz="1200" b="1" i="0" u="none" strike="noStrike">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49692467"/>
                  </a:ext>
                </a:extLst>
              </a:tr>
              <a:tr h="386820">
                <a:tc>
                  <a:txBody>
                    <a:bodyPr/>
                    <a:lstStyle/>
                    <a:p>
                      <a:pPr algn="l" fontAlgn="ctr"/>
                      <a:r>
                        <a:rPr lang="es-MX" sz="1200" b="1" u="none" strike="noStrike" dirty="0">
                          <a:solidFill>
                            <a:srgbClr val="C00000"/>
                          </a:solidFill>
                          <a:effectLst/>
                        </a:rPr>
                        <a:t>2115-007-00009</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APOYO ARTICULOS PAPELERIA  2015</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C00000"/>
                          </a:solidFill>
                          <a:effectLst/>
                        </a:rPr>
                        <a:t>1,109.70</a:t>
                      </a:r>
                      <a:endParaRPr lang="es-MX" sz="1200" b="1" i="0" u="none" strike="noStrike">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622504643"/>
                  </a:ext>
                </a:extLst>
              </a:tr>
              <a:tr h="386820">
                <a:tc>
                  <a:txBody>
                    <a:bodyPr/>
                    <a:lstStyle/>
                    <a:p>
                      <a:pPr algn="l" fontAlgn="ctr"/>
                      <a:r>
                        <a:rPr lang="es-MX" sz="1200" b="1" u="none" strike="noStrike" dirty="0">
                          <a:solidFill>
                            <a:srgbClr val="C00000"/>
                          </a:solidFill>
                          <a:effectLst/>
                        </a:rPr>
                        <a:t>2115-007-00010</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PROGRAMA DE DESPENSAS</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2,500.00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033579047"/>
                  </a:ext>
                </a:extLst>
              </a:tr>
            </a:tbl>
          </a:graphicData>
        </a:graphic>
      </p:graphicFrame>
    </p:spTree>
    <p:extLst>
      <p:ext uri="{BB962C8B-B14F-4D97-AF65-F5344CB8AC3E}">
        <p14:creationId xmlns:p14="http://schemas.microsoft.com/office/powerpoint/2010/main" val="1209299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D0F63F29-F542-40D4-95BF-5C0375E7911B}"/>
              </a:ext>
            </a:extLst>
          </p:cNvPr>
          <p:cNvGraphicFramePr>
            <a:graphicFrameLocks noGrp="1"/>
          </p:cNvGraphicFramePr>
          <p:nvPr>
            <p:extLst>
              <p:ext uri="{D42A27DB-BD31-4B8C-83A1-F6EECF244321}">
                <p14:modId xmlns:p14="http://schemas.microsoft.com/office/powerpoint/2010/main" val="1178308346"/>
              </p:ext>
            </p:extLst>
          </p:nvPr>
        </p:nvGraphicFramePr>
        <p:xfrm>
          <a:off x="107504" y="980727"/>
          <a:ext cx="8928992" cy="1507828"/>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807665692"/>
                    </a:ext>
                  </a:extLst>
                </a:gridCol>
                <a:gridCol w="5536518">
                  <a:extLst>
                    <a:ext uri="{9D8B030D-6E8A-4147-A177-3AD203B41FA5}">
                      <a16:colId xmlns:a16="http://schemas.microsoft.com/office/drawing/2014/main" val="3420901859"/>
                    </a:ext>
                  </a:extLst>
                </a:gridCol>
                <a:gridCol w="1669097">
                  <a:extLst>
                    <a:ext uri="{9D8B030D-6E8A-4147-A177-3AD203B41FA5}">
                      <a16:colId xmlns:a16="http://schemas.microsoft.com/office/drawing/2014/main" val="1721543447"/>
                    </a:ext>
                  </a:extLst>
                </a:gridCol>
              </a:tblGrid>
              <a:tr h="386152">
                <a:tc>
                  <a:txBody>
                    <a:bodyPr/>
                    <a:lstStyle/>
                    <a:p>
                      <a:pPr algn="l" fontAlgn="ctr"/>
                      <a:r>
                        <a:rPr lang="es-MX" sz="1200" b="1" u="none" strike="noStrike" dirty="0">
                          <a:solidFill>
                            <a:srgbClr val="00B050"/>
                          </a:solidFill>
                          <a:effectLst/>
                        </a:rPr>
                        <a:t>2117</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RETENCIONES Y CONTRIBUCIONES POR PAGAR A CORTO PLAZO.</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7,000,667.84</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902550096"/>
                  </a:ext>
                </a:extLst>
              </a:tr>
              <a:tr h="386152">
                <a:tc>
                  <a:txBody>
                    <a:bodyPr/>
                    <a:lstStyle/>
                    <a:p>
                      <a:pPr algn="l" fontAlgn="ctr"/>
                      <a:r>
                        <a:rPr lang="es-MX" sz="1200" b="1" u="none" strike="noStrike" dirty="0">
                          <a:solidFill>
                            <a:srgbClr val="00B050"/>
                          </a:solidFill>
                          <a:effectLst/>
                        </a:rPr>
                        <a:t>2117-001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IMPUESTOS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-50,850.85</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41970295"/>
                  </a:ext>
                </a:extLst>
              </a:tr>
              <a:tr h="367762">
                <a:tc>
                  <a:txBody>
                    <a:bodyPr/>
                    <a:lstStyle/>
                    <a:p>
                      <a:pPr algn="l" fontAlgn="ctr"/>
                      <a:r>
                        <a:rPr lang="es-MX" sz="1200" b="1" u="none" strike="noStrike" dirty="0">
                          <a:solidFill>
                            <a:srgbClr val="C00000"/>
                          </a:solidFill>
                          <a:effectLst/>
                        </a:rPr>
                        <a:t>2117-001-00002</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2% SOBRE NOMINA</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-53,939.00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995070379"/>
                  </a:ext>
                </a:extLst>
              </a:tr>
              <a:tr h="367762">
                <a:tc>
                  <a:txBody>
                    <a:bodyPr/>
                    <a:lstStyle/>
                    <a:p>
                      <a:pPr algn="l" fontAlgn="ctr"/>
                      <a:r>
                        <a:rPr lang="es-MX" sz="1200" b="1" u="none" strike="noStrike" dirty="0">
                          <a:solidFill>
                            <a:srgbClr val="C00000"/>
                          </a:solidFill>
                          <a:effectLst/>
                        </a:rPr>
                        <a:t>2117-001-00003</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10% ISR RETENIDO</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3,088.15</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747644653"/>
                  </a:ext>
                </a:extLst>
              </a:tr>
            </a:tbl>
          </a:graphicData>
        </a:graphic>
      </p:graphicFrame>
      <p:graphicFrame>
        <p:nvGraphicFramePr>
          <p:cNvPr id="4" name="Tabla 3">
            <a:extLst>
              <a:ext uri="{FF2B5EF4-FFF2-40B4-BE49-F238E27FC236}">
                <a16:creationId xmlns:a16="http://schemas.microsoft.com/office/drawing/2014/main" id="{EC245AF6-AB8E-424E-8866-D1A8A1A57533}"/>
              </a:ext>
            </a:extLst>
          </p:cNvPr>
          <p:cNvGraphicFramePr>
            <a:graphicFrameLocks noGrp="1"/>
          </p:cNvGraphicFramePr>
          <p:nvPr>
            <p:extLst>
              <p:ext uri="{D42A27DB-BD31-4B8C-83A1-F6EECF244321}">
                <p14:modId xmlns:p14="http://schemas.microsoft.com/office/powerpoint/2010/main" val="1480480116"/>
              </p:ext>
            </p:extLst>
          </p:nvPr>
        </p:nvGraphicFramePr>
        <p:xfrm>
          <a:off x="107504" y="3212976"/>
          <a:ext cx="8928992" cy="2088231"/>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552918068"/>
                    </a:ext>
                  </a:extLst>
                </a:gridCol>
                <a:gridCol w="5536518">
                  <a:extLst>
                    <a:ext uri="{9D8B030D-6E8A-4147-A177-3AD203B41FA5}">
                      <a16:colId xmlns:a16="http://schemas.microsoft.com/office/drawing/2014/main" val="1483166069"/>
                    </a:ext>
                  </a:extLst>
                </a:gridCol>
                <a:gridCol w="1669097">
                  <a:extLst>
                    <a:ext uri="{9D8B030D-6E8A-4147-A177-3AD203B41FA5}">
                      <a16:colId xmlns:a16="http://schemas.microsoft.com/office/drawing/2014/main" val="3725018503"/>
                    </a:ext>
                  </a:extLst>
                </a:gridCol>
              </a:tblGrid>
              <a:tr h="434187">
                <a:tc>
                  <a:txBody>
                    <a:bodyPr/>
                    <a:lstStyle/>
                    <a:p>
                      <a:pPr algn="l" fontAlgn="ctr"/>
                      <a:r>
                        <a:rPr lang="es-MX" sz="1200" b="1" u="none" strike="noStrike" dirty="0">
                          <a:solidFill>
                            <a:srgbClr val="00B050"/>
                          </a:solidFill>
                          <a:effectLst/>
                        </a:rPr>
                        <a:t>2117-002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EJERCICIO 2010</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-165,327.24</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525614420"/>
                  </a:ext>
                </a:extLst>
              </a:tr>
              <a:tr h="413511">
                <a:tc>
                  <a:txBody>
                    <a:bodyPr/>
                    <a:lstStyle/>
                    <a:p>
                      <a:pPr algn="l" fontAlgn="ctr"/>
                      <a:r>
                        <a:rPr lang="es-MX" sz="1200" b="1" u="none" strike="noStrike" dirty="0">
                          <a:solidFill>
                            <a:srgbClr val="C00000"/>
                          </a:solidFill>
                          <a:effectLst/>
                        </a:rPr>
                        <a:t>2117-002-00001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RETENCIONES ISR HONORARIOS</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96,481.63</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092707171"/>
                  </a:ext>
                </a:extLst>
              </a:tr>
              <a:tr h="413511">
                <a:tc>
                  <a:txBody>
                    <a:bodyPr/>
                    <a:lstStyle/>
                    <a:p>
                      <a:pPr algn="l" fontAlgn="ctr"/>
                      <a:r>
                        <a:rPr lang="es-MX" sz="1200" b="1" u="none" strike="noStrike" dirty="0">
                          <a:solidFill>
                            <a:srgbClr val="C00000"/>
                          </a:solidFill>
                          <a:effectLst/>
                        </a:rPr>
                        <a:t>2117-002-00002</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RETENCION ISR</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79,649.42</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71372631"/>
                  </a:ext>
                </a:extLst>
              </a:tr>
              <a:tr h="413511">
                <a:tc>
                  <a:txBody>
                    <a:bodyPr/>
                    <a:lstStyle/>
                    <a:p>
                      <a:pPr algn="l" fontAlgn="ctr"/>
                      <a:r>
                        <a:rPr lang="es-MX" sz="1200" b="1" u="none" strike="noStrike" dirty="0">
                          <a:solidFill>
                            <a:srgbClr val="C00000"/>
                          </a:solidFill>
                          <a:effectLst/>
                        </a:rPr>
                        <a:t>2117-002-00003</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RETENCION ISR 2011</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-281,407.29</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827073560"/>
                  </a:ext>
                </a:extLst>
              </a:tr>
              <a:tr h="413511">
                <a:tc>
                  <a:txBody>
                    <a:bodyPr/>
                    <a:lstStyle/>
                    <a:p>
                      <a:pPr algn="l" fontAlgn="ctr"/>
                      <a:r>
                        <a:rPr lang="es-MX" sz="1200" b="1" u="none" strike="noStrike" dirty="0">
                          <a:solidFill>
                            <a:srgbClr val="C00000"/>
                          </a:solidFill>
                          <a:effectLst/>
                        </a:rPr>
                        <a:t>2117-002-00004</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2% SOBRE NOMINA</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-60,051.00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403172912"/>
                  </a:ext>
                </a:extLst>
              </a:tr>
            </a:tbl>
          </a:graphicData>
        </a:graphic>
      </p:graphicFrame>
      <p:graphicFrame>
        <p:nvGraphicFramePr>
          <p:cNvPr id="5" name="Tabla 4">
            <a:extLst>
              <a:ext uri="{FF2B5EF4-FFF2-40B4-BE49-F238E27FC236}">
                <a16:creationId xmlns:a16="http://schemas.microsoft.com/office/drawing/2014/main" id="{E49F72D6-1FA0-477A-B08C-2B0C33C2CF6B}"/>
              </a:ext>
            </a:extLst>
          </p:cNvPr>
          <p:cNvGraphicFramePr>
            <a:graphicFrameLocks noGrp="1"/>
          </p:cNvGraphicFramePr>
          <p:nvPr>
            <p:extLst>
              <p:ext uri="{D42A27DB-BD31-4B8C-83A1-F6EECF244321}">
                <p14:modId xmlns:p14="http://schemas.microsoft.com/office/powerpoint/2010/main" val="2581540900"/>
              </p:ext>
            </p:extLst>
          </p:nvPr>
        </p:nvGraphicFramePr>
        <p:xfrm>
          <a:off x="107504" y="6021288"/>
          <a:ext cx="8928992" cy="63701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223983134"/>
                    </a:ext>
                  </a:extLst>
                </a:gridCol>
                <a:gridCol w="5536518">
                  <a:extLst>
                    <a:ext uri="{9D8B030D-6E8A-4147-A177-3AD203B41FA5}">
                      <a16:colId xmlns:a16="http://schemas.microsoft.com/office/drawing/2014/main" val="4270243611"/>
                    </a:ext>
                  </a:extLst>
                </a:gridCol>
                <a:gridCol w="1669097">
                  <a:extLst>
                    <a:ext uri="{9D8B030D-6E8A-4147-A177-3AD203B41FA5}">
                      <a16:colId xmlns:a16="http://schemas.microsoft.com/office/drawing/2014/main" val="1898752384"/>
                    </a:ext>
                  </a:extLst>
                </a:gridCol>
              </a:tblGrid>
              <a:tr h="326275">
                <a:tc>
                  <a:txBody>
                    <a:bodyPr/>
                    <a:lstStyle/>
                    <a:p>
                      <a:pPr algn="l" fontAlgn="ctr"/>
                      <a:r>
                        <a:rPr lang="es-MX" sz="1200" b="1" u="none" strike="noStrike" dirty="0">
                          <a:solidFill>
                            <a:srgbClr val="00B050"/>
                          </a:solidFill>
                          <a:effectLst/>
                        </a:rPr>
                        <a:t>2117-003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EJERCICIO 2005</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191,296.37</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228340709"/>
                  </a:ext>
                </a:extLst>
              </a:tr>
              <a:tr h="310737">
                <a:tc>
                  <a:txBody>
                    <a:bodyPr/>
                    <a:lstStyle/>
                    <a:p>
                      <a:pPr algn="l" fontAlgn="ctr"/>
                      <a:r>
                        <a:rPr lang="es-MX" sz="1200" b="1" u="none" strike="noStrike" dirty="0">
                          <a:solidFill>
                            <a:srgbClr val="C00000"/>
                          </a:solidFill>
                          <a:effectLst/>
                        </a:rPr>
                        <a:t>2117-003-00001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2% SOBRE NOMINA EMPLEADOS MUNICIPALES</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191,296.37</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071085153"/>
                  </a:ext>
                </a:extLst>
              </a:tr>
            </a:tbl>
          </a:graphicData>
        </a:graphic>
      </p:graphicFrame>
    </p:spTree>
    <p:extLst>
      <p:ext uri="{BB962C8B-B14F-4D97-AF65-F5344CB8AC3E}">
        <p14:creationId xmlns:p14="http://schemas.microsoft.com/office/powerpoint/2010/main" val="618555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 calcmode="lin" valueType="num">
                                      <p:cBhvr>
                                        <p:cTn id="14" dur="1000" fill="hold"/>
                                        <p:tgtEl>
                                          <p:spTgt spid="2"/>
                                        </p:tgtEl>
                                        <p:attrNameLst>
                                          <p:attrName>style.rotation</p:attrName>
                                        </p:attrNameLst>
                                      </p:cBhvr>
                                      <p:tavLst>
                                        <p:tav tm="0">
                                          <p:val>
                                            <p:fltVal val="90"/>
                                          </p:val>
                                        </p:tav>
                                        <p:tav tm="100000">
                                          <p:val>
                                            <p:fltVal val="0"/>
                                          </p:val>
                                        </p:tav>
                                      </p:tavLst>
                                    </p:anim>
                                    <p:animEffect transition="in" filter="fade">
                                      <p:cBhvr>
                                        <p:cTn id="15" dur="10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fltVal val="0"/>
                                          </p:val>
                                        </p:tav>
                                        <p:tav tm="100000">
                                          <p:val>
                                            <p:strVal val="#ppt_h"/>
                                          </p:val>
                                        </p:tav>
                                      </p:tavLst>
                                    </p:anim>
                                    <p:animEffect transition="in" filter="fade">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7" presetClass="entr" presetSubtype="1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CE681B7C-3134-49F4-8DC7-45928E106346}"/>
              </a:ext>
            </a:extLst>
          </p:cNvPr>
          <p:cNvGraphicFramePr>
            <a:graphicFrameLocks noGrp="1"/>
          </p:cNvGraphicFramePr>
          <p:nvPr>
            <p:extLst>
              <p:ext uri="{D42A27DB-BD31-4B8C-83A1-F6EECF244321}">
                <p14:modId xmlns:p14="http://schemas.microsoft.com/office/powerpoint/2010/main" val="3080662567"/>
              </p:ext>
            </p:extLst>
          </p:nvPr>
        </p:nvGraphicFramePr>
        <p:xfrm>
          <a:off x="107504" y="836712"/>
          <a:ext cx="8928992" cy="1584175"/>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054103469"/>
                    </a:ext>
                  </a:extLst>
                </a:gridCol>
                <a:gridCol w="5536518">
                  <a:extLst>
                    <a:ext uri="{9D8B030D-6E8A-4147-A177-3AD203B41FA5}">
                      <a16:colId xmlns:a16="http://schemas.microsoft.com/office/drawing/2014/main" val="1465457704"/>
                    </a:ext>
                  </a:extLst>
                </a:gridCol>
                <a:gridCol w="1669097">
                  <a:extLst>
                    <a:ext uri="{9D8B030D-6E8A-4147-A177-3AD203B41FA5}">
                      <a16:colId xmlns:a16="http://schemas.microsoft.com/office/drawing/2014/main" val="278316778"/>
                    </a:ext>
                  </a:extLst>
                </a:gridCol>
              </a:tblGrid>
              <a:tr h="410713">
                <a:tc>
                  <a:txBody>
                    <a:bodyPr/>
                    <a:lstStyle/>
                    <a:p>
                      <a:pPr algn="l" fontAlgn="ctr"/>
                      <a:r>
                        <a:rPr lang="es-MX" sz="1200" b="1" u="none" strike="noStrike" dirty="0">
                          <a:solidFill>
                            <a:srgbClr val="00B050"/>
                          </a:solidFill>
                          <a:effectLst/>
                        </a:rPr>
                        <a:t>2117-004</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IMPUESTOS 2005</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7,060.45</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985503970"/>
                  </a:ext>
                </a:extLst>
              </a:tr>
              <a:tr h="391154">
                <a:tc>
                  <a:txBody>
                    <a:bodyPr/>
                    <a:lstStyle/>
                    <a:p>
                      <a:pPr algn="l" fontAlgn="ctr"/>
                      <a:r>
                        <a:rPr lang="es-MX" sz="1200" b="1" u="none" strike="noStrike" dirty="0">
                          <a:solidFill>
                            <a:srgbClr val="C00000"/>
                          </a:solidFill>
                          <a:effectLst/>
                        </a:rPr>
                        <a:t>2117-004-00001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10% DE ISR RETENCION</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8,677.10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98232801"/>
                  </a:ext>
                </a:extLst>
              </a:tr>
              <a:tr h="391154">
                <a:tc>
                  <a:txBody>
                    <a:bodyPr/>
                    <a:lstStyle/>
                    <a:p>
                      <a:pPr algn="l" fontAlgn="ctr"/>
                      <a:r>
                        <a:rPr lang="es-MX" sz="1200" b="1" u="none" strike="noStrike" dirty="0">
                          <a:solidFill>
                            <a:srgbClr val="C00000"/>
                          </a:solidFill>
                          <a:effectLst/>
                        </a:rPr>
                        <a:t>2117-004-00002</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ISR RETENCIONES</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-6,302.65</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717704943"/>
                  </a:ext>
                </a:extLst>
              </a:tr>
              <a:tr h="391154">
                <a:tc>
                  <a:txBody>
                    <a:bodyPr/>
                    <a:lstStyle/>
                    <a:p>
                      <a:pPr algn="l" fontAlgn="ctr"/>
                      <a:r>
                        <a:rPr lang="es-MX" sz="1200" b="1" u="none" strike="noStrike" dirty="0">
                          <a:solidFill>
                            <a:srgbClr val="C00000"/>
                          </a:solidFill>
                          <a:effectLst/>
                        </a:rPr>
                        <a:t>2117-004-00003</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2% SOBRE NOMINA</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4,686.00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849432871"/>
                  </a:ext>
                </a:extLst>
              </a:tr>
            </a:tbl>
          </a:graphicData>
        </a:graphic>
      </p:graphicFrame>
      <p:graphicFrame>
        <p:nvGraphicFramePr>
          <p:cNvPr id="4" name="Tabla 3">
            <a:extLst>
              <a:ext uri="{FF2B5EF4-FFF2-40B4-BE49-F238E27FC236}">
                <a16:creationId xmlns:a16="http://schemas.microsoft.com/office/drawing/2014/main" id="{D037AEDA-9110-4A26-98FD-F31728E17EE1}"/>
              </a:ext>
            </a:extLst>
          </p:cNvPr>
          <p:cNvGraphicFramePr>
            <a:graphicFrameLocks noGrp="1"/>
          </p:cNvGraphicFramePr>
          <p:nvPr>
            <p:extLst>
              <p:ext uri="{D42A27DB-BD31-4B8C-83A1-F6EECF244321}">
                <p14:modId xmlns:p14="http://schemas.microsoft.com/office/powerpoint/2010/main" val="1105727111"/>
              </p:ext>
            </p:extLst>
          </p:nvPr>
        </p:nvGraphicFramePr>
        <p:xfrm>
          <a:off x="107504" y="2924944"/>
          <a:ext cx="8928992" cy="1723778"/>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626614483"/>
                    </a:ext>
                  </a:extLst>
                </a:gridCol>
                <a:gridCol w="5536518">
                  <a:extLst>
                    <a:ext uri="{9D8B030D-6E8A-4147-A177-3AD203B41FA5}">
                      <a16:colId xmlns:a16="http://schemas.microsoft.com/office/drawing/2014/main" val="1256942815"/>
                    </a:ext>
                  </a:extLst>
                </a:gridCol>
                <a:gridCol w="1669097">
                  <a:extLst>
                    <a:ext uri="{9D8B030D-6E8A-4147-A177-3AD203B41FA5}">
                      <a16:colId xmlns:a16="http://schemas.microsoft.com/office/drawing/2014/main" val="2526754409"/>
                    </a:ext>
                  </a:extLst>
                </a:gridCol>
              </a:tblGrid>
              <a:tr h="358410">
                <a:tc>
                  <a:txBody>
                    <a:bodyPr/>
                    <a:lstStyle/>
                    <a:p>
                      <a:pPr algn="l" fontAlgn="ctr"/>
                      <a:r>
                        <a:rPr lang="es-MX" sz="1200" b="1" u="none" strike="noStrike" dirty="0">
                          <a:solidFill>
                            <a:srgbClr val="00B050"/>
                          </a:solidFill>
                          <a:effectLst/>
                        </a:rPr>
                        <a:t>2117-005</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CUOTAS 2005</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212,392.77</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026364368"/>
                  </a:ext>
                </a:extLst>
              </a:tr>
              <a:tr h="341342">
                <a:tc>
                  <a:txBody>
                    <a:bodyPr/>
                    <a:lstStyle/>
                    <a:p>
                      <a:pPr algn="l" fontAlgn="ctr"/>
                      <a:r>
                        <a:rPr lang="es-MX" sz="1200" b="1" u="none" strike="noStrike" dirty="0">
                          <a:solidFill>
                            <a:srgbClr val="C00000"/>
                          </a:solidFill>
                          <a:effectLst/>
                        </a:rPr>
                        <a:t>2117-005-00001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ISR RETENCIONES</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224,854.99</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465858493"/>
                  </a:ext>
                </a:extLst>
              </a:tr>
              <a:tr h="341342">
                <a:tc>
                  <a:txBody>
                    <a:bodyPr/>
                    <a:lstStyle/>
                    <a:p>
                      <a:pPr algn="l" fontAlgn="ctr"/>
                      <a:r>
                        <a:rPr lang="es-MX" sz="1200" b="1" u="none" strike="noStrike" dirty="0">
                          <a:solidFill>
                            <a:srgbClr val="C00000"/>
                          </a:solidFill>
                          <a:effectLst/>
                        </a:rPr>
                        <a:t>2117-005-00002</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2% SOBRE NOMINA</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-26,881.00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225263562"/>
                  </a:ext>
                </a:extLst>
              </a:tr>
              <a:tr h="341342">
                <a:tc>
                  <a:txBody>
                    <a:bodyPr/>
                    <a:lstStyle/>
                    <a:p>
                      <a:pPr algn="l" fontAlgn="ctr"/>
                      <a:r>
                        <a:rPr lang="es-MX" sz="1200" b="1" u="none" strike="noStrike" dirty="0">
                          <a:solidFill>
                            <a:srgbClr val="C00000"/>
                          </a:solidFill>
                          <a:effectLst/>
                        </a:rPr>
                        <a:t>2117-005-00003</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ISR RETENIDO POR SALARIOS DEL DIF</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12,940.98</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18204972"/>
                  </a:ext>
                </a:extLst>
              </a:tr>
              <a:tr h="341342">
                <a:tc>
                  <a:txBody>
                    <a:bodyPr/>
                    <a:lstStyle/>
                    <a:p>
                      <a:pPr algn="l" fontAlgn="ctr"/>
                      <a:r>
                        <a:rPr lang="es-MX" sz="1200" b="1" u="none" strike="noStrike" dirty="0">
                          <a:solidFill>
                            <a:srgbClr val="C00000"/>
                          </a:solidFill>
                          <a:effectLst/>
                        </a:rPr>
                        <a:t>2117-005-00004</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ISR RETENCION 10% A PROFES.</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1,477.80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884064799"/>
                  </a:ext>
                </a:extLst>
              </a:tr>
            </a:tbl>
          </a:graphicData>
        </a:graphic>
      </p:graphicFrame>
      <p:graphicFrame>
        <p:nvGraphicFramePr>
          <p:cNvPr id="5" name="Tabla 4">
            <a:extLst>
              <a:ext uri="{FF2B5EF4-FFF2-40B4-BE49-F238E27FC236}">
                <a16:creationId xmlns:a16="http://schemas.microsoft.com/office/drawing/2014/main" id="{58A6C58B-1D40-41E0-859C-CEB3897C82DD}"/>
              </a:ext>
            </a:extLst>
          </p:cNvPr>
          <p:cNvGraphicFramePr>
            <a:graphicFrameLocks noGrp="1"/>
          </p:cNvGraphicFramePr>
          <p:nvPr>
            <p:extLst>
              <p:ext uri="{D42A27DB-BD31-4B8C-83A1-F6EECF244321}">
                <p14:modId xmlns:p14="http://schemas.microsoft.com/office/powerpoint/2010/main" val="2526287133"/>
              </p:ext>
            </p:extLst>
          </p:nvPr>
        </p:nvGraphicFramePr>
        <p:xfrm>
          <a:off x="107504" y="5152780"/>
          <a:ext cx="8928992" cy="1588590"/>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575733534"/>
                    </a:ext>
                  </a:extLst>
                </a:gridCol>
                <a:gridCol w="5536518">
                  <a:extLst>
                    <a:ext uri="{9D8B030D-6E8A-4147-A177-3AD203B41FA5}">
                      <a16:colId xmlns:a16="http://schemas.microsoft.com/office/drawing/2014/main" val="3458805053"/>
                    </a:ext>
                  </a:extLst>
                </a:gridCol>
                <a:gridCol w="1669097">
                  <a:extLst>
                    <a:ext uri="{9D8B030D-6E8A-4147-A177-3AD203B41FA5}">
                      <a16:colId xmlns:a16="http://schemas.microsoft.com/office/drawing/2014/main" val="4100184474"/>
                    </a:ext>
                  </a:extLst>
                </a:gridCol>
              </a:tblGrid>
              <a:tr h="411858">
                <a:tc>
                  <a:txBody>
                    <a:bodyPr/>
                    <a:lstStyle/>
                    <a:p>
                      <a:pPr algn="l" fontAlgn="ctr"/>
                      <a:r>
                        <a:rPr lang="es-MX" sz="1200" b="1" u="none" strike="noStrike" dirty="0">
                          <a:solidFill>
                            <a:srgbClr val="00B050"/>
                          </a:solidFill>
                          <a:effectLst/>
                        </a:rPr>
                        <a:t>2117-011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IMPUESTOS Y CUOTAS POR PAGAR 2013</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38,795.59</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78733924"/>
                  </a:ext>
                </a:extLst>
              </a:tr>
              <a:tr h="392244">
                <a:tc>
                  <a:txBody>
                    <a:bodyPr/>
                    <a:lstStyle/>
                    <a:p>
                      <a:pPr algn="l" fontAlgn="ctr"/>
                      <a:r>
                        <a:rPr lang="es-MX" sz="1200" b="1" u="none" strike="noStrike" dirty="0">
                          <a:solidFill>
                            <a:srgbClr val="C00000"/>
                          </a:solidFill>
                          <a:effectLst/>
                        </a:rPr>
                        <a:t>2117-011-00001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ISR RETENCION SOBRE SALARIO 2013</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13,048.35</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796541356"/>
                  </a:ext>
                </a:extLst>
              </a:tr>
              <a:tr h="392244">
                <a:tc>
                  <a:txBody>
                    <a:bodyPr/>
                    <a:lstStyle/>
                    <a:p>
                      <a:pPr algn="l" fontAlgn="ctr"/>
                      <a:r>
                        <a:rPr lang="es-MX" sz="1200" b="1" u="none" strike="noStrike" dirty="0">
                          <a:solidFill>
                            <a:srgbClr val="C00000"/>
                          </a:solidFill>
                          <a:effectLst/>
                        </a:rPr>
                        <a:t>2117-011-00002</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ISR RETENIDO POR HONORARIOS 2013</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15,897.50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228793580"/>
                  </a:ext>
                </a:extLst>
              </a:tr>
              <a:tr h="392244">
                <a:tc>
                  <a:txBody>
                    <a:bodyPr/>
                    <a:lstStyle/>
                    <a:p>
                      <a:pPr algn="l" fontAlgn="ctr"/>
                      <a:r>
                        <a:rPr lang="es-MX" sz="1200" b="1" u="none" strike="noStrike" dirty="0">
                          <a:solidFill>
                            <a:srgbClr val="C00000"/>
                          </a:solidFill>
                          <a:effectLst/>
                        </a:rPr>
                        <a:t>2117-011-00003</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ISR RETENIDO POR ARRENDAMIENTO 2013</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9,849.74</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925746240"/>
                  </a:ext>
                </a:extLst>
              </a:tr>
            </a:tbl>
          </a:graphicData>
        </a:graphic>
      </p:graphicFrame>
    </p:spTree>
    <p:extLst>
      <p:ext uri="{BB962C8B-B14F-4D97-AF65-F5344CB8AC3E}">
        <p14:creationId xmlns:p14="http://schemas.microsoft.com/office/powerpoint/2010/main" val="2363467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circle(in)">
                                      <p:cBhvr>
                                        <p:cTn id="2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52101EDF-3173-452E-A606-08F1D073F7A1}"/>
              </a:ext>
            </a:extLst>
          </p:cNvPr>
          <p:cNvGraphicFramePr>
            <a:graphicFrameLocks noGrp="1"/>
          </p:cNvGraphicFramePr>
          <p:nvPr>
            <p:extLst>
              <p:ext uri="{D42A27DB-BD31-4B8C-83A1-F6EECF244321}">
                <p14:modId xmlns:p14="http://schemas.microsoft.com/office/powerpoint/2010/main" val="2044190100"/>
              </p:ext>
            </p:extLst>
          </p:nvPr>
        </p:nvGraphicFramePr>
        <p:xfrm>
          <a:off x="107504" y="836712"/>
          <a:ext cx="8928992" cy="1038745"/>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432597256"/>
                    </a:ext>
                  </a:extLst>
                </a:gridCol>
                <a:gridCol w="5536518">
                  <a:extLst>
                    <a:ext uri="{9D8B030D-6E8A-4147-A177-3AD203B41FA5}">
                      <a16:colId xmlns:a16="http://schemas.microsoft.com/office/drawing/2014/main" val="1226053896"/>
                    </a:ext>
                  </a:extLst>
                </a:gridCol>
                <a:gridCol w="1669097">
                  <a:extLst>
                    <a:ext uri="{9D8B030D-6E8A-4147-A177-3AD203B41FA5}">
                      <a16:colId xmlns:a16="http://schemas.microsoft.com/office/drawing/2014/main" val="3388441964"/>
                    </a:ext>
                  </a:extLst>
                </a:gridCol>
              </a:tblGrid>
              <a:tr h="357601">
                <a:tc>
                  <a:txBody>
                    <a:bodyPr/>
                    <a:lstStyle/>
                    <a:p>
                      <a:pPr algn="l" fontAlgn="ctr"/>
                      <a:r>
                        <a:rPr lang="es-MX" sz="1200" b="1" u="none" strike="noStrike" dirty="0">
                          <a:solidFill>
                            <a:srgbClr val="00B050"/>
                          </a:solidFill>
                          <a:effectLst/>
                        </a:rPr>
                        <a:t>2117-012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OTRAS RETENCIONES Y DESCUENTOS</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558,571.28</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555337004"/>
                  </a:ext>
                </a:extLst>
              </a:tr>
              <a:tr h="340572">
                <a:tc>
                  <a:txBody>
                    <a:bodyPr/>
                    <a:lstStyle/>
                    <a:p>
                      <a:pPr algn="l" fontAlgn="ctr"/>
                      <a:r>
                        <a:rPr lang="es-MX" sz="1200" b="1" u="none" strike="noStrike" dirty="0">
                          <a:solidFill>
                            <a:srgbClr val="C00000"/>
                          </a:solidFill>
                          <a:effectLst/>
                        </a:rPr>
                        <a:t>2117-012-00005</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5 AL MILLAR 2017</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520,762.07</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245169107"/>
                  </a:ext>
                </a:extLst>
              </a:tr>
              <a:tr h="340572">
                <a:tc>
                  <a:txBody>
                    <a:bodyPr/>
                    <a:lstStyle/>
                    <a:p>
                      <a:pPr algn="l" fontAlgn="ctr"/>
                      <a:r>
                        <a:rPr lang="es-MX" sz="1200" b="1" u="none" strike="noStrike" dirty="0">
                          <a:solidFill>
                            <a:srgbClr val="C00000"/>
                          </a:solidFill>
                          <a:effectLst/>
                        </a:rPr>
                        <a:t>2117-012-00013</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5 AL MILLAR 2018</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37,809.21</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03519159"/>
                  </a:ext>
                </a:extLst>
              </a:tr>
            </a:tbl>
          </a:graphicData>
        </a:graphic>
      </p:graphicFrame>
      <p:graphicFrame>
        <p:nvGraphicFramePr>
          <p:cNvPr id="4" name="Tabla 3">
            <a:extLst>
              <a:ext uri="{FF2B5EF4-FFF2-40B4-BE49-F238E27FC236}">
                <a16:creationId xmlns:a16="http://schemas.microsoft.com/office/drawing/2014/main" id="{13C451BC-01E5-43F0-837E-8C3AAC44C2C3}"/>
              </a:ext>
            </a:extLst>
          </p:cNvPr>
          <p:cNvGraphicFramePr>
            <a:graphicFrameLocks noGrp="1"/>
          </p:cNvGraphicFramePr>
          <p:nvPr>
            <p:extLst>
              <p:ext uri="{D42A27DB-BD31-4B8C-83A1-F6EECF244321}">
                <p14:modId xmlns:p14="http://schemas.microsoft.com/office/powerpoint/2010/main" val="2687196835"/>
              </p:ext>
            </p:extLst>
          </p:nvPr>
        </p:nvGraphicFramePr>
        <p:xfrm>
          <a:off x="107504" y="2492896"/>
          <a:ext cx="8928992" cy="1409527"/>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994897194"/>
                    </a:ext>
                  </a:extLst>
                </a:gridCol>
                <a:gridCol w="5536518">
                  <a:extLst>
                    <a:ext uri="{9D8B030D-6E8A-4147-A177-3AD203B41FA5}">
                      <a16:colId xmlns:a16="http://schemas.microsoft.com/office/drawing/2014/main" val="356669002"/>
                    </a:ext>
                  </a:extLst>
                </a:gridCol>
                <a:gridCol w="1669097">
                  <a:extLst>
                    <a:ext uri="{9D8B030D-6E8A-4147-A177-3AD203B41FA5}">
                      <a16:colId xmlns:a16="http://schemas.microsoft.com/office/drawing/2014/main" val="8692016"/>
                    </a:ext>
                  </a:extLst>
                </a:gridCol>
              </a:tblGrid>
              <a:tr h="365434">
                <a:tc>
                  <a:txBody>
                    <a:bodyPr/>
                    <a:lstStyle/>
                    <a:p>
                      <a:pPr algn="l" fontAlgn="ctr"/>
                      <a:r>
                        <a:rPr lang="es-MX" sz="1200" b="1" u="none" strike="noStrike" dirty="0">
                          <a:solidFill>
                            <a:srgbClr val="00B050"/>
                          </a:solidFill>
                          <a:effectLst/>
                        </a:rPr>
                        <a:t>2117-013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IMPUESTOS Y CUOTAS POS PAGAR 2014</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339,737.30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590343017"/>
                  </a:ext>
                </a:extLst>
              </a:tr>
              <a:tr h="348031">
                <a:tc>
                  <a:txBody>
                    <a:bodyPr/>
                    <a:lstStyle/>
                    <a:p>
                      <a:pPr algn="l" fontAlgn="ctr"/>
                      <a:r>
                        <a:rPr lang="es-MX" sz="1200" b="1" u="none" strike="noStrike" dirty="0">
                          <a:solidFill>
                            <a:srgbClr val="C00000"/>
                          </a:solidFill>
                          <a:effectLst/>
                        </a:rPr>
                        <a:t>2117-013-00001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ISR RETENCION SOBRE SALARIO 2014</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338,609.95</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405481584"/>
                  </a:ext>
                </a:extLst>
              </a:tr>
              <a:tr h="348031">
                <a:tc>
                  <a:txBody>
                    <a:bodyPr/>
                    <a:lstStyle/>
                    <a:p>
                      <a:pPr algn="l" fontAlgn="ctr"/>
                      <a:r>
                        <a:rPr lang="es-MX" sz="1200" b="1" u="none" strike="noStrike" dirty="0">
                          <a:solidFill>
                            <a:srgbClr val="C00000"/>
                          </a:solidFill>
                          <a:effectLst/>
                        </a:rPr>
                        <a:t>2117-013-00002</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ISR RETENIDO POR HONORARIOS 2014</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1,390.68</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99168299"/>
                  </a:ext>
                </a:extLst>
              </a:tr>
              <a:tr h="348031">
                <a:tc>
                  <a:txBody>
                    <a:bodyPr/>
                    <a:lstStyle/>
                    <a:p>
                      <a:pPr algn="l" fontAlgn="ctr"/>
                      <a:r>
                        <a:rPr lang="es-MX" sz="1200" b="1" u="none" strike="noStrike" dirty="0">
                          <a:solidFill>
                            <a:srgbClr val="C00000"/>
                          </a:solidFill>
                          <a:effectLst/>
                        </a:rPr>
                        <a:t>2117-013-00003</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ISR RETENIDO POR ARRENDAMIENTO 2014</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-263.33</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940310996"/>
                  </a:ext>
                </a:extLst>
              </a:tr>
            </a:tbl>
          </a:graphicData>
        </a:graphic>
      </p:graphicFrame>
      <p:graphicFrame>
        <p:nvGraphicFramePr>
          <p:cNvPr id="5" name="Tabla 4">
            <a:extLst>
              <a:ext uri="{FF2B5EF4-FFF2-40B4-BE49-F238E27FC236}">
                <a16:creationId xmlns:a16="http://schemas.microsoft.com/office/drawing/2014/main" id="{8C532F69-CEEB-46EF-8EAA-DAC01EC9B74E}"/>
              </a:ext>
            </a:extLst>
          </p:cNvPr>
          <p:cNvGraphicFramePr>
            <a:graphicFrameLocks noGrp="1"/>
          </p:cNvGraphicFramePr>
          <p:nvPr>
            <p:extLst>
              <p:ext uri="{D42A27DB-BD31-4B8C-83A1-F6EECF244321}">
                <p14:modId xmlns:p14="http://schemas.microsoft.com/office/powerpoint/2010/main" val="2142261101"/>
              </p:ext>
            </p:extLst>
          </p:nvPr>
        </p:nvGraphicFramePr>
        <p:xfrm>
          <a:off x="107504" y="4437112"/>
          <a:ext cx="8928992" cy="2232248"/>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890773755"/>
                    </a:ext>
                  </a:extLst>
                </a:gridCol>
                <a:gridCol w="5536518">
                  <a:extLst>
                    <a:ext uri="{9D8B030D-6E8A-4147-A177-3AD203B41FA5}">
                      <a16:colId xmlns:a16="http://schemas.microsoft.com/office/drawing/2014/main" val="2424060493"/>
                    </a:ext>
                  </a:extLst>
                </a:gridCol>
                <a:gridCol w="1669097">
                  <a:extLst>
                    <a:ext uri="{9D8B030D-6E8A-4147-A177-3AD203B41FA5}">
                      <a16:colId xmlns:a16="http://schemas.microsoft.com/office/drawing/2014/main" val="1564203966"/>
                    </a:ext>
                  </a:extLst>
                </a:gridCol>
              </a:tblGrid>
              <a:tr h="332462">
                <a:tc>
                  <a:txBody>
                    <a:bodyPr/>
                    <a:lstStyle/>
                    <a:p>
                      <a:pPr algn="l" fontAlgn="ctr"/>
                      <a:r>
                        <a:rPr lang="es-MX" sz="1200" b="1" u="none" strike="noStrike" dirty="0">
                          <a:solidFill>
                            <a:srgbClr val="00B050"/>
                          </a:solidFill>
                          <a:effectLst/>
                        </a:rPr>
                        <a:t>2117-014</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IMPUESTOS Y CUOTAS POR PAGAR 2015</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1,201,970.20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32338406"/>
                  </a:ext>
                </a:extLst>
              </a:tr>
              <a:tr h="316631">
                <a:tc>
                  <a:txBody>
                    <a:bodyPr/>
                    <a:lstStyle/>
                    <a:p>
                      <a:pPr algn="l" fontAlgn="ctr"/>
                      <a:r>
                        <a:rPr lang="es-MX" sz="1200" b="1" u="none" strike="noStrike" dirty="0">
                          <a:solidFill>
                            <a:srgbClr val="C00000"/>
                          </a:solidFill>
                          <a:effectLst/>
                        </a:rPr>
                        <a:t>2117-014-00001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ISR  RETENCION SOBRE SALARIO 2015</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660,507.00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579540439"/>
                  </a:ext>
                </a:extLst>
              </a:tr>
              <a:tr h="316631">
                <a:tc>
                  <a:txBody>
                    <a:bodyPr/>
                    <a:lstStyle/>
                    <a:p>
                      <a:pPr algn="l" fontAlgn="ctr"/>
                      <a:r>
                        <a:rPr lang="es-MX" sz="1200" b="1" u="none" strike="noStrike" dirty="0">
                          <a:solidFill>
                            <a:srgbClr val="C00000"/>
                          </a:solidFill>
                          <a:effectLst/>
                        </a:rPr>
                        <a:t>2117-014-00002</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ISR  RETENIDO POR HONORARIOS 2015</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7,939.52</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094812042"/>
                  </a:ext>
                </a:extLst>
              </a:tr>
              <a:tr h="316631">
                <a:tc>
                  <a:txBody>
                    <a:bodyPr/>
                    <a:lstStyle/>
                    <a:p>
                      <a:pPr algn="l" fontAlgn="ctr"/>
                      <a:r>
                        <a:rPr lang="es-MX" sz="1200" b="1" u="none" strike="noStrike" dirty="0">
                          <a:solidFill>
                            <a:srgbClr val="C00000"/>
                          </a:solidFill>
                          <a:effectLst/>
                        </a:rPr>
                        <a:t>2117-014-00003</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ISR RETENCION POR ARRENDAMIENTO 2015</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7,192.03</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1655165"/>
                  </a:ext>
                </a:extLst>
              </a:tr>
              <a:tr h="316631">
                <a:tc>
                  <a:txBody>
                    <a:bodyPr/>
                    <a:lstStyle/>
                    <a:p>
                      <a:pPr algn="l" fontAlgn="ctr"/>
                      <a:r>
                        <a:rPr lang="es-MX" sz="1200" b="1" u="none" strike="noStrike" dirty="0">
                          <a:solidFill>
                            <a:srgbClr val="C00000"/>
                          </a:solidFill>
                          <a:effectLst/>
                        </a:rPr>
                        <a:t>2117-014-00004</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2% NOMINA 2015</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254,574.00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625133620"/>
                  </a:ext>
                </a:extLst>
              </a:tr>
              <a:tr h="316631">
                <a:tc>
                  <a:txBody>
                    <a:bodyPr/>
                    <a:lstStyle/>
                    <a:p>
                      <a:pPr algn="l" fontAlgn="ctr"/>
                      <a:r>
                        <a:rPr lang="es-MX" sz="1200" b="1" u="none" strike="noStrike" dirty="0">
                          <a:solidFill>
                            <a:srgbClr val="C00000"/>
                          </a:solidFill>
                          <a:effectLst/>
                        </a:rPr>
                        <a:t>2117-014-00005</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ISR RETENCION SOBRE SALARIO 2015 DE F.IV</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211,275.65</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02321389"/>
                  </a:ext>
                </a:extLst>
              </a:tr>
              <a:tr h="316631">
                <a:tc>
                  <a:txBody>
                    <a:bodyPr/>
                    <a:lstStyle/>
                    <a:p>
                      <a:pPr algn="l" fontAlgn="ctr"/>
                      <a:r>
                        <a:rPr lang="es-MX" sz="1200" b="1" u="none" strike="noStrike" dirty="0">
                          <a:solidFill>
                            <a:srgbClr val="C00000"/>
                          </a:solidFill>
                          <a:effectLst/>
                        </a:rPr>
                        <a:t>2117-014-00006</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it-IT" sz="1200" b="1" u="none" strike="noStrike" dirty="0">
                          <a:solidFill>
                            <a:srgbClr val="C00000"/>
                          </a:solidFill>
                          <a:effectLst/>
                        </a:rPr>
                        <a:t>2% NOMINA F IV 2015</a:t>
                      </a:r>
                      <a:endParaRPr lang="it-IT"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60,482.00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79399862"/>
                  </a:ext>
                </a:extLst>
              </a:tr>
            </a:tbl>
          </a:graphicData>
        </a:graphic>
      </p:graphicFrame>
    </p:spTree>
    <p:extLst>
      <p:ext uri="{BB962C8B-B14F-4D97-AF65-F5344CB8AC3E}">
        <p14:creationId xmlns:p14="http://schemas.microsoft.com/office/powerpoint/2010/main" val="2274779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ircle(in)">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blinds(horizontal)">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E9085A42-E797-4607-B3E4-FC64AEE50AF9}"/>
              </a:ext>
            </a:extLst>
          </p:cNvPr>
          <p:cNvGraphicFramePr>
            <a:graphicFrameLocks noGrp="1"/>
          </p:cNvGraphicFramePr>
          <p:nvPr>
            <p:extLst>
              <p:ext uri="{D42A27DB-BD31-4B8C-83A1-F6EECF244321}">
                <p14:modId xmlns:p14="http://schemas.microsoft.com/office/powerpoint/2010/main" val="246139190"/>
              </p:ext>
            </p:extLst>
          </p:nvPr>
        </p:nvGraphicFramePr>
        <p:xfrm>
          <a:off x="107504" y="908720"/>
          <a:ext cx="8928992" cy="3744419"/>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794821631"/>
                    </a:ext>
                  </a:extLst>
                </a:gridCol>
                <a:gridCol w="5536518">
                  <a:extLst>
                    <a:ext uri="{9D8B030D-6E8A-4147-A177-3AD203B41FA5}">
                      <a16:colId xmlns:a16="http://schemas.microsoft.com/office/drawing/2014/main" val="519691981"/>
                    </a:ext>
                  </a:extLst>
                </a:gridCol>
                <a:gridCol w="1669097">
                  <a:extLst>
                    <a:ext uri="{9D8B030D-6E8A-4147-A177-3AD203B41FA5}">
                      <a16:colId xmlns:a16="http://schemas.microsoft.com/office/drawing/2014/main" val="1104865757"/>
                    </a:ext>
                  </a:extLst>
                </a:gridCol>
              </a:tblGrid>
              <a:tr h="391208">
                <a:tc>
                  <a:txBody>
                    <a:bodyPr/>
                    <a:lstStyle/>
                    <a:p>
                      <a:pPr algn="l" fontAlgn="ctr"/>
                      <a:r>
                        <a:rPr lang="es-MX" sz="1200" b="1" u="none" strike="noStrike" dirty="0">
                          <a:solidFill>
                            <a:srgbClr val="00B050"/>
                          </a:solidFill>
                          <a:effectLst/>
                        </a:rPr>
                        <a:t>2117-015</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IMPUESTOS Y CUOTAS  POR PAGAR 2016</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4,073,218.26</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164146723"/>
                  </a:ext>
                </a:extLst>
              </a:tr>
              <a:tr h="372579">
                <a:tc>
                  <a:txBody>
                    <a:bodyPr/>
                    <a:lstStyle/>
                    <a:p>
                      <a:pPr algn="l" fontAlgn="ctr"/>
                      <a:r>
                        <a:rPr lang="es-MX" sz="1200" b="1" u="none" strike="noStrike" dirty="0">
                          <a:solidFill>
                            <a:srgbClr val="C00000"/>
                          </a:solidFill>
                          <a:effectLst/>
                        </a:rPr>
                        <a:t>2117-015-00001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ISR POR SALARIOS 2016</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1,599,650.63</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139272335"/>
                  </a:ext>
                </a:extLst>
              </a:tr>
              <a:tr h="372579">
                <a:tc>
                  <a:txBody>
                    <a:bodyPr/>
                    <a:lstStyle/>
                    <a:p>
                      <a:pPr algn="l" fontAlgn="ctr"/>
                      <a:r>
                        <a:rPr lang="es-MX" sz="1200" b="1" u="none" strike="noStrike" dirty="0">
                          <a:solidFill>
                            <a:srgbClr val="C00000"/>
                          </a:solidFill>
                          <a:effectLst/>
                        </a:rPr>
                        <a:t>2117-015-00002</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ISR POR HONORARIOS 2016</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518.87</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288059893"/>
                  </a:ext>
                </a:extLst>
              </a:tr>
              <a:tr h="372579">
                <a:tc>
                  <a:txBody>
                    <a:bodyPr/>
                    <a:lstStyle/>
                    <a:p>
                      <a:pPr algn="l" fontAlgn="ctr"/>
                      <a:r>
                        <a:rPr lang="es-MX" sz="1200" b="1" u="none" strike="noStrike" dirty="0">
                          <a:solidFill>
                            <a:srgbClr val="C00000"/>
                          </a:solidFill>
                          <a:effectLst/>
                        </a:rPr>
                        <a:t>2117-015-00003</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ISR POR ARRENDAMIENTO 2016</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3,321.04</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502881688"/>
                  </a:ext>
                </a:extLst>
              </a:tr>
              <a:tr h="372579">
                <a:tc>
                  <a:txBody>
                    <a:bodyPr/>
                    <a:lstStyle/>
                    <a:p>
                      <a:pPr algn="l" fontAlgn="ctr"/>
                      <a:r>
                        <a:rPr lang="es-MX" sz="1200" b="1" u="none" strike="noStrike" dirty="0">
                          <a:solidFill>
                            <a:srgbClr val="C00000"/>
                          </a:solidFill>
                          <a:effectLst/>
                        </a:rPr>
                        <a:t>2117-015-00004</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ISR POR SALARIOS 2016  FIV</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53,639.18</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532217907"/>
                  </a:ext>
                </a:extLst>
              </a:tr>
              <a:tr h="372579">
                <a:tc>
                  <a:txBody>
                    <a:bodyPr/>
                    <a:lstStyle/>
                    <a:p>
                      <a:pPr algn="l" fontAlgn="ctr"/>
                      <a:r>
                        <a:rPr lang="es-MX" sz="1200" b="1" u="none" strike="noStrike" dirty="0">
                          <a:solidFill>
                            <a:srgbClr val="C00000"/>
                          </a:solidFill>
                          <a:effectLst/>
                        </a:rPr>
                        <a:t>2117-015-00005</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2% NOMINA FONDO GENERAL  2016</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383,241.52</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595093561"/>
                  </a:ext>
                </a:extLst>
              </a:tr>
              <a:tr h="372579">
                <a:tc>
                  <a:txBody>
                    <a:bodyPr/>
                    <a:lstStyle/>
                    <a:p>
                      <a:pPr algn="l" fontAlgn="ctr"/>
                      <a:r>
                        <a:rPr lang="es-MX" sz="1200" b="1" u="none" strike="noStrike" dirty="0">
                          <a:solidFill>
                            <a:srgbClr val="C00000"/>
                          </a:solidFill>
                          <a:effectLst/>
                        </a:rPr>
                        <a:t>2117-015-00006</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it-IT" sz="1200" b="1" u="none" strike="noStrike">
                          <a:solidFill>
                            <a:srgbClr val="C00000"/>
                          </a:solidFill>
                          <a:effectLst/>
                        </a:rPr>
                        <a:t>2% NOMINA F IV 2016</a:t>
                      </a:r>
                      <a:endParaRPr lang="it-IT"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14,139.00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068493463"/>
                  </a:ext>
                </a:extLst>
              </a:tr>
              <a:tr h="372579">
                <a:tc>
                  <a:txBody>
                    <a:bodyPr/>
                    <a:lstStyle/>
                    <a:p>
                      <a:pPr algn="l" fontAlgn="ctr"/>
                      <a:r>
                        <a:rPr lang="es-MX" sz="1200" b="1" u="none" strike="noStrike" dirty="0">
                          <a:solidFill>
                            <a:srgbClr val="C00000"/>
                          </a:solidFill>
                          <a:effectLst/>
                        </a:rPr>
                        <a:t>2117-015-00007</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ISR POR SALARIOS 2017</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1,745,025.28</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120194516"/>
                  </a:ext>
                </a:extLst>
              </a:tr>
              <a:tr h="372579">
                <a:tc>
                  <a:txBody>
                    <a:bodyPr/>
                    <a:lstStyle/>
                    <a:p>
                      <a:pPr algn="l" fontAlgn="ctr"/>
                      <a:r>
                        <a:rPr lang="es-MX" sz="1200" b="1" u="none" strike="noStrike" dirty="0">
                          <a:solidFill>
                            <a:srgbClr val="C00000"/>
                          </a:solidFill>
                          <a:effectLst/>
                        </a:rPr>
                        <a:t>2117-015-00008</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ISR POR SALARIOS F IV 2017</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270,218.42</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80634046"/>
                  </a:ext>
                </a:extLst>
              </a:tr>
              <a:tr h="372579">
                <a:tc>
                  <a:txBody>
                    <a:bodyPr/>
                    <a:lstStyle/>
                    <a:p>
                      <a:pPr algn="l" fontAlgn="ctr"/>
                      <a:r>
                        <a:rPr lang="es-MX" sz="1200" b="1" u="none" strike="noStrike" dirty="0">
                          <a:solidFill>
                            <a:srgbClr val="C00000"/>
                          </a:solidFill>
                          <a:effectLst/>
                        </a:rPr>
                        <a:t>2117-015-00009</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ISR RETENIDO ARRENDAMIENTO 2017</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3,464.32</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59221561"/>
                  </a:ext>
                </a:extLst>
              </a:tr>
            </a:tbl>
          </a:graphicData>
        </a:graphic>
      </p:graphicFrame>
      <p:graphicFrame>
        <p:nvGraphicFramePr>
          <p:cNvPr id="4" name="Tabla 3">
            <a:extLst>
              <a:ext uri="{FF2B5EF4-FFF2-40B4-BE49-F238E27FC236}">
                <a16:creationId xmlns:a16="http://schemas.microsoft.com/office/drawing/2014/main" id="{78D29FE8-3E6F-4F83-8029-7D96C42E97C0}"/>
              </a:ext>
            </a:extLst>
          </p:cNvPr>
          <p:cNvGraphicFramePr>
            <a:graphicFrameLocks noGrp="1"/>
          </p:cNvGraphicFramePr>
          <p:nvPr>
            <p:extLst>
              <p:ext uri="{D42A27DB-BD31-4B8C-83A1-F6EECF244321}">
                <p14:modId xmlns:p14="http://schemas.microsoft.com/office/powerpoint/2010/main" val="3470310808"/>
              </p:ext>
            </p:extLst>
          </p:nvPr>
        </p:nvGraphicFramePr>
        <p:xfrm>
          <a:off x="107504" y="5301208"/>
          <a:ext cx="8928992" cy="1224136"/>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305965489"/>
                    </a:ext>
                  </a:extLst>
                </a:gridCol>
                <a:gridCol w="5536518">
                  <a:extLst>
                    <a:ext uri="{9D8B030D-6E8A-4147-A177-3AD203B41FA5}">
                      <a16:colId xmlns:a16="http://schemas.microsoft.com/office/drawing/2014/main" val="3523858476"/>
                    </a:ext>
                  </a:extLst>
                </a:gridCol>
                <a:gridCol w="1669097">
                  <a:extLst>
                    <a:ext uri="{9D8B030D-6E8A-4147-A177-3AD203B41FA5}">
                      <a16:colId xmlns:a16="http://schemas.microsoft.com/office/drawing/2014/main" val="979541071"/>
                    </a:ext>
                  </a:extLst>
                </a:gridCol>
              </a:tblGrid>
              <a:tr h="421424">
                <a:tc>
                  <a:txBody>
                    <a:bodyPr/>
                    <a:lstStyle/>
                    <a:p>
                      <a:pPr algn="l" fontAlgn="ctr"/>
                      <a:r>
                        <a:rPr lang="es-MX" sz="1200" b="1" u="none" strike="noStrike" dirty="0">
                          <a:solidFill>
                            <a:srgbClr val="00B050"/>
                          </a:solidFill>
                          <a:effectLst/>
                        </a:rPr>
                        <a:t>2117-016</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IMPUESTOS Y CUOTAS POR PAGAR 2017</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546,639.00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861061837"/>
                  </a:ext>
                </a:extLst>
              </a:tr>
              <a:tr h="401356">
                <a:tc>
                  <a:txBody>
                    <a:bodyPr/>
                    <a:lstStyle/>
                    <a:p>
                      <a:pPr algn="l" fontAlgn="ctr"/>
                      <a:r>
                        <a:rPr lang="es-MX" sz="1200" b="1" u="none" strike="noStrike" dirty="0">
                          <a:solidFill>
                            <a:srgbClr val="C00000"/>
                          </a:solidFill>
                          <a:effectLst/>
                        </a:rPr>
                        <a:t>2117-016-00002</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it-IT" sz="1200" b="1" u="none" strike="noStrike" dirty="0">
                          <a:solidFill>
                            <a:srgbClr val="C00000"/>
                          </a:solidFill>
                          <a:effectLst/>
                        </a:rPr>
                        <a:t>2 % NOMINA F IV 2017</a:t>
                      </a:r>
                      <a:endParaRPr lang="it-IT"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90,904.00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044005868"/>
                  </a:ext>
                </a:extLst>
              </a:tr>
              <a:tr h="401356">
                <a:tc>
                  <a:txBody>
                    <a:bodyPr/>
                    <a:lstStyle/>
                    <a:p>
                      <a:pPr algn="l" fontAlgn="ctr"/>
                      <a:r>
                        <a:rPr lang="es-MX" sz="1200" b="1" u="none" strike="noStrike" dirty="0">
                          <a:solidFill>
                            <a:srgbClr val="C00000"/>
                          </a:solidFill>
                          <a:effectLst/>
                        </a:rPr>
                        <a:t>2117-016-00003</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2% NOMINA F GRAL 2017</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455,735.00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976434350"/>
                  </a:ext>
                </a:extLst>
              </a:tr>
            </a:tbl>
          </a:graphicData>
        </a:graphic>
      </p:graphicFrame>
    </p:spTree>
    <p:extLst>
      <p:ext uri="{BB962C8B-B14F-4D97-AF65-F5344CB8AC3E}">
        <p14:creationId xmlns:p14="http://schemas.microsoft.com/office/powerpoint/2010/main" val="3946451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 calcmode="lin" valueType="num">
                                      <p:cBhvr>
                                        <p:cTn id="14" dur="1000" fill="hold"/>
                                        <p:tgtEl>
                                          <p:spTgt spid="2"/>
                                        </p:tgtEl>
                                        <p:attrNameLst>
                                          <p:attrName>style.rotation</p:attrName>
                                        </p:attrNameLst>
                                      </p:cBhvr>
                                      <p:tavLst>
                                        <p:tav tm="0">
                                          <p:val>
                                            <p:fltVal val="90"/>
                                          </p:val>
                                        </p:tav>
                                        <p:tav tm="100000">
                                          <p:val>
                                            <p:fltVal val="0"/>
                                          </p:val>
                                        </p:tav>
                                      </p:tavLst>
                                    </p:anim>
                                    <p:animEffect transition="in" filter="fade">
                                      <p:cBhvr>
                                        <p:cTn id="15" dur="10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1000"/>
                                        <p:tgtEl>
                                          <p:spTgt spid="4"/>
                                        </p:tgtEl>
                                      </p:cBhvr>
                                    </p:animEffect>
                                    <p:anim calcmode="lin" valueType="num">
                                      <p:cBhvr>
                                        <p:cTn id="21" dur="1000" fill="hold"/>
                                        <p:tgtEl>
                                          <p:spTgt spid="4"/>
                                        </p:tgtEl>
                                        <p:attrNameLst>
                                          <p:attrName>ppt_x</p:attrName>
                                        </p:attrNameLst>
                                      </p:cBhvr>
                                      <p:tavLst>
                                        <p:tav tm="0">
                                          <p:val>
                                            <p:strVal val="#ppt_x"/>
                                          </p:val>
                                        </p:tav>
                                        <p:tav tm="100000">
                                          <p:val>
                                            <p:strVal val="#ppt_x"/>
                                          </p:val>
                                        </p:tav>
                                      </p:tavLst>
                                    </p:anim>
                                    <p:anim calcmode="lin" valueType="num">
                                      <p:cBhvr>
                                        <p:cTn id="2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6D7F3479-C230-4DE6-9385-87493B11E775}"/>
              </a:ext>
            </a:extLst>
          </p:cNvPr>
          <p:cNvGraphicFramePr>
            <a:graphicFrameLocks noGrp="1"/>
          </p:cNvGraphicFramePr>
          <p:nvPr>
            <p:extLst>
              <p:ext uri="{D42A27DB-BD31-4B8C-83A1-F6EECF244321}">
                <p14:modId xmlns:p14="http://schemas.microsoft.com/office/powerpoint/2010/main" val="761808573"/>
              </p:ext>
            </p:extLst>
          </p:nvPr>
        </p:nvGraphicFramePr>
        <p:xfrm>
          <a:off x="107504" y="908720"/>
          <a:ext cx="8928992" cy="1008111"/>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48070574"/>
                    </a:ext>
                  </a:extLst>
                </a:gridCol>
                <a:gridCol w="5536518">
                  <a:extLst>
                    <a:ext uri="{9D8B030D-6E8A-4147-A177-3AD203B41FA5}">
                      <a16:colId xmlns:a16="http://schemas.microsoft.com/office/drawing/2014/main" val="400767397"/>
                    </a:ext>
                  </a:extLst>
                </a:gridCol>
                <a:gridCol w="1669097">
                  <a:extLst>
                    <a:ext uri="{9D8B030D-6E8A-4147-A177-3AD203B41FA5}">
                      <a16:colId xmlns:a16="http://schemas.microsoft.com/office/drawing/2014/main" val="714481723"/>
                    </a:ext>
                  </a:extLst>
                </a:gridCol>
              </a:tblGrid>
              <a:tr h="347055">
                <a:tc>
                  <a:txBody>
                    <a:bodyPr/>
                    <a:lstStyle/>
                    <a:p>
                      <a:pPr algn="l" fontAlgn="ctr"/>
                      <a:r>
                        <a:rPr lang="es-MX" sz="1200" b="1" u="none" strike="noStrike" dirty="0">
                          <a:solidFill>
                            <a:srgbClr val="00B050"/>
                          </a:solidFill>
                          <a:effectLst/>
                        </a:rPr>
                        <a:t>2117-017</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IMPUESTOS Y CUOTAS POR PAGAR 2018</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47,164.71</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931053768"/>
                  </a:ext>
                </a:extLst>
              </a:tr>
              <a:tr h="330528">
                <a:tc>
                  <a:txBody>
                    <a:bodyPr/>
                    <a:lstStyle/>
                    <a:p>
                      <a:pPr algn="l" fontAlgn="ctr"/>
                      <a:r>
                        <a:rPr lang="es-MX" sz="1200" b="1" u="none" strike="noStrike" dirty="0">
                          <a:solidFill>
                            <a:srgbClr val="C00000"/>
                          </a:solidFill>
                          <a:effectLst/>
                        </a:rPr>
                        <a:t>2117-017-00001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ISR POR SALARIOS 2018</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46,834.51</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76895315"/>
                  </a:ext>
                </a:extLst>
              </a:tr>
              <a:tr h="330528">
                <a:tc>
                  <a:txBody>
                    <a:bodyPr/>
                    <a:lstStyle/>
                    <a:p>
                      <a:pPr algn="l" fontAlgn="ctr"/>
                      <a:r>
                        <a:rPr lang="es-MX" sz="1200" b="1" u="none" strike="noStrike" dirty="0">
                          <a:solidFill>
                            <a:srgbClr val="C00000"/>
                          </a:solidFill>
                          <a:effectLst/>
                        </a:rPr>
                        <a:t>2117-017-00003</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ISR ARRENDAMIENTO 2018</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330.20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005047806"/>
                  </a:ext>
                </a:extLst>
              </a:tr>
            </a:tbl>
          </a:graphicData>
        </a:graphic>
      </p:graphicFrame>
      <p:graphicFrame>
        <p:nvGraphicFramePr>
          <p:cNvPr id="4" name="Tabla 3">
            <a:extLst>
              <a:ext uri="{FF2B5EF4-FFF2-40B4-BE49-F238E27FC236}">
                <a16:creationId xmlns:a16="http://schemas.microsoft.com/office/drawing/2014/main" id="{A99E9749-0B1B-4A01-8AA7-F732E21EAB13}"/>
              </a:ext>
            </a:extLst>
          </p:cNvPr>
          <p:cNvGraphicFramePr>
            <a:graphicFrameLocks noGrp="1"/>
          </p:cNvGraphicFramePr>
          <p:nvPr>
            <p:extLst>
              <p:ext uri="{D42A27DB-BD31-4B8C-83A1-F6EECF244321}">
                <p14:modId xmlns:p14="http://schemas.microsoft.com/office/powerpoint/2010/main" val="3135965079"/>
              </p:ext>
            </p:extLst>
          </p:nvPr>
        </p:nvGraphicFramePr>
        <p:xfrm>
          <a:off x="107504" y="2431948"/>
          <a:ext cx="8928992" cy="781028"/>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988472538"/>
                    </a:ext>
                  </a:extLst>
                </a:gridCol>
                <a:gridCol w="5536518">
                  <a:extLst>
                    <a:ext uri="{9D8B030D-6E8A-4147-A177-3AD203B41FA5}">
                      <a16:colId xmlns:a16="http://schemas.microsoft.com/office/drawing/2014/main" val="2471532136"/>
                    </a:ext>
                  </a:extLst>
                </a:gridCol>
                <a:gridCol w="1669097">
                  <a:extLst>
                    <a:ext uri="{9D8B030D-6E8A-4147-A177-3AD203B41FA5}">
                      <a16:colId xmlns:a16="http://schemas.microsoft.com/office/drawing/2014/main" val="3272637597"/>
                    </a:ext>
                  </a:extLst>
                </a:gridCol>
              </a:tblGrid>
              <a:tr h="400039">
                <a:tc>
                  <a:txBody>
                    <a:bodyPr/>
                    <a:lstStyle/>
                    <a:p>
                      <a:pPr algn="l" fontAlgn="ctr"/>
                      <a:r>
                        <a:rPr lang="es-MX" sz="1200" b="1" u="none" strike="noStrike" dirty="0">
                          <a:solidFill>
                            <a:srgbClr val="00B050"/>
                          </a:solidFill>
                          <a:effectLst/>
                        </a:rPr>
                        <a:t>2118</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DEVOLUCIONES DE LA LEY DE INGRESOS POR PAGAR A CORTO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37490259"/>
                  </a:ext>
                </a:extLst>
              </a:tr>
              <a:tr h="380989">
                <a:tc>
                  <a:txBody>
                    <a:bodyPr/>
                    <a:lstStyle/>
                    <a:p>
                      <a:pPr algn="l" fontAlgn="ctr"/>
                      <a:r>
                        <a:rPr lang="es-MX" sz="1200" b="1" u="none" strike="noStrike" dirty="0">
                          <a:solidFill>
                            <a:srgbClr val="C00000"/>
                          </a:solidFill>
                          <a:effectLst/>
                        </a:rPr>
                        <a:t>2118-001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DEVOLUCION DE INGRESOS COBRADOS</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530022931"/>
                  </a:ext>
                </a:extLst>
              </a:tr>
            </a:tbl>
          </a:graphicData>
        </a:graphic>
      </p:graphicFrame>
      <p:graphicFrame>
        <p:nvGraphicFramePr>
          <p:cNvPr id="6" name="Tabla 5">
            <a:extLst>
              <a:ext uri="{FF2B5EF4-FFF2-40B4-BE49-F238E27FC236}">
                <a16:creationId xmlns:a16="http://schemas.microsoft.com/office/drawing/2014/main" id="{92A71C45-F743-43C7-A4E1-CA7D34DB0D99}"/>
              </a:ext>
            </a:extLst>
          </p:cNvPr>
          <p:cNvGraphicFramePr>
            <a:graphicFrameLocks noGrp="1"/>
          </p:cNvGraphicFramePr>
          <p:nvPr>
            <p:extLst>
              <p:ext uri="{D42A27DB-BD31-4B8C-83A1-F6EECF244321}">
                <p14:modId xmlns:p14="http://schemas.microsoft.com/office/powerpoint/2010/main" val="3224765598"/>
              </p:ext>
            </p:extLst>
          </p:nvPr>
        </p:nvGraphicFramePr>
        <p:xfrm>
          <a:off x="107504" y="3717032"/>
          <a:ext cx="8928992" cy="2952330"/>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993763140"/>
                    </a:ext>
                  </a:extLst>
                </a:gridCol>
                <a:gridCol w="5536518">
                  <a:extLst>
                    <a:ext uri="{9D8B030D-6E8A-4147-A177-3AD203B41FA5}">
                      <a16:colId xmlns:a16="http://schemas.microsoft.com/office/drawing/2014/main" val="2026845570"/>
                    </a:ext>
                  </a:extLst>
                </a:gridCol>
                <a:gridCol w="1669097">
                  <a:extLst>
                    <a:ext uri="{9D8B030D-6E8A-4147-A177-3AD203B41FA5}">
                      <a16:colId xmlns:a16="http://schemas.microsoft.com/office/drawing/2014/main" val="1043671124"/>
                    </a:ext>
                  </a:extLst>
                </a:gridCol>
              </a:tblGrid>
              <a:tr h="340653">
                <a:tc>
                  <a:txBody>
                    <a:bodyPr/>
                    <a:lstStyle/>
                    <a:p>
                      <a:pPr algn="l" fontAlgn="ctr"/>
                      <a:r>
                        <a:rPr lang="es-MX" sz="1200" b="1" u="none" strike="noStrike" dirty="0">
                          <a:solidFill>
                            <a:srgbClr val="00B050"/>
                          </a:solidFill>
                          <a:effectLst/>
                        </a:rPr>
                        <a:t>2119</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OTRAS CUENTAS POR PAGAR A CORTO PLAZO.</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-77,772.52</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292803124"/>
                  </a:ext>
                </a:extLst>
              </a:tr>
              <a:tr h="340653">
                <a:tc>
                  <a:txBody>
                    <a:bodyPr/>
                    <a:lstStyle/>
                    <a:p>
                      <a:pPr algn="l" fontAlgn="ctr"/>
                      <a:r>
                        <a:rPr lang="es-MX" sz="1200" b="1" u="none" strike="noStrike" dirty="0">
                          <a:solidFill>
                            <a:srgbClr val="00B050"/>
                          </a:solidFill>
                          <a:effectLst/>
                        </a:rPr>
                        <a:t>2119-001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ACREEDORES</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439,870.81</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57657210"/>
                  </a:ext>
                </a:extLst>
              </a:tr>
              <a:tr h="324432">
                <a:tc>
                  <a:txBody>
                    <a:bodyPr/>
                    <a:lstStyle/>
                    <a:p>
                      <a:pPr algn="l" fontAlgn="ctr"/>
                      <a:r>
                        <a:rPr lang="es-MX" sz="1200" b="1" u="none" strike="noStrike" dirty="0">
                          <a:solidFill>
                            <a:srgbClr val="C00000"/>
                          </a:solidFill>
                          <a:effectLst/>
                        </a:rPr>
                        <a:t>2119-001-00002</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PRIMA VACACIONAL SOBRE NOMINA</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445.00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386866990"/>
                  </a:ext>
                </a:extLst>
              </a:tr>
              <a:tr h="324432">
                <a:tc>
                  <a:txBody>
                    <a:bodyPr/>
                    <a:lstStyle/>
                    <a:p>
                      <a:pPr algn="l" fontAlgn="ctr"/>
                      <a:r>
                        <a:rPr lang="es-MX" sz="1200" b="1" u="none" strike="noStrike" dirty="0">
                          <a:solidFill>
                            <a:srgbClr val="C00000"/>
                          </a:solidFill>
                          <a:effectLst/>
                        </a:rPr>
                        <a:t>2119-001-00004</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FONDO GENERAL</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156,484.47</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516960400"/>
                  </a:ext>
                </a:extLst>
              </a:tr>
              <a:tr h="324432">
                <a:tc>
                  <a:txBody>
                    <a:bodyPr/>
                    <a:lstStyle/>
                    <a:p>
                      <a:pPr algn="l" fontAlgn="ctr"/>
                      <a:r>
                        <a:rPr lang="es-MX" sz="1200" b="1" u="none" strike="noStrike" dirty="0">
                          <a:solidFill>
                            <a:srgbClr val="C00000"/>
                          </a:solidFill>
                          <a:effectLst/>
                        </a:rPr>
                        <a:t>2119-001-00005</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349.40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215600209"/>
                  </a:ext>
                </a:extLst>
              </a:tr>
              <a:tr h="324432">
                <a:tc>
                  <a:txBody>
                    <a:bodyPr/>
                    <a:lstStyle/>
                    <a:p>
                      <a:pPr algn="l" fontAlgn="ctr"/>
                      <a:r>
                        <a:rPr lang="es-MX" sz="1200" b="1" u="none" strike="noStrike" dirty="0">
                          <a:solidFill>
                            <a:srgbClr val="C00000"/>
                          </a:solidFill>
                          <a:effectLst/>
                        </a:rPr>
                        <a:t>2119-001-00006</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FONDO GENERAL</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86,392.50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918408393"/>
                  </a:ext>
                </a:extLst>
              </a:tr>
              <a:tr h="324432">
                <a:tc>
                  <a:txBody>
                    <a:bodyPr/>
                    <a:lstStyle/>
                    <a:p>
                      <a:pPr algn="l" fontAlgn="ctr"/>
                      <a:r>
                        <a:rPr lang="es-MX" sz="1200" b="1" u="none" strike="noStrike" dirty="0">
                          <a:solidFill>
                            <a:srgbClr val="C00000"/>
                          </a:solidFill>
                          <a:effectLst/>
                        </a:rPr>
                        <a:t>2119-001-00008</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AGUINALDO DIF</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67,717.55</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999958876"/>
                  </a:ext>
                </a:extLst>
              </a:tr>
              <a:tr h="324432">
                <a:tc>
                  <a:txBody>
                    <a:bodyPr/>
                    <a:lstStyle/>
                    <a:p>
                      <a:pPr algn="l" fontAlgn="ctr"/>
                      <a:r>
                        <a:rPr lang="es-MX" sz="1200" b="1" u="none" strike="noStrike" dirty="0">
                          <a:solidFill>
                            <a:srgbClr val="C00000"/>
                          </a:solidFill>
                          <a:effectLst/>
                        </a:rPr>
                        <a:t>2119-001-00009</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PRIMA VACACIONAL DIF</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8,464.89</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318156154"/>
                  </a:ext>
                </a:extLst>
              </a:tr>
              <a:tr h="324432">
                <a:tc>
                  <a:txBody>
                    <a:bodyPr/>
                    <a:lstStyle/>
                    <a:p>
                      <a:pPr algn="l" fontAlgn="ctr"/>
                      <a:r>
                        <a:rPr lang="es-MX" sz="1200" b="1" u="none" strike="noStrike" dirty="0">
                          <a:solidFill>
                            <a:srgbClr val="C00000"/>
                          </a:solidFill>
                          <a:effectLst/>
                        </a:rPr>
                        <a:t>2119-001-00010</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FONDO IV</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120,017.00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337663396"/>
                  </a:ext>
                </a:extLst>
              </a:tr>
            </a:tbl>
          </a:graphicData>
        </a:graphic>
      </p:graphicFrame>
    </p:spTree>
    <p:extLst>
      <p:ext uri="{BB962C8B-B14F-4D97-AF65-F5344CB8AC3E}">
        <p14:creationId xmlns:p14="http://schemas.microsoft.com/office/powerpoint/2010/main" val="2069469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heel(1)">
                                      <p:cBhvr>
                                        <p:cTn id="2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4A542D49-1CE9-44B3-A5BA-F216E9D2528D}"/>
              </a:ext>
            </a:extLst>
          </p:cNvPr>
          <p:cNvGraphicFramePr>
            <a:graphicFrameLocks noGrp="1"/>
          </p:cNvGraphicFramePr>
          <p:nvPr>
            <p:extLst>
              <p:ext uri="{D42A27DB-BD31-4B8C-83A1-F6EECF244321}">
                <p14:modId xmlns:p14="http://schemas.microsoft.com/office/powerpoint/2010/main" val="139916716"/>
              </p:ext>
            </p:extLst>
          </p:nvPr>
        </p:nvGraphicFramePr>
        <p:xfrm>
          <a:off x="107504" y="764704"/>
          <a:ext cx="8856985" cy="1440161"/>
        </p:xfrm>
        <a:graphic>
          <a:graphicData uri="http://schemas.openxmlformats.org/drawingml/2006/table">
            <a:tbl>
              <a:tblPr>
                <a:tableStyleId>{5C22544A-7EE6-4342-B048-85BDC9FD1C3A}</a:tableStyleId>
              </a:tblPr>
              <a:tblGrid>
                <a:gridCol w="1709479">
                  <a:extLst>
                    <a:ext uri="{9D8B030D-6E8A-4147-A177-3AD203B41FA5}">
                      <a16:colId xmlns:a16="http://schemas.microsoft.com/office/drawing/2014/main" val="150903050"/>
                    </a:ext>
                  </a:extLst>
                </a:gridCol>
                <a:gridCol w="5491869">
                  <a:extLst>
                    <a:ext uri="{9D8B030D-6E8A-4147-A177-3AD203B41FA5}">
                      <a16:colId xmlns:a16="http://schemas.microsoft.com/office/drawing/2014/main" val="1727196175"/>
                    </a:ext>
                  </a:extLst>
                </a:gridCol>
                <a:gridCol w="1655637">
                  <a:extLst>
                    <a:ext uri="{9D8B030D-6E8A-4147-A177-3AD203B41FA5}">
                      <a16:colId xmlns:a16="http://schemas.microsoft.com/office/drawing/2014/main" val="3746414634"/>
                    </a:ext>
                  </a:extLst>
                </a:gridCol>
              </a:tblGrid>
              <a:tr h="373376">
                <a:tc>
                  <a:txBody>
                    <a:bodyPr/>
                    <a:lstStyle/>
                    <a:p>
                      <a:pPr algn="l" fontAlgn="ctr"/>
                      <a:r>
                        <a:rPr lang="es-MX" sz="1200" b="1" u="none" strike="noStrike" dirty="0">
                          <a:solidFill>
                            <a:srgbClr val="00B050"/>
                          </a:solidFill>
                          <a:effectLst/>
                        </a:rPr>
                        <a:t>2119-002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ACREDORES EJERCICIOS ANTERIORES</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54,633.66</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008003132"/>
                  </a:ext>
                </a:extLst>
              </a:tr>
              <a:tr h="355595">
                <a:tc>
                  <a:txBody>
                    <a:bodyPr/>
                    <a:lstStyle/>
                    <a:p>
                      <a:pPr algn="l" fontAlgn="ctr"/>
                      <a:r>
                        <a:rPr lang="es-MX" sz="1200" b="1" u="none" strike="noStrike" dirty="0">
                          <a:solidFill>
                            <a:srgbClr val="C00000"/>
                          </a:solidFill>
                          <a:effectLst/>
                        </a:rPr>
                        <a:t>2119-002-00001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20,000.00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934719656"/>
                  </a:ext>
                </a:extLst>
              </a:tr>
              <a:tr h="355595">
                <a:tc>
                  <a:txBody>
                    <a:bodyPr/>
                    <a:lstStyle/>
                    <a:p>
                      <a:pPr algn="l" fontAlgn="ctr"/>
                      <a:r>
                        <a:rPr lang="es-MX" sz="1200" b="1" u="none" strike="noStrike" dirty="0">
                          <a:solidFill>
                            <a:srgbClr val="C00000"/>
                          </a:solidFill>
                          <a:effectLst/>
                        </a:rPr>
                        <a:t>2119-002-00002</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BANOBRAS</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-65,451.10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506768646"/>
                  </a:ext>
                </a:extLst>
              </a:tr>
              <a:tr h="355595">
                <a:tc>
                  <a:txBody>
                    <a:bodyPr/>
                    <a:lstStyle/>
                    <a:p>
                      <a:pPr algn="l" fontAlgn="ctr"/>
                      <a:r>
                        <a:rPr lang="es-MX" sz="1200" b="1" u="none" strike="noStrike" dirty="0">
                          <a:solidFill>
                            <a:srgbClr val="C00000"/>
                          </a:solidFill>
                          <a:effectLst/>
                        </a:rPr>
                        <a:t>2119-002-00003</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TESORERIA GENERAL DEL ESTADO</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100,084.76</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751542683"/>
                  </a:ext>
                </a:extLst>
              </a:tr>
            </a:tbl>
          </a:graphicData>
        </a:graphic>
      </p:graphicFrame>
      <p:graphicFrame>
        <p:nvGraphicFramePr>
          <p:cNvPr id="4" name="Tabla 3">
            <a:extLst>
              <a:ext uri="{FF2B5EF4-FFF2-40B4-BE49-F238E27FC236}">
                <a16:creationId xmlns:a16="http://schemas.microsoft.com/office/drawing/2014/main" id="{81DD58BE-B679-422F-86FE-6B9139288716}"/>
              </a:ext>
            </a:extLst>
          </p:cNvPr>
          <p:cNvGraphicFramePr>
            <a:graphicFrameLocks noGrp="1"/>
          </p:cNvGraphicFramePr>
          <p:nvPr>
            <p:extLst>
              <p:ext uri="{D42A27DB-BD31-4B8C-83A1-F6EECF244321}">
                <p14:modId xmlns:p14="http://schemas.microsoft.com/office/powerpoint/2010/main" val="2634184127"/>
              </p:ext>
            </p:extLst>
          </p:nvPr>
        </p:nvGraphicFramePr>
        <p:xfrm>
          <a:off x="107503" y="2780928"/>
          <a:ext cx="8856985" cy="808026"/>
        </p:xfrm>
        <a:graphic>
          <a:graphicData uri="http://schemas.openxmlformats.org/drawingml/2006/table">
            <a:tbl>
              <a:tblPr>
                <a:tableStyleId>{5C22544A-7EE6-4342-B048-85BDC9FD1C3A}</a:tableStyleId>
              </a:tblPr>
              <a:tblGrid>
                <a:gridCol w="1709479">
                  <a:extLst>
                    <a:ext uri="{9D8B030D-6E8A-4147-A177-3AD203B41FA5}">
                      <a16:colId xmlns:a16="http://schemas.microsoft.com/office/drawing/2014/main" val="311756712"/>
                    </a:ext>
                  </a:extLst>
                </a:gridCol>
                <a:gridCol w="5491869">
                  <a:extLst>
                    <a:ext uri="{9D8B030D-6E8A-4147-A177-3AD203B41FA5}">
                      <a16:colId xmlns:a16="http://schemas.microsoft.com/office/drawing/2014/main" val="2218342492"/>
                    </a:ext>
                  </a:extLst>
                </a:gridCol>
                <a:gridCol w="1655637">
                  <a:extLst>
                    <a:ext uri="{9D8B030D-6E8A-4147-A177-3AD203B41FA5}">
                      <a16:colId xmlns:a16="http://schemas.microsoft.com/office/drawing/2014/main" val="3070177055"/>
                    </a:ext>
                  </a:extLst>
                </a:gridCol>
              </a:tblGrid>
              <a:tr h="413867">
                <a:tc>
                  <a:txBody>
                    <a:bodyPr/>
                    <a:lstStyle/>
                    <a:p>
                      <a:pPr algn="l" fontAlgn="ctr"/>
                      <a:r>
                        <a:rPr lang="es-MX" sz="1200" b="1" u="none" strike="noStrike" dirty="0">
                          <a:solidFill>
                            <a:srgbClr val="00B050"/>
                          </a:solidFill>
                          <a:effectLst/>
                        </a:rPr>
                        <a:t>2119-004</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ACREEDORES EJERCICIO 2010</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2,045.00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178185264"/>
                  </a:ext>
                </a:extLst>
              </a:tr>
              <a:tr h="394159">
                <a:tc>
                  <a:txBody>
                    <a:bodyPr/>
                    <a:lstStyle/>
                    <a:p>
                      <a:pPr algn="l" fontAlgn="ctr"/>
                      <a:r>
                        <a:rPr lang="es-MX" sz="1200" b="1" u="none" strike="noStrike" dirty="0">
                          <a:solidFill>
                            <a:srgbClr val="C00000"/>
                          </a:solidFill>
                          <a:effectLst/>
                        </a:rPr>
                        <a:t>2119-004-00001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2,045.00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138620171"/>
                  </a:ext>
                </a:extLst>
              </a:tr>
            </a:tbl>
          </a:graphicData>
        </a:graphic>
      </p:graphicFrame>
      <p:graphicFrame>
        <p:nvGraphicFramePr>
          <p:cNvPr id="5" name="Tabla 4">
            <a:extLst>
              <a:ext uri="{FF2B5EF4-FFF2-40B4-BE49-F238E27FC236}">
                <a16:creationId xmlns:a16="http://schemas.microsoft.com/office/drawing/2014/main" id="{989B46E7-4D91-463C-A09F-89A553CC8D2D}"/>
              </a:ext>
            </a:extLst>
          </p:cNvPr>
          <p:cNvGraphicFramePr>
            <a:graphicFrameLocks noGrp="1"/>
          </p:cNvGraphicFramePr>
          <p:nvPr>
            <p:extLst>
              <p:ext uri="{D42A27DB-BD31-4B8C-83A1-F6EECF244321}">
                <p14:modId xmlns:p14="http://schemas.microsoft.com/office/powerpoint/2010/main" val="1148441382"/>
              </p:ext>
            </p:extLst>
          </p:nvPr>
        </p:nvGraphicFramePr>
        <p:xfrm>
          <a:off x="107503" y="4149080"/>
          <a:ext cx="8856986" cy="808026"/>
        </p:xfrm>
        <a:graphic>
          <a:graphicData uri="http://schemas.openxmlformats.org/drawingml/2006/table">
            <a:tbl>
              <a:tblPr>
                <a:tableStyleId>{5C22544A-7EE6-4342-B048-85BDC9FD1C3A}</a:tableStyleId>
              </a:tblPr>
              <a:tblGrid>
                <a:gridCol w="1709479">
                  <a:extLst>
                    <a:ext uri="{9D8B030D-6E8A-4147-A177-3AD203B41FA5}">
                      <a16:colId xmlns:a16="http://schemas.microsoft.com/office/drawing/2014/main" val="2587417566"/>
                    </a:ext>
                  </a:extLst>
                </a:gridCol>
                <a:gridCol w="5491870">
                  <a:extLst>
                    <a:ext uri="{9D8B030D-6E8A-4147-A177-3AD203B41FA5}">
                      <a16:colId xmlns:a16="http://schemas.microsoft.com/office/drawing/2014/main" val="2304328213"/>
                    </a:ext>
                  </a:extLst>
                </a:gridCol>
                <a:gridCol w="1655637">
                  <a:extLst>
                    <a:ext uri="{9D8B030D-6E8A-4147-A177-3AD203B41FA5}">
                      <a16:colId xmlns:a16="http://schemas.microsoft.com/office/drawing/2014/main" val="355945399"/>
                    </a:ext>
                  </a:extLst>
                </a:gridCol>
              </a:tblGrid>
              <a:tr h="413867">
                <a:tc>
                  <a:txBody>
                    <a:bodyPr/>
                    <a:lstStyle/>
                    <a:p>
                      <a:pPr algn="l" fontAlgn="ctr"/>
                      <a:r>
                        <a:rPr lang="es-MX" sz="1200" b="1" u="none" strike="noStrike" dirty="0">
                          <a:solidFill>
                            <a:srgbClr val="00B050"/>
                          </a:solidFill>
                          <a:effectLst/>
                        </a:rPr>
                        <a:t>2119-005</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ACREEDORES EJERCICIO 2011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17,585.45</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75032325"/>
                  </a:ext>
                </a:extLst>
              </a:tr>
              <a:tr h="394159">
                <a:tc>
                  <a:txBody>
                    <a:bodyPr/>
                    <a:lstStyle/>
                    <a:p>
                      <a:pPr algn="l" fontAlgn="ctr"/>
                      <a:r>
                        <a:rPr lang="es-MX" sz="1200" b="1" u="none" strike="noStrike" dirty="0">
                          <a:solidFill>
                            <a:srgbClr val="C00000"/>
                          </a:solidFill>
                          <a:effectLst/>
                        </a:rPr>
                        <a:t>2119-005-00003</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C00000"/>
                          </a:solidFill>
                          <a:effectLst/>
                        </a:rPr>
                        <a:t>SECRETARIA DE HACIENDA Y CREDITO PUBLICO</a:t>
                      </a:r>
                      <a:endParaRPr lang="es-ES"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17,585.45</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265609653"/>
                  </a:ext>
                </a:extLst>
              </a:tr>
            </a:tbl>
          </a:graphicData>
        </a:graphic>
      </p:graphicFrame>
      <p:graphicFrame>
        <p:nvGraphicFramePr>
          <p:cNvPr id="6" name="Tabla 5">
            <a:extLst>
              <a:ext uri="{FF2B5EF4-FFF2-40B4-BE49-F238E27FC236}">
                <a16:creationId xmlns:a16="http://schemas.microsoft.com/office/drawing/2014/main" id="{64754A3B-C559-42DD-B2F1-BBB04B0C092E}"/>
              </a:ext>
            </a:extLst>
          </p:cNvPr>
          <p:cNvGraphicFramePr>
            <a:graphicFrameLocks noGrp="1"/>
          </p:cNvGraphicFramePr>
          <p:nvPr>
            <p:extLst>
              <p:ext uri="{D42A27DB-BD31-4B8C-83A1-F6EECF244321}">
                <p14:modId xmlns:p14="http://schemas.microsoft.com/office/powerpoint/2010/main" val="3501380436"/>
              </p:ext>
            </p:extLst>
          </p:nvPr>
        </p:nvGraphicFramePr>
        <p:xfrm>
          <a:off x="107503" y="5430066"/>
          <a:ext cx="8856986" cy="1239295"/>
        </p:xfrm>
        <a:graphic>
          <a:graphicData uri="http://schemas.openxmlformats.org/drawingml/2006/table">
            <a:tbl>
              <a:tblPr>
                <a:tableStyleId>{5C22544A-7EE6-4342-B048-85BDC9FD1C3A}</a:tableStyleId>
              </a:tblPr>
              <a:tblGrid>
                <a:gridCol w="1709479">
                  <a:extLst>
                    <a:ext uri="{9D8B030D-6E8A-4147-A177-3AD203B41FA5}">
                      <a16:colId xmlns:a16="http://schemas.microsoft.com/office/drawing/2014/main" val="3045141"/>
                    </a:ext>
                  </a:extLst>
                </a:gridCol>
                <a:gridCol w="5491870">
                  <a:extLst>
                    <a:ext uri="{9D8B030D-6E8A-4147-A177-3AD203B41FA5}">
                      <a16:colId xmlns:a16="http://schemas.microsoft.com/office/drawing/2014/main" val="2631038734"/>
                    </a:ext>
                  </a:extLst>
                </a:gridCol>
                <a:gridCol w="1655637">
                  <a:extLst>
                    <a:ext uri="{9D8B030D-6E8A-4147-A177-3AD203B41FA5}">
                      <a16:colId xmlns:a16="http://schemas.microsoft.com/office/drawing/2014/main" val="1764800014"/>
                    </a:ext>
                  </a:extLst>
                </a:gridCol>
              </a:tblGrid>
              <a:tr h="426643">
                <a:tc>
                  <a:txBody>
                    <a:bodyPr/>
                    <a:lstStyle/>
                    <a:p>
                      <a:pPr algn="l" fontAlgn="ctr"/>
                      <a:r>
                        <a:rPr lang="es-MX" sz="1200" b="1" u="none" strike="noStrike" dirty="0">
                          <a:solidFill>
                            <a:srgbClr val="00B050"/>
                          </a:solidFill>
                          <a:effectLst/>
                        </a:rPr>
                        <a:t>2119-008</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EJERCICIO 2003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-275,612.04</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763370194"/>
                  </a:ext>
                </a:extLst>
              </a:tr>
              <a:tr h="406326">
                <a:tc>
                  <a:txBody>
                    <a:bodyPr/>
                    <a:lstStyle/>
                    <a:p>
                      <a:pPr algn="l" fontAlgn="ctr"/>
                      <a:r>
                        <a:rPr lang="es-MX" sz="1200" b="1" u="none" strike="noStrike" dirty="0">
                          <a:solidFill>
                            <a:srgbClr val="C00000"/>
                          </a:solidFill>
                          <a:effectLst/>
                        </a:rPr>
                        <a:t>2119-008-00001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COMPENSASIONES EXTRAUDINARIAS</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-128,494.00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417486856"/>
                  </a:ext>
                </a:extLst>
              </a:tr>
              <a:tr h="406326">
                <a:tc>
                  <a:txBody>
                    <a:bodyPr/>
                    <a:lstStyle/>
                    <a:p>
                      <a:pPr algn="l" fontAlgn="ctr"/>
                      <a:r>
                        <a:rPr lang="es-MX" sz="1200" b="1" u="none" strike="noStrike" dirty="0">
                          <a:solidFill>
                            <a:srgbClr val="C00000"/>
                          </a:solidFill>
                          <a:effectLst/>
                        </a:rPr>
                        <a:t>2119-008-00002</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PRIMA VACACIONAL 2003</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-147,118.04</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922685462"/>
                  </a:ext>
                </a:extLst>
              </a:tr>
            </a:tbl>
          </a:graphicData>
        </a:graphic>
      </p:graphicFrame>
    </p:spTree>
    <p:extLst>
      <p:ext uri="{BB962C8B-B14F-4D97-AF65-F5344CB8AC3E}">
        <p14:creationId xmlns:p14="http://schemas.microsoft.com/office/powerpoint/2010/main" val="3184566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strips(down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45"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2000"/>
                                        <p:tgtEl>
                                          <p:spTgt spid="4"/>
                                        </p:tgtEl>
                                      </p:cBhvr>
                                    </p:animEffect>
                                    <p:anim calcmode="lin" valueType="num">
                                      <p:cBhvr>
                                        <p:cTn id="18" dur="2000" fill="hold"/>
                                        <p:tgtEl>
                                          <p:spTgt spid="4"/>
                                        </p:tgtEl>
                                        <p:attrNameLst>
                                          <p:attrName>ppt_w</p:attrName>
                                        </p:attrNameLst>
                                      </p:cBhvr>
                                      <p:tavLst>
                                        <p:tav tm="0" fmla="#ppt_w*sin(2.5*pi*$)">
                                          <p:val>
                                            <p:fltVal val="0"/>
                                          </p:val>
                                        </p:tav>
                                        <p:tav tm="100000">
                                          <p:val>
                                            <p:fltVal val="1"/>
                                          </p:val>
                                        </p:tav>
                                      </p:tavLst>
                                    </p:anim>
                                    <p:anim calcmode="lin" valueType="num">
                                      <p:cBhvr>
                                        <p:cTn id="19"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Effect transition="in" filter="fade">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20"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edge">
                                      <p:cBhvr>
                                        <p:cTn id="3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8944294" cy="338554"/>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pPr algn="ctr"/>
            <a:r>
              <a:rPr lang="es-MX" sz="1600" dirty="0"/>
              <a:t>¿Qué se debe de hacer si la Entrega y Recepción se realizara de manera parcial?</a:t>
            </a:r>
          </a:p>
        </p:txBody>
      </p:sp>
      <p:sp>
        <p:nvSpPr>
          <p:cNvPr id="15" name="4 Rectángulo">
            <a:extLst>
              <a:ext uri="{FF2B5EF4-FFF2-40B4-BE49-F238E27FC236}">
                <a16:creationId xmlns:a16="http://schemas.microsoft.com/office/drawing/2014/main" id="{FB3BB34D-B87F-4A41-929D-36E216E75979}"/>
              </a:ext>
            </a:extLst>
          </p:cNvPr>
          <p:cNvSpPr/>
          <p:nvPr/>
        </p:nvSpPr>
        <p:spPr>
          <a:xfrm>
            <a:off x="107504" y="1629375"/>
            <a:ext cx="2376265" cy="1077218"/>
          </a:xfrm>
          <a:prstGeom prst="rect">
            <a:avLst/>
          </a:prstGeom>
          <a:solidFill>
            <a:schemeClr val="accent4">
              <a:lumMod val="75000"/>
            </a:schemeClr>
          </a:solidFill>
          <a:ln>
            <a:noFill/>
          </a:ln>
        </p:spPr>
        <p:txBody>
          <a:bodyPr wrap="square">
            <a:spAutoFit/>
          </a:bodyPr>
          <a:lstStyle/>
          <a:p>
            <a:pPr algn="just"/>
            <a:r>
              <a:rPr lang="es-MX" sz="1600" dirty="0"/>
              <a:t>Yo aplicaría el mismo criterio a el como si no se hubiera hecho la Entrega y Recepción.</a:t>
            </a:r>
          </a:p>
        </p:txBody>
      </p:sp>
      <p:sp>
        <p:nvSpPr>
          <p:cNvPr id="16" name="28 Rectángulo">
            <a:extLst>
              <a:ext uri="{FF2B5EF4-FFF2-40B4-BE49-F238E27FC236}">
                <a16:creationId xmlns:a16="http://schemas.microsoft.com/office/drawing/2014/main" id="{FF9EF38B-E36B-4E2D-AD90-ECF4BC22D40B}"/>
              </a:ext>
            </a:extLst>
          </p:cNvPr>
          <p:cNvSpPr/>
          <p:nvPr/>
        </p:nvSpPr>
        <p:spPr>
          <a:xfrm>
            <a:off x="2987824" y="1772816"/>
            <a:ext cx="1152128" cy="782321"/>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03/Sep./2018</a:t>
            </a:r>
            <a:endParaRPr lang="es-MX" sz="1200" dirty="0"/>
          </a:p>
        </p:txBody>
      </p:sp>
      <p:sp>
        <p:nvSpPr>
          <p:cNvPr id="17" name="28 Rectángulo">
            <a:extLst>
              <a:ext uri="{FF2B5EF4-FFF2-40B4-BE49-F238E27FC236}">
                <a16:creationId xmlns:a16="http://schemas.microsoft.com/office/drawing/2014/main" id="{B6A333FC-B258-4402-B6B9-0D13E14DC4FF}"/>
              </a:ext>
            </a:extLst>
          </p:cNvPr>
          <p:cNvSpPr/>
          <p:nvPr/>
        </p:nvSpPr>
        <p:spPr>
          <a:xfrm>
            <a:off x="4211960" y="1772816"/>
            <a:ext cx="1152128" cy="771709"/>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04/Sep./2018</a:t>
            </a:r>
            <a:endParaRPr lang="es-MX" sz="1200" dirty="0"/>
          </a:p>
        </p:txBody>
      </p:sp>
      <p:sp>
        <p:nvSpPr>
          <p:cNvPr id="18" name="28 Rectángulo">
            <a:extLst>
              <a:ext uri="{FF2B5EF4-FFF2-40B4-BE49-F238E27FC236}">
                <a16:creationId xmlns:a16="http://schemas.microsoft.com/office/drawing/2014/main" id="{050310E8-AB3C-42DC-BB85-D903F82620FE}"/>
              </a:ext>
            </a:extLst>
          </p:cNvPr>
          <p:cNvSpPr/>
          <p:nvPr/>
        </p:nvSpPr>
        <p:spPr>
          <a:xfrm>
            <a:off x="5436096" y="1772816"/>
            <a:ext cx="1152128" cy="771709"/>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05/Sep./2018</a:t>
            </a:r>
            <a:endParaRPr lang="es-MX" sz="1200" dirty="0"/>
          </a:p>
        </p:txBody>
      </p:sp>
      <p:sp>
        <p:nvSpPr>
          <p:cNvPr id="19" name="28 Rectángulo">
            <a:extLst>
              <a:ext uri="{FF2B5EF4-FFF2-40B4-BE49-F238E27FC236}">
                <a16:creationId xmlns:a16="http://schemas.microsoft.com/office/drawing/2014/main" id="{AA33305A-1A61-43FD-9E55-D965D4E5D248}"/>
              </a:ext>
            </a:extLst>
          </p:cNvPr>
          <p:cNvSpPr/>
          <p:nvPr/>
        </p:nvSpPr>
        <p:spPr>
          <a:xfrm>
            <a:off x="6660232" y="1772816"/>
            <a:ext cx="1152128" cy="771709"/>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06/Sep./2018</a:t>
            </a:r>
            <a:endParaRPr lang="es-MX" sz="1200" dirty="0"/>
          </a:p>
        </p:txBody>
      </p:sp>
      <p:sp>
        <p:nvSpPr>
          <p:cNvPr id="20" name="28 Rectángulo">
            <a:extLst>
              <a:ext uri="{FF2B5EF4-FFF2-40B4-BE49-F238E27FC236}">
                <a16:creationId xmlns:a16="http://schemas.microsoft.com/office/drawing/2014/main" id="{B2310C77-A7C2-4C40-B8F5-75EEFBCAF446}"/>
              </a:ext>
            </a:extLst>
          </p:cNvPr>
          <p:cNvSpPr/>
          <p:nvPr/>
        </p:nvSpPr>
        <p:spPr>
          <a:xfrm>
            <a:off x="7884368" y="1772816"/>
            <a:ext cx="1152128" cy="782321"/>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a:t>07/Sep./2018</a:t>
            </a:r>
            <a:endParaRPr lang="es-MX" sz="1200" dirty="0"/>
          </a:p>
        </p:txBody>
      </p:sp>
    </p:spTree>
    <p:extLst>
      <p:ext uri="{BB962C8B-B14F-4D97-AF65-F5344CB8AC3E}">
        <p14:creationId xmlns:p14="http://schemas.microsoft.com/office/powerpoint/2010/main" val="3318184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arn(inVertical)">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barn(inVertical)">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barn(inVertical)">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barn(inVertical)">
                                      <p:cBhvr>
                                        <p:cTn id="27" dur="5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barn(inVertical)">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barn(inVertical)">
                                      <p:cBhvr>
                                        <p:cTn id="3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animBg="1"/>
      <p:bldP spid="16" grpId="0" animBg="1"/>
      <p:bldP spid="17" grpId="0" animBg="1"/>
      <p:bldP spid="18" grpId="0" animBg="1"/>
      <p:bldP spid="19" grpId="0" animBg="1"/>
      <p:bldP spid="20"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648F2BDA-EFDE-41B6-8829-7D115A1ADB97}"/>
              </a:ext>
            </a:extLst>
          </p:cNvPr>
          <p:cNvGraphicFramePr>
            <a:graphicFrameLocks noGrp="1"/>
          </p:cNvGraphicFramePr>
          <p:nvPr>
            <p:extLst>
              <p:ext uri="{D42A27DB-BD31-4B8C-83A1-F6EECF244321}">
                <p14:modId xmlns:p14="http://schemas.microsoft.com/office/powerpoint/2010/main" val="2760859288"/>
              </p:ext>
            </p:extLst>
          </p:nvPr>
        </p:nvGraphicFramePr>
        <p:xfrm>
          <a:off x="107504" y="908720"/>
          <a:ext cx="8928990" cy="792088"/>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896252745"/>
                    </a:ext>
                  </a:extLst>
                </a:gridCol>
                <a:gridCol w="5536516">
                  <a:extLst>
                    <a:ext uri="{9D8B030D-6E8A-4147-A177-3AD203B41FA5}">
                      <a16:colId xmlns:a16="http://schemas.microsoft.com/office/drawing/2014/main" val="548071251"/>
                    </a:ext>
                  </a:extLst>
                </a:gridCol>
                <a:gridCol w="1669097">
                  <a:extLst>
                    <a:ext uri="{9D8B030D-6E8A-4147-A177-3AD203B41FA5}">
                      <a16:colId xmlns:a16="http://schemas.microsoft.com/office/drawing/2014/main" val="706840124"/>
                    </a:ext>
                  </a:extLst>
                </a:gridCol>
              </a:tblGrid>
              <a:tr h="405704">
                <a:tc>
                  <a:txBody>
                    <a:bodyPr/>
                    <a:lstStyle/>
                    <a:p>
                      <a:pPr algn="l" fontAlgn="ctr"/>
                      <a:r>
                        <a:rPr lang="es-MX" sz="1200" b="1" u="none" strike="noStrike" dirty="0">
                          <a:solidFill>
                            <a:srgbClr val="00B050"/>
                          </a:solidFill>
                          <a:effectLst/>
                        </a:rPr>
                        <a:t>2119-009</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EJERCICIO 2006</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-57,942.00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542298691"/>
                  </a:ext>
                </a:extLst>
              </a:tr>
              <a:tr h="386384">
                <a:tc>
                  <a:txBody>
                    <a:bodyPr/>
                    <a:lstStyle/>
                    <a:p>
                      <a:pPr algn="l" fontAlgn="ctr"/>
                      <a:r>
                        <a:rPr lang="es-MX" sz="1200" b="1" u="none" strike="noStrike" dirty="0">
                          <a:solidFill>
                            <a:srgbClr val="C00000"/>
                          </a:solidFill>
                          <a:effectLst/>
                        </a:rPr>
                        <a:t>2119-009-00001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TESORERIA GENERAL DEL ESTADO</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-57,942.00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61992079"/>
                  </a:ext>
                </a:extLst>
              </a:tr>
            </a:tbl>
          </a:graphicData>
        </a:graphic>
      </p:graphicFrame>
      <p:graphicFrame>
        <p:nvGraphicFramePr>
          <p:cNvPr id="4" name="Tabla 3">
            <a:extLst>
              <a:ext uri="{FF2B5EF4-FFF2-40B4-BE49-F238E27FC236}">
                <a16:creationId xmlns:a16="http://schemas.microsoft.com/office/drawing/2014/main" id="{9F317251-831D-4C83-AEF5-3973E5084938}"/>
              </a:ext>
            </a:extLst>
          </p:cNvPr>
          <p:cNvGraphicFramePr>
            <a:graphicFrameLocks noGrp="1"/>
          </p:cNvGraphicFramePr>
          <p:nvPr>
            <p:extLst>
              <p:ext uri="{D42A27DB-BD31-4B8C-83A1-F6EECF244321}">
                <p14:modId xmlns:p14="http://schemas.microsoft.com/office/powerpoint/2010/main" val="2955332776"/>
              </p:ext>
            </p:extLst>
          </p:nvPr>
        </p:nvGraphicFramePr>
        <p:xfrm>
          <a:off x="107503" y="2276872"/>
          <a:ext cx="8928990" cy="1080121"/>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153078622"/>
                    </a:ext>
                  </a:extLst>
                </a:gridCol>
                <a:gridCol w="5536516">
                  <a:extLst>
                    <a:ext uri="{9D8B030D-6E8A-4147-A177-3AD203B41FA5}">
                      <a16:colId xmlns:a16="http://schemas.microsoft.com/office/drawing/2014/main" val="1887895037"/>
                    </a:ext>
                  </a:extLst>
                </a:gridCol>
                <a:gridCol w="1669097">
                  <a:extLst>
                    <a:ext uri="{9D8B030D-6E8A-4147-A177-3AD203B41FA5}">
                      <a16:colId xmlns:a16="http://schemas.microsoft.com/office/drawing/2014/main" val="241270887"/>
                    </a:ext>
                  </a:extLst>
                </a:gridCol>
              </a:tblGrid>
              <a:tr h="371845">
                <a:tc>
                  <a:txBody>
                    <a:bodyPr/>
                    <a:lstStyle/>
                    <a:p>
                      <a:pPr algn="l" fontAlgn="ctr"/>
                      <a:r>
                        <a:rPr lang="es-MX" sz="1200" b="1" u="none" strike="noStrike" dirty="0">
                          <a:solidFill>
                            <a:srgbClr val="00B050"/>
                          </a:solidFill>
                          <a:effectLst/>
                        </a:rPr>
                        <a:t>2119-010</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DEUDA 2003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-1,019,750.00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53684642"/>
                  </a:ext>
                </a:extLst>
              </a:tr>
              <a:tr h="354138">
                <a:tc>
                  <a:txBody>
                    <a:bodyPr/>
                    <a:lstStyle/>
                    <a:p>
                      <a:pPr algn="l" fontAlgn="ctr"/>
                      <a:r>
                        <a:rPr lang="es-MX" sz="1200" b="1" u="none" strike="noStrike" dirty="0">
                          <a:solidFill>
                            <a:srgbClr val="C00000"/>
                          </a:solidFill>
                          <a:effectLst/>
                        </a:rPr>
                        <a:t>2119-010-00001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-974,750.00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085086396"/>
                  </a:ext>
                </a:extLst>
              </a:tr>
              <a:tr h="354138">
                <a:tc>
                  <a:txBody>
                    <a:bodyPr/>
                    <a:lstStyle/>
                    <a:p>
                      <a:pPr algn="l" fontAlgn="ctr"/>
                      <a:r>
                        <a:rPr lang="es-MX" sz="1200" b="1" u="none" strike="noStrike" dirty="0">
                          <a:solidFill>
                            <a:srgbClr val="C00000"/>
                          </a:solidFill>
                          <a:effectLst/>
                        </a:rPr>
                        <a:t>2119-010-00002</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-45,000.00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041191061"/>
                  </a:ext>
                </a:extLst>
              </a:tr>
            </a:tbl>
          </a:graphicData>
        </a:graphic>
      </p:graphicFrame>
      <p:graphicFrame>
        <p:nvGraphicFramePr>
          <p:cNvPr id="5" name="Tabla 4">
            <a:extLst>
              <a:ext uri="{FF2B5EF4-FFF2-40B4-BE49-F238E27FC236}">
                <a16:creationId xmlns:a16="http://schemas.microsoft.com/office/drawing/2014/main" id="{B0675441-7C5C-4373-A3A7-5528951487F0}"/>
              </a:ext>
            </a:extLst>
          </p:cNvPr>
          <p:cNvGraphicFramePr>
            <a:graphicFrameLocks noGrp="1"/>
          </p:cNvGraphicFramePr>
          <p:nvPr>
            <p:extLst>
              <p:ext uri="{D42A27DB-BD31-4B8C-83A1-F6EECF244321}">
                <p14:modId xmlns:p14="http://schemas.microsoft.com/office/powerpoint/2010/main" val="4119801762"/>
              </p:ext>
            </p:extLst>
          </p:nvPr>
        </p:nvGraphicFramePr>
        <p:xfrm>
          <a:off x="107503" y="4005064"/>
          <a:ext cx="8928991" cy="792088"/>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546126155"/>
                    </a:ext>
                  </a:extLst>
                </a:gridCol>
                <a:gridCol w="5536517">
                  <a:extLst>
                    <a:ext uri="{9D8B030D-6E8A-4147-A177-3AD203B41FA5}">
                      <a16:colId xmlns:a16="http://schemas.microsoft.com/office/drawing/2014/main" val="1297808778"/>
                    </a:ext>
                  </a:extLst>
                </a:gridCol>
                <a:gridCol w="1669097">
                  <a:extLst>
                    <a:ext uri="{9D8B030D-6E8A-4147-A177-3AD203B41FA5}">
                      <a16:colId xmlns:a16="http://schemas.microsoft.com/office/drawing/2014/main" val="3575789015"/>
                    </a:ext>
                  </a:extLst>
                </a:gridCol>
              </a:tblGrid>
              <a:tr h="405704">
                <a:tc>
                  <a:txBody>
                    <a:bodyPr/>
                    <a:lstStyle/>
                    <a:p>
                      <a:pPr algn="l" fontAlgn="ctr"/>
                      <a:r>
                        <a:rPr lang="es-MX" sz="1200" b="1" u="none" strike="noStrike" dirty="0">
                          <a:solidFill>
                            <a:srgbClr val="00B050"/>
                          </a:solidFill>
                          <a:effectLst/>
                        </a:rPr>
                        <a:t>2119-012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ACREDORES EJERCICIO FISCAL  2013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598,000.00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572794772"/>
                  </a:ext>
                </a:extLst>
              </a:tr>
              <a:tr h="386384">
                <a:tc>
                  <a:txBody>
                    <a:bodyPr/>
                    <a:lstStyle/>
                    <a:p>
                      <a:pPr algn="l" fontAlgn="ctr"/>
                      <a:r>
                        <a:rPr lang="es-MX" sz="1200" b="1" u="none" strike="noStrike" dirty="0">
                          <a:solidFill>
                            <a:srgbClr val="C00000"/>
                          </a:solidFill>
                          <a:effectLst/>
                        </a:rPr>
                        <a:t>2119-012-00004</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s-MX" sz="1200" b="1" u="none" strike="noStrike" dirty="0">
                          <a:solidFill>
                            <a:srgbClr val="C00000"/>
                          </a:solidFill>
                          <a:effectLst/>
                        </a:rPr>
                        <a:t>PRESTAMO PARTICULAR </a:t>
                      </a: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598,000.00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132986211"/>
                  </a:ext>
                </a:extLst>
              </a:tr>
            </a:tbl>
          </a:graphicData>
        </a:graphic>
      </p:graphicFrame>
      <p:graphicFrame>
        <p:nvGraphicFramePr>
          <p:cNvPr id="6" name="Tabla 5">
            <a:extLst>
              <a:ext uri="{FF2B5EF4-FFF2-40B4-BE49-F238E27FC236}">
                <a16:creationId xmlns:a16="http://schemas.microsoft.com/office/drawing/2014/main" id="{22BB242B-C25D-400F-B7C2-1F373C27A749}"/>
              </a:ext>
            </a:extLst>
          </p:cNvPr>
          <p:cNvGraphicFramePr>
            <a:graphicFrameLocks noGrp="1"/>
          </p:cNvGraphicFramePr>
          <p:nvPr>
            <p:extLst>
              <p:ext uri="{D42A27DB-BD31-4B8C-83A1-F6EECF244321}">
                <p14:modId xmlns:p14="http://schemas.microsoft.com/office/powerpoint/2010/main" val="2914930716"/>
              </p:ext>
            </p:extLst>
          </p:nvPr>
        </p:nvGraphicFramePr>
        <p:xfrm>
          <a:off x="107504" y="5445223"/>
          <a:ext cx="8928992" cy="1152129"/>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262297278"/>
                    </a:ext>
                  </a:extLst>
                </a:gridCol>
                <a:gridCol w="5536518">
                  <a:extLst>
                    <a:ext uri="{9D8B030D-6E8A-4147-A177-3AD203B41FA5}">
                      <a16:colId xmlns:a16="http://schemas.microsoft.com/office/drawing/2014/main" val="1514442483"/>
                    </a:ext>
                  </a:extLst>
                </a:gridCol>
                <a:gridCol w="1669097">
                  <a:extLst>
                    <a:ext uri="{9D8B030D-6E8A-4147-A177-3AD203B41FA5}">
                      <a16:colId xmlns:a16="http://schemas.microsoft.com/office/drawing/2014/main" val="1618092760"/>
                    </a:ext>
                  </a:extLst>
                </a:gridCol>
              </a:tblGrid>
              <a:tr h="396635">
                <a:tc>
                  <a:txBody>
                    <a:bodyPr/>
                    <a:lstStyle/>
                    <a:p>
                      <a:pPr algn="l" fontAlgn="ctr"/>
                      <a:r>
                        <a:rPr lang="es-MX" sz="1200" b="1" u="none" strike="noStrike" dirty="0">
                          <a:solidFill>
                            <a:srgbClr val="00B050"/>
                          </a:solidFill>
                          <a:effectLst/>
                        </a:rPr>
                        <a:t>2119-013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ACREDORES EJERCICIO FISCAL 2014</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42,600.00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6774914"/>
                  </a:ext>
                </a:extLst>
              </a:tr>
              <a:tr h="377747">
                <a:tc>
                  <a:txBody>
                    <a:bodyPr/>
                    <a:lstStyle/>
                    <a:p>
                      <a:pPr algn="l" fontAlgn="ctr"/>
                      <a:r>
                        <a:rPr lang="es-MX" sz="1200" b="1" u="none" strike="noStrike" dirty="0">
                          <a:solidFill>
                            <a:srgbClr val="C00000"/>
                          </a:solidFill>
                          <a:effectLst/>
                        </a:rPr>
                        <a:t>2119-013-00013</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11,600.00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665657279"/>
                  </a:ext>
                </a:extLst>
              </a:tr>
              <a:tr h="377747">
                <a:tc>
                  <a:txBody>
                    <a:bodyPr/>
                    <a:lstStyle/>
                    <a:p>
                      <a:pPr algn="l" fontAlgn="ctr"/>
                      <a:r>
                        <a:rPr lang="es-MX" sz="1200" b="1" u="none" strike="noStrike" dirty="0">
                          <a:solidFill>
                            <a:srgbClr val="C00000"/>
                          </a:solidFill>
                          <a:effectLst/>
                        </a:rPr>
                        <a:t>2119-013-00031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31,000.00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288092807"/>
                  </a:ext>
                </a:extLst>
              </a:tr>
            </a:tbl>
          </a:graphicData>
        </a:graphic>
      </p:graphicFrame>
    </p:spTree>
    <p:extLst>
      <p:ext uri="{BB962C8B-B14F-4D97-AF65-F5344CB8AC3E}">
        <p14:creationId xmlns:p14="http://schemas.microsoft.com/office/powerpoint/2010/main" val="3357785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3" presetClass="entr" presetSubtype="16"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plus(in)">
                                      <p:cBhvr>
                                        <p:cTn id="23" dur="20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down)">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E5156B15-B9E3-4409-A9C3-D7A581C8262C}"/>
              </a:ext>
            </a:extLst>
          </p:cNvPr>
          <p:cNvGraphicFramePr>
            <a:graphicFrameLocks noGrp="1"/>
          </p:cNvGraphicFramePr>
          <p:nvPr>
            <p:extLst>
              <p:ext uri="{D42A27DB-BD31-4B8C-83A1-F6EECF244321}">
                <p14:modId xmlns:p14="http://schemas.microsoft.com/office/powerpoint/2010/main" val="3212871164"/>
              </p:ext>
            </p:extLst>
          </p:nvPr>
        </p:nvGraphicFramePr>
        <p:xfrm>
          <a:off x="107504" y="908720"/>
          <a:ext cx="8928992" cy="1800200"/>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757352033"/>
                    </a:ext>
                  </a:extLst>
                </a:gridCol>
                <a:gridCol w="5536518">
                  <a:extLst>
                    <a:ext uri="{9D8B030D-6E8A-4147-A177-3AD203B41FA5}">
                      <a16:colId xmlns:a16="http://schemas.microsoft.com/office/drawing/2014/main" val="1058913024"/>
                    </a:ext>
                  </a:extLst>
                </a:gridCol>
                <a:gridCol w="1669097">
                  <a:extLst>
                    <a:ext uri="{9D8B030D-6E8A-4147-A177-3AD203B41FA5}">
                      <a16:colId xmlns:a16="http://schemas.microsoft.com/office/drawing/2014/main" val="376356055"/>
                    </a:ext>
                  </a:extLst>
                </a:gridCol>
              </a:tblGrid>
              <a:tr h="374300">
                <a:tc>
                  <a:txBody>
                    <a:bodyPr/>
                    <a:lstStyle/>
                    <a:p>
                      <a:pPr algn="l" fontAlgn="ctr"/>
                      <a:r>
                        <a:rPr lang="es-MX" sz="1200" b="1" u="none" strike="noStrike" dirty="0">
                          <a:solidFill>
                            <a:srgbClr val="00B050"/>
                          </a:solidFill>
                          <a:effectLst/>
                        </a:rPr>
                        <a:t>2119-014</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ACREDORES EJERCICIO FISCAL 2015</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148,300.01</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705200946"/>
                  </a:ext>
                </a:extLst>
              </a:tr>
              <a:tr h="356475">
                <a:tc>
                  <a:txBody>
                    <a:bodyPr/>
                    <a:lstStyle/>
                    <a:p>
                      <a:pPr algn="l" fontAlgn="ctr"/>
                      <a:r>
                        <a:rPr lang="es-MX" sz="1200" b="1" u="none" strike="noStrike" dirty="0">
                          <a:solidFill>
                            <a:srgbClr val="C00000"/>
                          </a:solidFill>
                          <a:effectLst/>
                        </a:rPr>
                        <a:t>2119-014-00020</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2,402.37</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797660181"/>
                  </a:ext>
                </a:extLst>
              </a:tr>
              <a:tr h="356475">
                <a:tc>
                  <a:txBody>
                    <a:bodyPr/>
                    <a:lstStyle/>
                    <a:p>
                      <a:pPr algn="l" fontAlgn="ctr"/>
                      <a:r>
                        <a:rPr lang="es-MX" sz="1200" b="1" u="none" strike="noStrike" dirty="0">
                          <a:solidFill>
                            <a:srgbClr val="C00000"/>
                          </a:solidFill>
                          <a:effectLst/>
                        </a:rPr>
                        <a:t>2119-014-00023</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78,409.24</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875624680"/>
                  </a:ext>
                </a:extLst>
              </a:tr>
              <a:tr h="356475">
                <a:tc>
                  <a:txBody>
                    <a:bodyPr/>
                    <a:lstStyle/>
                    <a:p>
                      <a:pPr algn="l" fontAlgn="ctr"/>
                      <a:r>
                        <a:rPr lang="es-MX" sz="1200" b="1" u="none" strike="noStrike" dirty="0">
                          <a:solidFill>
                            <a:srgbClr val="C00000"/>
                          </a:solidFill>
                          <a:effectLst/>
                        </a:rPr>
                        <a:t>2119-014-00024</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CAJA VENTANILLA INGRESOS</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8,200.00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266188291"/>
                  </a:ext>
                </a:extLst>
              </a:tr>
              <a:tr h="356475">
                <a:tc>
                  <a:txBody>
                    <a:bodyPr/>
                    <a:lstStyle/>
                    <a:p>
                      <a:pPr algn="l" fontAlgn="ctr"/>
                      <a:r>
                        <a:rPr lang="es-MX" sz="1200" b="1" u="none" strike="noStrike" dirty="0">
                          <a:solidFill>
                            <a:srgbClr val="C00000"/>
                          </a:solidFill>
                          <a:effectLst/>
                        </a:rPr>
                        <a:t>2119-014-00025</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AGUINALDO PENDIENTE 2015</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59,288.40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121287955"/>
                  </a:ext>
                </a:extLst>
              </a:tr>
            </a:tbl>
          </a:graphicData>
        </a:graphic>
      </p:graphicFrame>
      <p:graphicFrame>
        <p:nvGraphicFramePr>
          <p:cNvPr id="4" name="Tabla 3">
            <a:extLst>
              <a:ext uri="{FF2B5EF4-FFF2-40B4-BE49-F238E27FC236}">
                <a16:creationId xmlns:a16="http://schemas.microsoft.com/office/drawing/2014/main" id="{E516D708-B4E1-4339-886B-56BA97C89C92}"/>
              </a:ext>
            </a:extLst>
          </p:cNvPr>
          <p:cNvGraphicFramePr>
            <a:graphicFrameLocks noGrp="1"/>
          </p:cNvGraphicFramePr>
          <p:nvPr>
            <p:extLst>
              <p:ext uri="{D42A27DB-BD31-4B8C-83A1-F6EECF244321}">
                <p14:modId xmlns:p14="http://schemas.microsoft.com/office/powerpoint/2010/main" val="2298034704"/>
              </p:ext>
            </p:extLst>
          </p:nvPr>
        </p:nvGraphicFramePr>
        <p:xfrm>
          <a:off x="107504" y="3284984"/>
          <a:ext cx="8928992" cy="1152128"/>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323973649"/>
                    </a:ext>
                  </a:extLst>
                </a:gridCol>
                <a:gridCol w="5536518">
                  <a:extLst>
                    <a:ext uri="{9D8B030D-6E8A-4147-A177-3AD203B41FA5}">
                      <a16:colId xmlns:a16="http://schemas.microsoft.com/office/drawing/2014/main" val="4233538188"/>
                    </a:ext>
                  </a:extLst>
                </a:gridCol>
                <a:gridCol w="1669097">
                  <a:extLst>
                    <a:ext uri="{9D8B030D-6E8A-4147-A177-3AD203B41FA5}">
                      <a16:colId xmlns:a16="http://schemas.microsoft.com/office/drawing/2014/main" val="2797616358"/>
                    </a:ext>
                  </a:extLst>
                </a:gridCol>
              </a:tblGrid>
              <a:tr h="390237">
                <a:tc>
                  <a:txBody>
                    <a:bodyPr/>
                    <a:lstStyle/>
                    <a:p>
                      <a:pPr algn="l" fontAlgn="ctr"/>
                      <a:r>
                        <a:rPr lang="es-MX" sz="1200" b="1" u="none" strike="noStrike" dirty="0">
                          <a:solidFill>
                            <a:srgbClr val="00B050"/>
                          </a:solidFill>
                          <a:effectLst/>
                        </a:rPr>
                        <a:t>2119-015</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ACREEDORES EJERCICIO 2016</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9,100.00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610998602"/>
                  </a:ext>
                </a:extLst>
              </a:tr>
              <a:tr h="390237">
                <a:tc>
                  <a:txBody>
                    <a:bodyPr/>
                    <a:lstStyle/>
                    <a:p>
                      <a:pPr algn="l" fontAlgn="ctr"/>
                      <a:r>
                        <a:rPr lang="es-MX" sz="1200" b="1" u="none" strike="noStrike" dirty="0">
                          <a:solidFill>
                            <a:srgbClr val="C00000"/>
                          </a:solidFill>
                          <a:effectLst/>
                        </a:rPr>
                        <a:t>2119-015-00005</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ACREEDORES FONDO GENERAL 2016</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9,100.00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599633940"/>
                  </a:ext>
                </a:extLst>
              </a:tr>
              <a:tr h="371654">
                <a:tc>
                  <a:txBody>
                    <a:bodyPr/>
                    <a:lstStyle/>
                    <a:p>
                      <a:pPr algn="l" fontAlgn="ctr"/>
                      <a:r>
                        <a:rPr lang="es-MX" sz="1200" b="1" u="none" strike="noStrike" dirty="0">
                          <a:solidFill>
                            <a:srgbClr val="C00000"/>
                          </a:solidFill>
                          <a:effectLst/>
                        </a:rPr>
                        <a:t>2119-015-00005-0002</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9,100.00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086312515"/>
                  </a:ext>
                </a:extLst>
              </a:tr>
            </a:tbl>
          </a:graphicData>
        </a:graphic>
      </p:graphicFrame>
    </p:spTree>
    <p:extLst>
      <p:ext uri="{BB962C8B-B14F-4D97-AF65-F5344CB8AC3E}">
        <p14:creationId xmlns:p14="http://schemas.microsoft.com/office/powerpoint/2010/main" val="3774792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ircle(in)">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heel(1)">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ABC1C109-6069-4589-A655-A06136BF4456}"/>
              </a:ext>
            </a:extLst>
          </p:cNvPr>
          <p:cNvGraphicFramePr>
            <a:graphicFrameLocks noGrp="1"/>
          </p:cNvGraphicFramePr>
          <p:nvPr>
            <p:extLst>
              <p:ext uri="{D42A27DB-BD31-4B8C-83A1-F6EECF244321}">
                <p14:modId xmlns:p14="http://schemas.microsoft.com/office/powerpoint/2010/main" val="3141919917"/>
              </p:ext>
            </p:extLst>
          </p:nvPr>
        </p:nvGraphicFramePr>
        <p:xfrm>
          <a:off x="107504" y="764704"/>
          <a:ext cx="8928992" cy="3600399"/>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4029010834"/>
                    </a:ext>
                  </a:extLst>
                </a:gridCol>
                <a:gridCol w="5536518">
                  <a:extLst>
                    <a:ext uri="{9D8B030D-6E8A-4147-A177-3AD203B41FA5}">
                      <a16:colId xmlns:a16="http://schemas.microsoft.com/office/drawing/2014/main" val="978310060"/>
                    </a:ext>
                  </a:extLst>
                </a:gridCol>
                <a:gridCol w="1669097">
                  <a:extLst>
                    <a:ext uri="{9D8B030D-6E8A-4147-A177-3AD203B41FA5}">
                      <a16:colId xmlns:a16="http://schemas.microsoft.com/office/drawing/2014/main" val="1268957830"/>
                    </a:ext>
                  </a:extLst>
                </a:gridCol>
              </a:tblGrid>
              <a:tr h="417727">
                <a:tc>
                  <a:txBody>
                    <a:bodyPr/>
                    <a:lstStyle/>
                    <a:p>
                      <a:pPr algn="l" fontAlgn="ctr"/>
                      <a:r>
                        <a:rPr lang="es-MX" sz="1200" b="1" u="none" strike="noStrike" dirty="0">
                          <a:solidFill>
                            <a:srgbClr val="00B050"/>
                          </a:solidFill>
                          <a:effectLst/>
                        </a:rPr>
                        <a:t>2119-016</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ACREEDORES 2017</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-7,482.19</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399632451"/>
                  </a:ext>
                </a:extLst>
              </a:tr>
              <a:tr h="397834">
                <a:tc>
                  <a:txBody>
                    <a:bodyPr/>
                    <a:lstStyle/>
                    <a:p>
                      <a:pPr algn="l" fontAlgn="ctr"/>
                      <a:r>
                        <a:rPr lang="es-MX" sz="1200" b="1" u="none" strike="noStrike">
                          <a:solidFill>
                            <a:srgbClr val="C00000"/>
                          </a:solidFill>
                          <a:effectLst/>
                        </a:rPr>
                        <a:t>2119-016-00010</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-62.19</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02269548"/>
                  </a:ext>
                </a:extLst>
              </a:tr>
              <a:tr h="397834">
                <a:tc>
                  <a:txBody>
                    <a:bodyPr/>
                    <a:lstStyle/>
                    <a:p>
                      <a:pPr algn="l" fontAlgn="ctr"/>
                      <a:r>
                        <a:rPr lang="es-MX" sz="1200" b="1" u="none" strike="noStrike">
                          <a:solidFill>
                            <a:srgbClr val="C00000"/>
                          </a:solidFill>
                          <a:effectLst/>
                        </a:rPr>
                        <a:t>2119-016-00034</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-7,000.00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14486770"/>
                  </a:ext>
                </a:extLst>
              </a:tr>
              <a:tr h="397834">
                <a:tc>
                  <a:txBody>
                    <a:bodyPr/>
                    <a:lstStyle/>
                    <a:p>
                      <a:pPr algn="l" fontAlgn="ctr"/>
                      <a:r>
                        <a:rPr lang="es-MX" sz="1200" b="1" u="none" strike="noStrike">
                          <a:solidFill>
                            <a:srgbClr val="C00000"/>
                          </a:solidFill>
                          <a:effectLst/>
                        </a:rPr>
                        <a:t>2119-016-00063</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-1,560.00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395289669"/>
                  </a:ext>
                </a:extLst>
              </a:tr>
              <a:tr h="397834">
                <a:tc>
                  <a:txBody>
                    <a:bodyPr/>
                    <a:lstStyle/>
                    <a:p>
                      <a:pPr algn="l" fontAlgn="ctr"/>
                      <a:r>
                        <a:rPr lang="es-MX" sz="1200" b="1" u="none" strike="noStrike">
                          <a:solidFill>
                            <a:srgbClr val="C00000"/>
                          </a:solidFill>
                          <a:effectLst/>
                        </a:rPr>
                        <a:t>2119-016-00080</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1,997.24</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874478917"/>
                  </a:ext>
                </a:extLst>
              </a:tr>
              <a:tr h="397834">
                <a:tc>
                  <a:txBody>
                    <a:bodyPr/>
                    <a:lstStyle/>
                    <a:p>
                      <a:pPr algn="l" fontAlgn="ctr"/>
                      <a:r>
                        <a:rPr lang="es-MX" sz="1200" b="1" u="none" strike="noStrike" dirty="0">
                          <a:solidFill>
                            <a:srgbClr val="C00000"/>
                          </a:solidFill>
                          <a:effectLst/>
                        </a:rPr>
                        <a:t>2119-016-00089</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40.00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085033892"/>
                  </a:ext>
                </a:extLst>
              </a:tr>
              <a:tr h="397834">
                <a:tc>
                  <a:txBody>
                    <a:bodyPr/>
                    <a:lstStyle/>
                    <a:p>
                      <a:pPr algn="l" fontAlgn="ctr"/>
                      <a:r>
                        <a:rPr lang="es-MX" sz="1200" b="1" u="none" strike="noStrike" dirty="0">
                          <a:solidFill>
                            <a:srgbClr val="C00000"/>
                          </a:solidFill>
                          <a:effectLst/>
                        </a:rPr>
                        <a:t>2119-016-00110</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-500.00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891626039"/>
                  </a:ext>
                </a:extLst>
              </a:tr>
              <a:tr h="397834">
                <a:tc>
                  <a:txBody>
                    <a:bodyPr/>
                    <a:lstStyle/>
                    <a:p>
                      <a:pPr algn="l" fontAlgn="ctr"/>
                      <a:r>
                        <a:rPr lang="es-MX" sz="1200" b="1" u="none" strike="noStrike" dirty="0">
                          <a:solidFill>
                            <a:srgbClr val="C00000"/>
                          </a:solidFill>
                          <a:effectLst/>
                        </a:rPr>
                        <a:t>2119-016-00112</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1,600.00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74122215"/>
                  </a:ext>
                </a:extLst>
              </a:tr>
              <a:tr h="397834">
                <a:tc>
                  <a:txBody>
                    <a:bodyPr/>
                    <a:lstStyle/>
                    <a:p>
                      <a:pPr algn="l" fontAlgn="ctr"/>
                      <a:r>
                        <a:rPr lang="es-MX" sz="1200" b="1" u="none" strike="noStrike" dirty="0">
                          <a:solidFill>
                            <a:srgbClr val="C00000"/>
                          </a:solidFill>
                          <a:effectLst/>
                        </a:rPr>
                        <a:t>2119-016-00127</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C00000"/>
                          </a:solidFill>
                          <a:effectLst/>
                        </a:rPr>
                        <a:t>SEGURO DE VIDA RETENCION TRABAJADORES 2017</a:t>
                      </a:r>
                      <a:endParaRPr lang="es-ES"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-1,997.24</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796926305"/>
                  </a:ext>
                </a:extLst>
              </a:tr>
            </a:tbl>
          </a:graphicData>
        </a:graphic>
      </p:graphicFrame>
      <p:graphicFrame>
        <p:nvGraphicFramePr>
          <p:cNvPr id="4" name="Tabla 3">
            <a:extLst>
              <a:ext uri="{FF2B5EF4-FFF2-40B4-BE49-F238E27FC236}">
                <a16:creationId xmlns:a16="http://schemas.microsoft.com/office/drawing/2014/main" id="{409A2D53-D580-4206-BF1F-4F37D843931C}"/>
              </a:ext>
            </a:extLst>
          </p:cNvPr>
          <p:cNvGraphicFramePr>
            <a:graphicFrameLocks noGrp="1"/>
          </p:cNvGraphicFramePr>
          <p:nvPr>
            <p:extLst>
              <p:ext uri="{D42A27DB-BD31-4B8C-83A1-F6EECF244321}">
                <p14:modId xmlns:p14="http://schemas.microsoft.com/office/powerpoint/2010/main" val="1376518102"/>
              </p:ext>
            </p:extLst>
          </p:nvPr>
        </p:nvGraphicFramePr>
        <p:xfrm>
          <a:off x="107504" y="4901950"/>
          <a:ext cx="8928992" cy="1767410"/>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446915018"/>
                    </a:ext>
                  </a:extLst>
                </a:gridCol>
                <a:gridCol w="5536518">
                  <a:extLst>
                    <a:ext uri="{9D8B030D-6E8A-4147-A177-3AD203B41FA5}">
                      <a16:colId xmlns:a16="http://schemas.microsoft.com/office/drawing/2014/main" val="3255183897"/>
                    </a:ext>
                  </a:extLst>
                </a:gridCol>
                <a:gridCol w="1669097">
                  <a:extLst>
                    <a:ext uri="{9D8B030D-6E8A-4147-A177-3AD203B41FA5}">
                      <a16:colId xmlns:a16="http://schemas.microsoft.com/office/drawing/2014/main" val="2056279978"/>
                    </a:ext>
                  </a:extLst>
                </a:gridCol>
              </a:tblGrid>
              <a:tr h="367482">
                <a:tc>
                  <a:txBody>
                    <a:bodyPr/>
                    <a:lstStyle/>
                    <a:p>
                      <a:pPr algn="l" fontAlgn="ctr"/>
                      <a:r>
                        <a:rPr lang="es-MX" sz="1200" b="1" u="none" strike="noStrike" dirty="0">
                          <a:solidFill>
                            <a:srgbClr val="00B050"/>
                          </a:solidFill>
                          <a:effectLst/>
                        </a:rPr>
                        <a:t>2119-017</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ACREEDORES 2018</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-18,109.76</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71211006"/>
                  </a:ext>
                </a:extLst>
              </a:tr>
              <a:tr h="349982">
                <a:tc>
                  <a:txBody>
                    <a:bodyPr/>
                    <a:lstStyle/>
                    <a:p>
                      <a:pPr algn="l" fontAlgn="ctr"/>
                      <a:r>
                        <a:rPr lang="es-MX" sz="1200" b="1" u="none" strike="noStrike" dirty="0">
                          <a:solidFill>
                            <a:srgbClr val="C00000"/>
                          </a:solidFill>
                          <a:effectLst/>
                        </a:rPr>
                        <a:t>2119-017-00001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-1,509.76</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689587063"/>
                  </a:ext>
                </a:extLst>
              </a:tr>
              <a:tr h="349982">
                <a:tc>
                  <a:txBody>
                    <a:bodyPr/>
                    <a:lstStyle/>
                    <a:p>
                      <a:pPr algn="l" fontAlgn="ctr"/>
                      <a:r>
                        <a:rPr lang="es-MX" sz="1200" b="1" u="none" strike="noStrike" dirty="0">
                          <a:solidFill>
                            <a:srgbClr val="C00000"/>
                          </a:solidFill>
                          <a:effectLst/>
                        </a:rPr>
                        <a:t>2119-017-00018</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5,000.00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171287671"/>
                  </a:ext>
                </a:extLst>
              </a:tr>
              <a:tr h="349982">
                <a:tc>
                  <a:txBody>
                    <a:bodyPr/>
                    <a:lstStyle/>
                    <a:p>
                      <a:pPr algn="l" fontAlgn="ctr"/>
                      <a:r>
                        <a:rPr lang="es-MX" sz="1200" b="1" u="none" strike="noStrike" dirty="0">
                          <a:solidFill>
                            <a:srgbClr val="C00000"/>
                          </a:solidFill>
                          <a:effectLst/>
                        </a:rPr>
                        <a:t>2119-017-00021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a:ln>
                            <a:noFill/>
                          </a:ln>
                          <a:solidFill>
                            <a:srgbClr val="C00000"/>
                          </a:solidFill>
                          <a:effectLst/>
                          <a:uLnTx/>
                          <a:uFillTx/>
                          <a:latin typeface="Calibri" panose="020F0502020204030204" pitchFamily="34" charset="0"/>
                          <a:ea typeface="+mn-ea"/>
                          <a:cs typeface="+mn-cs"/>
                        </a:rPr>
                        <a:t>XXXX  YYYY  ZZZZ</a:t>
                      </a:r>
                      <a:endPar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endParaRPr>
                    </a:p>
                  </a:txBody>
                  <a:tcPr marL="8512" marR="8512" marT="8512" marB="0" anchor="ctr"/>
                </a:tc>
                <a:tc>
                  <a:txBody>
                    <a:bodyPr/>
                    <a:lstStyle/>
                    <a:p>
                      <a:pPr algn="r" fontAlgn="ctr"/>
                      <a:r>
                        <a:rPr lang="es-MX" sz="1200" b="1" u="none" strike="noStrike" dirty="0">
                          <a:solidFill>
                            <a:srgbClr val="C00000"/>
                          </a:solidFill>
                          <a:effectLst/>
                        </a:rPr>
                        <a:t>-1,600.00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151463446"/>
                  </a:ext>
                </a:extLst>
              </a:tr>
              <a:tr h="349982">
                <a:tc>
                  <a:txBody>
                    <a:bodyPr/>
                    <a:lstStyle/>
                    <a:p>
                      <a:pPr algn="l" fontAlgn="ctr"/>
                      <a:r>
                        <a:rPr lang="es-MX" sz="1200" b="1" u="none" strike="noStrike" dirty="0">
                          <a:solidFill>
                            <a:srgbClr val="C00000"/>
                          </a:solidFill>
                          <a:effectLst/>
                        </a:rPr>
                        <a:t>2119-017-00033</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s-MX" sz="1200" b="1"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XXXX  YYYY  ZZZZ</a:t>
                      </a:r>
                    </a:p>
                  </a:txBody>
                  <a:tcPr marL="8512" marR="8512" marT="8512" marB="0" anchor="ctr"/>
                </a:tc>
                <a:tc>
                  <a:txBody>
                    <a:bodyPr/>
                    <a:lstStyle/>
                    <a:p>
                      <a:pPr algn="r" fontAlgn="ctr"/>
                      <a:r>
                        <a:rPr lang="es-MX" sz="1200" b="1" u="none" strike="noStrike" dirty="0">
                          <a:solidFill>
                            <a:srgbClr val="C00000"/>
                          </a:solidFill>
                          <a:effectLst/>
                        </a:rPr>
                        <a:t>-20,000.00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646634238"/>
                  </a:ext>
                </a:extLst>
              </a:tr>
            </a:tbl>
          </a:graphicData>
        </a:graphic>
      </p:graphicFrame>
    </p:spTree>
    <p:extLst>
      <p:ext uri="{BB962C8B-B14F-4D97-AF65-F5344CB8AC3E}">
        <p14:creationId xmlns:p14="http://schemas.microsoft.com/office/powerpoint/2010/main" val="1798387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 calcmode="lin" valueType="num">
                                      <p:cBhvr>
                                        <p:cTn id="14" dur="1000" fill="hold"/>
                                        <p:tgtEl>
                                          <p:spTgt spid="2"/>
                                        </p:tgtEl>
                                        <p:attrNameLst>
                                          <p:attrName>style.rotation</p:attrName>
                                        </p:attrNameLst>
                                      </p:cBhvr>
                                      <p:tavLst>
                                        <p:tav tm="0">
                                          <p:val>
                                            <p:fltVal val="90"/>
                                          </p:val>
                                        </p:tav>
                                        <p:tav tm="100000">
                                          <p:val>
                                            <p:fltVal val="0"/>
                                          </p:val>
                                        </p:tav>
                                      </p:tavLst>
                                    </p:anim>
                                    <p:animEffect transition="in" filter="fade">
                                      <p:cBhvr>
                                        <p:cTn id="15" dur="10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fltVal val="0"/>
                                          </p:val>
                                        </p:tav>
                                        <p:tav tm="100000">
                                          <p:val>
                                            <p:strVal val="#ppt_h"/>
                                          </p:val>
                                        </p:tav>
                                      </p:tavLst>
                                    </p:anim>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4" name="Tabla 3">
            <a:extLst>
              <a:ext uri="{FF2B5EF4-FFF2-40B4-BE49-F238E27FC236}">
                <a16:creationId xmlns:a16="http://schemas.microsoft.com/office/drawing/2014/main" id="{83E98E83-D642-441F-82BC-425131663736}"/>
              </a:ext>
            </a:extLst>
          </p:cNvPr>
          <p:cNvGraphicFramePr>
            <a:graphicFrameLocks noGrp="1"/>
          </p:cNvGraphicFramePr>
          <p:nvPr>
            <p:extLst>
              <p:ext uri="{D42A27DB-BD31-4B8C-83A1-F6EECF244321}">
                <p14:modId xmlns:p14="http://schemas.microsoft.com/office/powerpoint/2010/main" val="2588873819"/>
              </p:ext>
            </p:extLst>
          </p:nvPr>
        </p:nvGraphicFramePr>
        <p:xfrm>
          <a:off x="107504" y="764704"/>
          <a:ext cx="8928992" cy="2016225"/>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459723251"/>
                    </a:ext>
                  </a:extLst>
                </a:gridCol>
                <a:gridCol w="5536518">
                  <a:extLst>
                    <a:ext uri="{9D8B030D-6E8A-4147-A177-3AD203B41FA5}">
                      <a16:colId xmlns:a16="http://schemas.microsoft.com/office/drawing/2014/main" val="2706586177"/>
                    </a:ext>
                  </a:extLst>
                </a:gridCol>
                <a:gridCol w="1669097">
                  <a:extLst>
                    <a:ext uri="{9D8B030D-6E8A-4147-A177-3AD203B41FA5}">
                      <a16:colId xmlns:a16="http://schemas.microsoft.com/office/drawing/2014/main" val="2603684511"/>
                    </a:ext>
                  </a:extLst>
                </a:gridCol>
              </a:tblGrid>
              <a:tr h="576861">
                <a:tc>
                  <a:txBody>
                    <a:bodyPr/>
                    <a:lstStyle/>
                    <a:p>
                      <a:pPr algn="l" fontAlgn="ctr"/>
                      <a:r>
                        <a:rPr lang="es-MX" sz="1200" b="1" u="none" strike="noStrike" dirty="0">
                          <a:solidFill>
                            <a:srgbClr val="00B050"/>
                          </a:solidFill>
                          <a:effectLst/>
                        </a:rPr>
                        <a:t>2119-911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AMORTIZACIÓN DE LA DEUDA INTERNA CON INSTITUCIONES DE CRÉDITO</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441302193"/>
                  </a:ext>
                </a:extLst>
              </a:tr>
              <a:tr h="576861">
                <a:tc>
                  <a:txBody>
                    <a:bodyPr/>
                    <a:lstStyle/>
                    <a:p>
                      <a:pPr algn="l" fontAlgn="ctr"/>
                      <a:r>
                        <a:rPr lang="es-MX" sz="1200" b="1" u="none" strike="noStrike" dirty="0">
                          <a:solidFill>
                            <a:srgbClr val="C00000"/>
                          </a:solidFill>
                          <a:effectLst/>
                        </a:rPr>
                        <a:t>2119-911-91101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C00000"/>
                          </a:solidFill>
                          <a:effectLst/>
                        </a:rPr>
                        <a:t>AMORTIZACIÓN DE LA DEUDA INTERNA CON INSTITUCIONES DE CRÉDITO ( CORTO PLAZO)</a:t>
                      </a:r>
                      <a:endParaRPr lang="es-ES"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038787593"/>
                  </a:ext>
                </a:extLst>
              </a:tr>
              <a:tr h="285642">
                <a:tc>
                  <a:txBody>
                    <a:bodyPr/>
                    <a:lstStyle/>
                    <a:p>
                      <a:pPr algn="l" fontAlgn="ctr"/>
                      <a:r>
                        <a:rPr lang="es-MX" sz="1200" b="1" u="none" strike="noStrike" dirty="0">
                          <a:solidFill>
                            <a:srgbClr val="C00000"/>
                          </a:solidFill>
                          <a:effectLst/>
                        </a:rPr>
                        <a:t>2119-911-91101-0001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C00000"/>
                          </a:solidFill>
                          <a:effectLst/>
                        </a:rPr>
                        <a:t>CREDITO BANOBRAS NO XXX</a:t>
                      </a:r>
                      <a:endParaRPr lang="es-MX"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566946840"/>
                  </a:ext>
                </a:extLst>
              </a:tr>
              <a:tr h="576861">
                <a:tc>
                  <a:txBody>
                    <a:bodyPr/>
                    <a:lstStyle/>
                    <a:p>
                      <a:pPr algn="l" fontAlgn="ctr"/>
                      <a:r>
                        <a:rPr lang="es-MX" sz="1200" b="1" u="none" strike="noStrike" dirty="0">
                          <a:solidFill>
                            <a:srgbClr val="C00000"/>
                          </a:solidFill>
                          <a:effectLst/>
                        </a:rPr>
                        <a:t>2119-911-91102</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C00000"/>
                          </a:solidFill>
                          <a:effectLst/>
                        </a:rPr>
                        <a:t>AMORTIZACIÓN DE LA DEUDA INTERNA DERIVADA DE PROYECTOS DE INFRAESTRC. PRODC A LP</a:t>
                      </a:r>
                      <a:endParaRPr lang="es-ES"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672032857"/>
                  </a:ext>
                </a:extLst>
              </a:tr>
            </a:tbl>
          </a:graphicData>
        </a:graphic>
      </p:graphicFrame>
      <p:graphicFrame>
        <p:nvGraphicFramePr>
          <p:cNvPr id="5" name="Tabla 4">
            <a:extLst>
              <a:ext uri="{FF2B5EF4-FFF2-40B4-BE49-F238E27FC236}">
                <a16:creationId xmlns:a16="http://schemas.microsoft.com/office/drawing/2014/main" id="{D3B7585B-EDD6-436A-BBA3-BCE67B6B8B12}"/>
              </a:ext>
            </a:extLst>
          </p:cNvPr>
          <p:cNvGraphicFramePr>
            <a:graphicFrameLocks noGrp="1"/>
          </p:cNvGraphicFramePr>
          <p:nvPr>
            <p:extLst>
              <p:ext uri="{D42A27DB-BD31-4B8C-83A1-F6EECF244321}">
                <p14:modId xmlns:p14="http://schemas.microsoft.com/office/powerpoint/2010/main" val="1490775538"/>
              </p:ext>
            </p:extLst>
          </p:nvPr>
        </p:nvGraphicFramePr>
        <p:xfrm>
          <a:off x="179512" y="3207099"/>
          <a:ext cx="8856982" cy="3462261"/>
        </p:xfrm>
        <a:graphic>
          <a:graphicData uri="http://schemas.openxmlformats.org/drawingml/2006/table">
            <a:tbl>
              <a:tblPr>
                <a:tableStyleId>{5C22544A-7EE6-4342-B048-85BDC9FD1C3A}</a:tableStyleId>
              </a:tblPr>
              <a:tblGrid>
                <a:gridCol w="1709478">
                  <a:extLst>
                    <a:ext uri="{9D8B030D-6E8A-4147-A177-3AD203B41FA5}">
                      <a16:colId xmlns:a16="http://schemas.microsoft.com/office/drawing/2014/main" val="3469544062"/>
                    </a:ext>
                  </a:extLst>
                </a:gridCol>
                <a:gridCol w="5491868">
                  <a:extLst>
                    <a:ext uri="{9D8B030D-6E8A-4147-A177-3AD203B41FA5}">
                      <a16:colId xmlns:a16="http://schemas.microsoft.com/office/drawing/2014/main" val="15523196"/>
                    </a:ext>
                  </a:extLst>
                </a:gridCol>
                <a:gridCol w="1655636">
                  <a:extLst>
                    <a:ext uri="{9D8B030D-6E8A-4147-A177-3AD203B41FA5}">
                      <a16:colId xmlns:a16="http://schemas.microsoft.com/office/drawing/2014/main" val="1404440193"/>
                    </a:ext>
                  </a:extLst>
                </a:gridCol>
              </a:tblGrid>
              <a:tr h="386742">
                <a:tc>
                  <a:txBody>
                    <a:bodyPr/>
                    <a:lstStyle/>
                    <a:p>
                      <a:pPr algn="l" fontAlgn="ctr"/>
                      <a:r>
                        <a:rPr lang="es-MX" sz="1200" b="1" u="none" strike="noStrike" dirty="0">
                          <a:solidFill>
                            <a:srgbClr val="00B050"/>
                          </a:solidFill>
                          <a:effectLst/>
                        </a:rPr>
                        <a:t>2119-912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AMORTIZACIÓN DE LA DEUDA INTERNA POR EMISIÓN DE TÍTULOS Y VALORES</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121267410"/>
                  </a:ext>
                </a:extLst>
              </a:tr>
              <a:tr h="386742">
                <a:tc>
                  <a:txBody>
                    <a:bodyPr/>
                    <a:lstStyle/>
                    <a:p>
                      <a:pPr algn="l" fontAlgn="ctr"/>
                      <a:r>
                        <a:rPr lang="es-MX" sz="1200" b="1" u="none" strike="noStrike" dirty="0">
                          <a:solidFill>
                            <a:srgbClr val="C00000"/>
                          </a:solidFill>
                          <a:effectLst/>
                        </a:rPr>
                        <a:t>2119-912-91201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AMORTIZACIÓN DE LA DEUDA POR EMISIÓN DE VALORES GUBERNAMENTALES</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12430027"/>
                  </a:ext>
                </a:extLst>
              </a:tr>
              <a:tr h="386742">
                <a:tc>
                  <a:txBody>
                    <a:bodyPr/>
                    <a:lstStyle/>
                    <a:p>
                      <a:pPr algn="l" fontAlgn="ctr"/>
                      <a:r>
                        <a:rPr lang="es-MX" sz="1200" b="1" u="none" strike="noStrike" dirty="0">
                          <a:solidFill>
                            <a:srgbClr val="00B050"/>
                          </a:solidFill>
                          <a:effectLst/>
                        </a:rPr>
                        <a:t>2119-913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AMORTIZACIÓN DE ARRENDAMIENTOS FINANCIEROS NACIONALES</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164892668"/>
                  </a:ext>
                </a:extLst>
              </a:tr>
              <a:tr h="386742">
                <a:tc>
                  <a:txBody>
                    <a:bodyPr/>
                    <a:lstStyle/>
                    <a:p>
                      <a:pPr algn="l" fontAlgn="ctr"/>
                      <a:r>
                        <a:rPr lang="es-MX" sz="1200" b="1" u="none" strike="noStrike" dirty="0">
                          <a:solidFill>
                            <a:srgbClr val="C00000"/>
                          </a:solidFill>
                          <a:effectLst/>
                        </a:rPr>
                        <a:t>2119-913-91301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C00000"/>
                          </a:solidFill>
                          <a:effectLst/>
                        </a:rPr>
                        <a:t>AMORTIZACIÓN DE ARRENDAMIENTOS FINANCIEROS NACIONALES</a:t>
                      </a:r>
                      <a:endParaRPr lang="es-ES"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792885026"/>
                  </a:ext>
                </a:extLst>
              </a:tr>
              <a:tr h="386742">
                <a:tc>
                  <a:txBody>
                    <a:bodyPr/>
                    <a:lstStyle/>
                    <a:p>
                      <a:pPr algn="l" fontAlgn="ctr"/>
                      <a:r>
                        <a:rPr lang="es-MX" sz="1200" b="1" u="none" strike="noStrike" dirty="0">
                          <a:solidFill>
                            <a:srgbClr val="C00000"/>
                          </a:solidFill>
                          <a:effectLst/>
                        </a:rPr>
                        <a:t>2119-913-91303</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AMORTIZACIÓN DE ARRENDAMIENTOS FINANCIEROS ESPECIALES</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017539886"/>
                  </a:ext>
                </a:extLst>
              </a:tr>
              <a:tr h="386742">
                <a:tc>
                  <a:txBody>
                    <a:bodyPr/>
                    <a:lstStyle/>
                    <a:p>
                      <a:pPr algn="l" fontAlgn="ctr"/>
                      <a:r>
                        <a:rPr lang="es-MX" sz="1200" b="1" u="none" strike="noStrike" dirty="0">
                          <a:solidFill>
                            <a:srgbClr val="00B050"/>
                          </a:solidFill>
                          <a:effectLst/>
                        </a:rPr>
                        <a:t>2119-916</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AMORTIZACIÓN DE LA DEUDA BILATERAL</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212054405"/>
                  </a:ext>
                </a:extLst>
              </a:tr>
              <a:tr h="386742">
                <a:tc>
                  <a:txBody>
                    <a:bodyPr/>
                    <a:lstStyle/>
                    <a:p>
                      <a:pPr algn="l" fontAlgn="ctr"/>
                      <a:r>
                        <a:rPr lang="es-MX" sz="1200" b="1" u="none" strike="noStrike" dirty="0">
                          <a:solidFill>
                            <a:srgbClr val="C00000"/>
                          </a:solidFill>
                          <a:effectLst/>
                        </a:rPr>
                        <a:t>2119-916-91601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AMORTIZACIÓN DE LA DEUDA BILATERAL</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037946274"/>
                  </a:ext>
                </a:extLst>
              </a:tr>
              <a:tr h="386742">
                <a:tc>
                  <a:txBody>
                    <a:bodyPr/>
                    <a:lstStyle/>
                    <a:p>
                      <a:pPr algn="l" fontAlgn="ctr"/>
                      <a:r>
                        <a:rPr lang="es-MX" sz="1200" b="1" u="none" strike="noStrike" dirty="0">
                          <a:solidFill>
                            <a:srgbClr val="00B050"/>
                          </a:solidFill>
                          <a:effectLst/>
                        </a:rPr>
                        <a:t>2119-991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ADEFAS.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-11,011.46</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352510531"/>
                  </a:ext>
                </a:extLst>
              </a:tr>
              <a:tr h="368325">
                <a:tc>
                  <a:txBody>
                    <a:bodyPr/>
                    <a:lstStyle/>
                    <a:p>
                      <a:pPr algn="l" fontAlgn="ctr"/>
                      <a:r>
                        <a:rPr lang="es-MX" sz="1200" b="1" u="none" strike="noStrike" dirty="0">
                          <a:solidFill>
                            <a:srgbClr val="C00000"/>
                          </a:solidFill>
                          <a:effectLst/>
                        </a:rPr>
                        <a:t>2119-991-99101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C00000"/>
                          </a:solidFill>
                          <a:effectLst/>
                        </a:rPr>
                        <a:t>ADEUDOS DE EJERCICIOS FISCALES ANTERIORES.</a:t>
                      </a:r>
                      <a:endParaRPr lang="es-ES"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-11,011.46</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779787655"/>
                  </a:ext>
                </a:extLst>
              </a:tr>
            </a:tbl>
          </a:graphicData>
        </a:graphic>
      </p:graphicFrame>
    </p:spTree>
    <p:extLst>
      <p:ext uri="{BB962C8B-B14F-4D97-AF65-F5344CB8AC3E}">
        <p14:creationId xmlns:p14="http://schemas.microsoft.com/office/powerpoint/2010/main" val="2784778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anim calcmode="lin" valueType="num">
                                      <p:cBhvr>
                                        <p:cTn id="13" dur="2000" fill="hold"/>
                                        <p:tgtEl>
                                          <p:spTgt spid="4"/>
                                        </p:tgtEl>
                                        <p:attrNameLst>
                                          <p:attrName>ppt_w</p:attrName>
                                        </p:attrNameLst>
                                      </p:cBhvr>
                                      <p:tavLst>
                                        <p:tav tm="0" fmla="#ppt_w*sin(2.5*pi*$)">
                                          <p:val>
                                            <p:fltVal val="0"/>
                                          </p:val>
                                        </p:tav>
                                        <p:tav tm="100000">
                                          <p:val>
                                            <p:fltVal val="1"/>
                                          </p:val>
                                        </p:tav>
                                      </p:tavLst>
                                    </p:anim>
                                    <p:anim calcmode="lin" valueType="num">
                                      <p:cBhvr>
                                        <p:cTn id="14"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D4A66DF7-933B-4FA3-96FB-9BFB50AA0E67}"/>
              </a:ext>
            </a:extLst>
          </p:cNvPr>
          <p:cNvGraphicFramePr>
            <a:graphicFrameLocks noGrp="1"/>
          </p:cNvGraphicFramePr>
          <p:nvPr>
            <p:extLst>
              <p:ext uri="{D42A27DB-BD31-4B8C-83A1-F6EECF244321}">
                <p14:modId xmlns:p14="http://schemas.microsoft.com/office/powerpoint/2010/main" val="1295816645"/>
              </p:ext>
            </p:extLst>
          </p:nvPr>
        </p:nvGraphicFramePr>
        <p:xfrm>
          <a:off x="107504" y="908720"/>
          <a:ext cx="8928992" cy="2664294"/>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136894273"/>
                    </a:ext>
                  </a:extLst>
                </a:gridCol>
                <a:gridCol w="5536518">
                  <a:extLst>
                    <a:ext uri="{9D8B030D-6E8A-4147-A177-3AD203B41FA5}">
                      <a16:colId xmlns:a16="http://schemas.microsoft.com/office/drawing/2014/main" val="581736803"/>
                    </a:ext>
                  </a:extLst>
                </a:gridCol>
                <a:gridCol w="1669097">
                  <a:extLst>
                    <a:ext uri="{9D8B030D-6E8A-4147-A177-3AD203B41FA5}">
                      <a16:colId xmlns:a16="http://schemas.microsoft.com/office/drawing/2014/main" val="2006661864"/>
                    </a:ext>
                  </a:extLst>
                </a:gridCol>
              </a:tblGrid>
              <a:tr h="387492">
                <a:tc>
                  <a:txBody>
                    <a:bodyPr/>
                    <a:lstStyle/>
                    <a:p>
                      <a:pPr algn="l" fontAlgn="ctr"/>
                      <a:r>
                        <a:rPr lang="es-MX" sz="1200" b="1" u="none" strike="noStrike" dirty="0">
                          <a:solidFill>
                            <a:srgbClr val="00B050"/>
                          </a:solidFill>
                          <a:effectLst/>
                        </a:rPr>
                        <a:t>212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DOCUMENTOS POR PAGAR A CORTO PLAZO.</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234638495"/>
                  </a:ext>
                </a:extLst>
              </a:tr>
              <a:tr h="387492">
                <a:tc>
                  <a:txBody>
                    <a:bodyPr/>
                    <a:lstStyle/>
                    <a:p>
                      <a:pPr algn="l" fontAlgn="ctr"/>
                      <a:r>
                        <a:rPr lang="es-MX" sz="1200" b="1" u="none" strike="noStrike" dirty="0">
                          <a:solidFill>
                            <a:srgbClr val="00B050"/>
                          </a:solidFill>
                          <a:effectLst/>
                        </a:rPr>
                        <a:t>2121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DOCUMENTOS COMERCIALES POR PAGAR A CORTO PLAZO.</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230818039"/>
                  </a:ext>
                </a:extLst>
              </a:tr>
              <a:tr h="745286">
                <a:tc>
                  <a:txBody>
                    <a:bodyPr/>
                    <a:lstStyle/>
                    <a:p>
                      <a:pPr algn="l" fontAlgn="ctr"/>
                      <a:r>
                        <a:rPr lang="es-MX" sz="1200" b="1" u="none" strike="noStrike" dirty="0">
                          <a:solidFill>
                            <a:srgbClr val="00B050"/>
                          </a:solidFill>
                          <a:effectLst/>
                        </a:rPr>
                        <a:t>2122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DOCUMENTOS CON CONTRATISTAS POR OBRAS PUBLICAS POR PAGAR A CORTO PLAZO.</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535401435"/>
                  </a:ext>
                </a:extLst>
              </a:tr>
              <a:tr h="387492">
                <a:tc>
                  <a:txBody>
                    <a:bodyPr/>
                    <a:lstStyle/>
                    <a:p>
                      <a:pPr algn="l" fontAlgn="ctr"/>
                      <a:r>
                        <a:rPr lang="es-MX" sz="1200" b="1" u="none" strike="noStrike" dirty="0">
                          <a:solidFill>
                            <a:srgbClr val="00B050"/>
                          </a:solidFill>
                          <a:effectLst/>
                        </a:rPr>
                        <a:t>2129</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OTROS DOCUMENTOS POR PAGAR A CORTO PLAZO.</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617382526"/>
                  </a:ext>
                </a:extLst>
              </a:tr>
              <a:tr h="387492">
                <a:tc>
                  <a:txBody>
                    <a:bodyPr/>
                    <a:lstStyle/>
                    <a:p>
                      <a:pPr algn="l" fontAlgn="ctr"/>
                      <a:r>
                        <a:rPr lang="es-MX" sz="1200" b="1" u="none" strike="noStrike" dirty="0">
                          <a:solidFill>
                            <a:srgbClr val="00B050"/>
                          </a:solidFill>
                          <a:effectLst/>
                        </a:rPr>
                        <a:t>2129-001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SECRETARIA DE FINANZAS Y ADMINISTRACION</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206432959"/>
                  </a:ext>
                </a:extLst>
              </a:tr>
              <a:tr h="369040">
                <a:tc>
                  <a:txBody>
                    <a:bodyPr/>
                    <a:lstStyle/>
                    <a:p>
                      <a:pPr algn="l" fontAlgn="ctr"/>
                      <a:r>
                        <a:rPr lang="es-MX" sz="1200" b="1" u="none" strike="noStrike" dirty="0">
                          <a:solidFill>
                            <a:srgbClr val="C00000"/>
                          </a:solidFill>
                          <a:effectLst/>
                        </a:rPr>
                        <a:t>2129-001-00001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C00000"/>
                          </a:solidFill>
                          <a:effectLst/>
                        </a:rPr>
                        <a:t>ADELANTO DE PARTICIPACIONES EJERCICIO 2012</a:t>
                      </a:r>
                      <a:endParaRPr lang="es-ES"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864036453"/>
                  </a:ext>
                </a:extLst>
              </a:tr>
            </a:tbl>
          </a:graphicData>
        </a:graphic>
      </p:graphicFrame>
      <p:graphicFrame>
        <p:nvGraphicFramePr>
          <p:cNvPr id="4" name="Tabla 3">
            <a:extLst>
              <a:ext uri="{FF2B5EF4-FFF2-40B4-BE49-F238E27FC236}">
                <a16:creationId xmlns:a16="http://schemas.microsoft.com/office/drawing/2014/main" id="{1E0A8D7B-531D-44CE-BD99-DCCDB9B09E2E}"/>
              </a:ext>
            </a:extLst>
          </p:cNvPr>
          <p:cNvGraphicFramePr>
            <a:graphicFrameLocks noGrp="1"/>
          </p:cNvGraphicFramePr>
          <p:nvPr>
            <p:extLst>
              <p:ext uri="{D42A27DB-BD31-4B8C-83A1-F6EECF244321}">
                <p14:modId xmlns:p14="http://schemas.microsoft.com/office/powerpoint/2010/main" val="2196914816"/>
              </p:ext>
            </p:extLst>
          </p:nvPr>
        </p:nvGraphicFramePr>
        <p:xfrm>
          <a:off x="107504" y="3903422"/>
          <a:ext cx="8928992" cy="2549915"/>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620016625"/>
                    </a:ext>
                  </a:extLst>
                </a:gridCol>
                <a:gridCol w="5536518">
                  <a:extLst>
                    <a:ext uri="{9D8B030D-6E8A-4147-A177-3AD203B41FA5}">
                      <a16:colId xmlns:a16="http://schemas.microsoft.com/office/drawing/2014/main" val="3799991010"/>
                    </a:ext>
                  </a:extLst>
                </a:gridCol>
                <a:gridCol w="1669097">
                  <a:extLst>
                    <a:ext uri="{9D8B030D-6E8A-4147-A177-3AD203B41FA5}">
                      <a16:colId xmlns:a16="http://schemas.microsoft.com/office/drawing/2014/main" val="1605356786"/>
                    </a:ext>
                  </a:extLst>
                </a:gridCol>
              </a:tblGrid>
              <a:tr h="509983">
                <a:tc>
                  <a:txBody>
                    <a:bodyPr/>
                    <a:lstStyle/>
                    <a:p>
                      <a:pPr algn="l" fontAlgn="ctr"/>
                      <a:r>
                        <a:rPr lang="es-MX" sz="1200" b="1" u="none" strike="noStrike" dirty="0">
                          <a:solidFill>
                            <a:srgbClr val="00B050"/>
                          </a:solidFill>
                          <a:effectLst/>
                        </a:rPr>
                        <a:t>213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PORCIÓN A CORTO PLAZO  DE LA DEUDA PÚBLICA A LARGO PLAZO.</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665596977"/>
                  </a:ext>
                </a:extLst>
              </a:tr>
              <a:tr h="509983">
                <a:tc>
                  <a:txBody>
                    <a:bodyPr/>
                    <a:lstStyle/>
                    <a:p>
                      <a:pPr algn="l" fontAlgn="ctr"/>
                      <a:r>
                        <a:rPr lang="es-MX" sz="1200" b="1" u="none" strike="noStrike" dirty="0">
                          <a:solidFill>
                            <a:srgbClr val="00B050"/>
                          </a:solidFill>
                          <a:effectLst/>
                        </a:rPr>
                        <a:t>2131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PORCIÓN A CORTO PLAZO DE LA DEUDA PÚBLICA INTERNA.</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539951999"/>
                  </a:ext>
                </a:extLst>
              </a:tr>
              <a:tr h="509983">
                <a:tc>
                  <a:txBody>
                    <a:bodyPr/>
                    <a:lstStyle/>
                    <a:p>
                      <a:pPr algn="l" fontAlgn="ctr"/>
                      <a:r>
                        <a:rPr lang="es-MX" sz="1200" b="1" u="none" strike="noStrike" dirty="0">
                          <a:solidFill>
                            <a:srgbClr val="00B050"/>
                          </a:solidFill>
                          <a:effectLst/>
                        </a:rPr>
                        <a:t>21311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PORCIÓN A CORTO PLAZO DE TÍTULOS Y VAORES DE DEUDA PÚBLICA INTERNA</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535781751"/>
                  </a:ext>
                </a:extLst>
              </a:tr>
              <a:tr h="509983">
                <a:tc>
                  <a:txBody>
                    <a:bodyPr/>
                    <a:lstStyle/>
                    <a:p>
                      <a:pPr algn="l" fontAlgn="ctr"/>
                      <a:r>
                        <a:rPr lang="es-MX" sz="1200" b="1" u="none" strike="noStrike" dirty="0">
                          <a:solidFill>
                            <a:srgbClr val="00B050"/>
                          </a:solidFill>
                          <a:effectLst/>
                        </a:rPr>
                        <a:t>21311-912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AMORTIZACIÓN DE LA DEUDA INTERNA POR EMISIÓN DE TÍTULOS Y VALORES</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011407574"/>
                  </a:ext>
                </a:extLst>
              </a:tr>
              <a:tr h="509983">
                <a:tc>
                  <a:txBody>
                    <a:bodyPr/>
                    <a:lstStyle/>
                    <a:p>
                      <a:pPr algn="l" fontAlgn="ctr"/>
                      <a:r>
                        <a:rPr lang="es-MX" sz="1200" b="1" u="none" strike="noStrike" dirty="0">
                          <a:solidFill>
                            <a:srgbClr val="C00000"/>
                          </a:solidFill>
                          <a:effectLst/>
                        </a:rPr>
                        <a:t>21311-912-91201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C00000"/>
                          </a:solidFill>
                          <a:effectLst/>
                        </a:rPr>
                        <a:t>AMORTIZACIÓN DE LA DEUDA POR EMISIÓN DE VALORES GUBERNAMENTALES</a:t>
                      </a:r>
                      <a:endParaRPr lang="es-ES"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149547622"/>
                  </a:ext>
                </a:extLst>
              </a:tr>
            </a:tbl>
          </a:graphicData>
        </a:graphic>
      </p:graphicFrame>
    </p:spTree>
    <p:extLst>
      <p:ext uri="{BB962C8B-B14F-4D97-AF65-F5344CB8AC3E}">
        <p14:creationId xmlns:p14="http://schemas.microsoft.com/office/powerpoint/2010/main" val="250819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circle(in)">
                                      <p:cBhvr>
                                        <p:cTn id="1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36E8762F-5D13-45F9-B421-36F9BC749717}"/>
              </a:ext>
            </a:extLst>
          </p:cNvPr>
          <p:cNvGraphicFramePr>
            <a:graphicFrameLocks noGrp="1"/>
          </p:cNvGraphicFramePr>
          <p:nvPr>
            <p:extLst>
              <p:ext uri="{D42A27DB-BD31-4B8C-83A1-F6EECF244321}">
                <p14:modId xmlns:p14="http://schemas.microsoft.com/office/powerpoint/2010/main" val="2400750245"/>
              </p:ext>
            </p:extLst>
          </p:nvPr>
        </p:nvGraphicFramePr>
        <p:xfrm>
          <a:off x="107504" y="764704"/>
          <a:ext cx="8856985" cy="792088"/>
        </p:xfrm>
        <a:graphic>
          <a:graphicData uri="http://schemas.openxmlformats.org/drawingml/2006/table">
            <a:tbl>
              <a:tblPr>
                <a:tableStyleId>{5C22544A-7EE6-4342-B048-85BDC9FD1C3A}</a:tableStyleId>
              </a:tblPr>
              <a:tblGrid>
                <a:gridCol w="1709479">
                  <a:extLst>
                    <a:ext uri="{9D8B030D-6E8A-4147-A177-3AD203B41FA5}">
                      <a16:colId xmlns:a16="http://schemas.microsoft.com/office/drawing/2014/main" val="2882623060"/>
                    </a:ext>
                  </a:extLst>
                </a:gridCol>
                <a:gridCol w="5491869">
                  <a:extLst>
                    <a:ext uri="{9D8B030D-6E8A-4147-A177-3AD203B41FA5}">
                      <a16:colId xmlns:a16="http://schemas.microsoft.com/office/drawing/2014/main" val="4031500456"/>
                    </a:ext>
                  </a:extLst>
                </a:gridCol>
                <a:gridCol w="1655637">
                  <a:extLst>
                    <a:ext uri="{9D8B030D-6E8A-4147-A177-3AD203B41FA5}">
                      <a16:colId xmlns:a16="http://schemas.microsoft.com/office/drawing/2014/main" val="351522323"/>
                    </a:ext>
                  </a:extLst>
                </a:gridCol>
              </a:tblGrid>
              <a:tr h="529766">
                <a:tc>
                  <a:txBody>
                    <a:bodyPr/>
                    <a:lstStyle/>
                    <a:p>
                      <a:pPr algn="l" fontAlgn="ctr"/>
                      <a:r>
                        <a:rPr lang="es-MX" sz="1200" b="1" u="none" strike="noStrike" dirty="0">
                          <a:solidFill>
                            <a:srgbClr val="00B050"/>
                          </a:solidFill>
                          <a:effectLst/>
                        </a:rPr>
                        <a:t>21312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PORCIÓN A CORTO PLAZO DE LOS PRÉSTAMOS DE LA DEUDA PÚBLICA INTERNA</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001077097"/>
                  </a:ext>
                </a:extLst>
              </a:tr>
              <a:tr h="262322">
                <a:tc>
                  <a:txBody>
                    <a:bodyPr/>
                    <a:lstStyle/>
                    <a:p>
                      <a:pPr algn="l" fontAlgn="ctr"/>
                      <a:r>
                        <a:rPr lang="es-MX" sz="1200" b="1" u="none" strike="noStrike" dirty="0">
                          <a:solidFill>
                            <a:srgbClr val="C00000"/>
                          </a:solidFill>
                          <a:effectLst/>
                        </a:rPr>
                        <a:t>21312-001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CREDITO DE PRUEBA 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879663326"/>
                  </a:ext>
                </a:extLst>
              </a:tr>
            </a:tbl>
          </a:graphicData>
        </a:graphic>
      </p:graphicFrame>
      <p:graphicFrame>
        <p:nvGraphicFramePr>
          <p:cNvPr id="4" name="Tabla 3">
            <a:extLst>
              <a:ext uri="{FF2B5EF4-FFF2-40B4-BE49-F238E27FC236}">
                <a16:creationId xmlns:a16="http://schemas.microsoft.com/office/drawing/2014/main" id="{9E0B6F4B-6FF8-438D-AC65-214AE92CE085}"/>
              </a:ext>
            </a:extLst>
          </p:cNvPr>
          <p:cNvGraphicFramePr>
            <a:graphicFrameLocks noGrp="1"/>
          </p:cNvGraphicFramePr>
          <p:nvPr>
            <p:extLst>
              <p:ext uri="{D42A27DB-BD31-4B8C-83A1-F6EECF244321}">
                <p14:modId xmlns:p14="http://schemas.microsoft.com/office/powerpoint/2010/main" val="810806863"/>
              </p:ext>
            </p:extLst>
          </p:nvPr>
        </p:nvGraphicFramePr>
        <p:xfrm>
          <a:off x="107505" y="2060848"/>
          <a:ext cx="8928988" cy="924475"/>
        </p:xfrm>
        <a:graphic>
          <a:graphicData uri="http://schemas.openxmlformats.org/drawingml/2006/table">
            <a:tbl>
              <a:tblPr>
                <a:tableStyleId>{5C22544A-7EE6-4342-B048-85BDC9FD1C3A}</a:tableStyleId>
              </a:tblPr>
              <a:tblGrid>
                <a:gridCol w="1723376">
                  <a:extLst>
                    <a:ext uri="{9D8B030D-6E8A-4147-A177-3AD203B41FA5}">
                      <a16:colId xmlns:a16="http://schemas.microsoft.com/office/drawing/2014/main" val="3547226313"/>
                    </a:ext>
                  </a:extLst>
                </a:gridCol>
                <a:gridCol w="5536515">
                  <a:extLst>
                    <a:ext uri="{9D8B030D-6E8A-4147-A177-3AD203B41FA5}">
                      <a16:colId xmlns:a16="http://schemas.microsoft.com/office/drawing/2014/main" val="1214249961"/>
                    </a:ext>
                  </a:extLst>
                </a:gridCol>
                <a:gridCol w="1669097">
                  <a:extLst>
                    <a:ext uri="{9D8B030D-6E8A-4147-A177-3AD203B41FA5}">
                      <a16:colId xmlns:a16="http://schemas.microsoft.com/office/drawing/2014/main" val="2336116476"/>
                    </a:ext>
                  </a:extLst>
                </a:gridCol>
              </a:tblGrid>
              <a:tr h="313893">
                <a:tc>
                  <a:txBody>
                    <a:bodyPr/>
                    <a:lstStyle/>
                    <a:p>
                      <a:pPr algn="l" fontAlgn="ctr"/>
                      <a:r>
                        <a:rPr lang="es-MX" sz="1200" b="1" u="none" strike="noStrike" dirty="0">
                          <a:solidFill>
                            <a:srgbClr val="00B050"/>
                          </a:solidFill>
                          <a:effectLst/>
                        </a:rPr>
                        <a:t>21312-911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AMORTIZACIÓN DE LA DEUDA INTERNA CON INSTITUCIONES DE CRÉDITO</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278268393"/>
                  </a:ext>
                </a:extLst>
              </a:tr>
              <a:tr h="550203">
                <a:tc>
                  <a:txBody>
                    <a:bodyPr/>
                    <a:lstStyle/>
                    <a:p>
                      <a:pPr algn="l" fontAlgn="ctr"/>
                      <a:r>
                        <a:rPr lang="es-MX" sz="1200" b="1" u="none" strike="noStrike" dirty="0">
                          <a:solidFill>
                            <a:srgbClr val="C00000"/>
                          </a:solidFill>
                          <a:effectLst/>
                        </a:rPr>
                        <a:t>21312-911-91101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C00000"/>
                          </a:solidFill>
                          <a:effectLst/>
                        </a:rPr>
                        <a:t>AMORTIZACION DE LA DEUDA INTERNA CON INSTITUCIONES DE CREDITO (CORTO PLAZO)</a:t>
                      </a:r>
                      <a:endParaRPr lang="es-ES"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691305654"/>
                  </a:ext>
                </a:extLst>
              </a:tr>
            </a:tbl>
          </a:graphicData>
        </a:graphic>
      </p:graphicFrame>
      <p:graphicFrame>
        <p:nvGraphicFramePr>
          <p:cNvPr id="5" name="Tabla 4">
            <a:extLst>
              <a:ext uri="{FF2B5EF4-FFF2-40B4-BE49-F238E27FC236}">
                <a16:creationId xmlns:a16="http://schemas.microsoft.com/office/drawing/2014/main" id="{ED6D96CD-F686-4973-95D8-1985AB0C52D2}"/>
              </a:ext>
            </a:extLst>
          </p:cNvPr>
          <p:cNvGraphicFramePr>
            <a:graphicFrameLocks noGrp="1"/>
          </p:cNvGraphicFramePr>
          <p:nvPr>
            <p:extLst>
              <p:ext uri="{D42A27DB-BD31-4B8C-83A1-F6EECF244321}">
                <p14:modId xmlns:p14="http://schemas.microsoft.com/office/powerpoint/2010/main" val="3304349278"/>
              </p:ext>
            </p:extLst>
          </p:nvPr>
        </p:nvGraphicFramePr>
        <p:xfrm>
          <a:off x="107504" y="3429000"/>
          <a:ext cx="8928989" cy="1179087"/>
        </p:xfrm>
        <a:graphic>
          <a:graphicData uri="http://schemas.openxmlformats.org/drawingml/2006/table">
            <a:tbl>
              <a:tblPr>
                <a:tableStyleId>{5C22544A-7EE6-4342-B048-85BDC9FD1C3A}</a:tableStyleId>
              </a:tblPr>
              <a:tblGrid>
                <a:gridCol w="1723376">
                  <a:extLst>
                    <a:ext uri="{9D8B030D-6E8A-4147-A177-3AD203B41FA5}">
                      <a16:colId xmlns:a16="http://schemas.microsoft.com/office/drawing/2014/main" val="494625951"/>
                    </a:ext>
                  </a:extLst>
                </a:gridCol>
                <a:gridCol w="5536516">
                  <a:extLst>
                    <a:ext uri="{9D8B030D-6E8A-4147-A177-3AD203B41FA5}">
                      <a16:colId xmlns:a16="http://schemas.microsoft.com/office/drawing/2014/main" val="277812830"/>
                    </a:ext>
                  </a:extLst>
                </a:gridCol>
                <a:gridCol w="1669097">
                  <a:extLst>
                    <a:ext uri="{9D8B030D-6E8A-4147-A177-3AD203B41FA5}">
                      <a16:colId xmlns:a16="http://schemas.microsoft.com/office/drawing/2014/main" val="1267280420"/>
                    </a:ext>
                  </a:extLst>
                </a:gridCol>
              </a:tblGrid>
              <a:tr h="275305">
                <a:tc>
                  <a:txBody>
                    <a:bodyPr/>
                    <a:lstStyle/>
                    <a:p>
                      <a:pPr algn="l" fontAlgn="ctr"/>
                      <a:r>
                        <a:rPr lang="es-MX" sz="1200" b="1" u="none" strike="noStrike" dirty="0">
                          <a:solidFill>
                            <a:srgbClr val="00B050"/>
                          </a:solidFill>
                          <a:effectLst/>
                        </a:rPr>
                        <a:t>2132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PORCIÓN A CORTO PLAZO DE LA DEUDA PÚBLICA EXTERNA.</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67671483"/>
                  </a:ext>
                </a:extLst>
              </a:tr>
              <a:tr h="529510">
                <a:tc>
                  <a:txBody>
                    <a:bodyPr/>
                    <a:lstStyle/>
                    <a:p>
                      <a:pPr algn="l" fontAlgn="ctr"/>
                      <a:r>
                        <a:rPr lang="es-MX" sz="1200" b="1" u="none" strike="noStrike" dirty="0">
                          <a:solidFill>
                            <a:srgbClr val="00B050"/>
                          </a:solidFill>
                          <a:effectLst/>
                        </a:rPr>
                        <a:t>21321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PORCIÓN A CORTO PLAZO DE TÍTULOS Y VALORES DE DEUDA PÚBLICA EXTERNA</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67155039"/>
                  </a:ext>
                </a:extLst>
              </a:tr>
              <a:tr h="275305">
                <a:tc>
                  <a:txBody>
                    <a:bodyPr/>
                    <a:lstStyle/>
                    <a:p>
                      <a:pPr algn="l" fontAlgn="ctr"/>
                      <a:r>
                        <a:rPr lang="es-MX" sz="1200" b="1" u="none" strike="noStrike" dirty="0">
                          <a:solidFill>
                            <a:srgbClr val="C00000"/>
                          </a:solidFill>
                          <a:effectLst/>
                        </a:rPr>
                        <a:t>21321-917</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C00000"/>
                          </a:solidFill>
                          <a:effectLst/>
                        </a:rPr>
                        <a:t>AMORTIZACIÓN DE LA DEUDA EXTERNA POR EMISIÓN DE TÍTULOS Y VALORES</a:t>
                      </a:r>
                      <a:endParaRPr lang="es-ES"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597011597"/>
                  </a:ext>
                </a:extLst>
              </a:tr>
            </a:tbl>
          </a:graphicData>
        </a:graphic>
      </p:graphicFrame>
      <p:graphicFrame>
        <p:nvGraphicFramePr>
          <p:cNvPr id="6" name="Tabla 5">
            <a:extLst>
              <a:ext uri="{FF2B5EF4-FFF2-40B4-BE49-F238E27FC236}">
                <a16:creationId xmlns:a16="http://schemas.microsoft.com/office/drawing/2014/main" id="{5262B0BD-53F0-4823-A1A7-08F2557DEC4C}"/>
              </a:ext>
            </a:extLst>
          </p:cNvPr>
          <p:cNvGraphicFramePr>
            <a:graphicFrameLocks noGrp="1"/>
          </p:cNvGraphicFramePr>
          <p:nvPr>
            <p:extLst>
              <p:ext uri="{D42A27DB-BD31-4B8C-83A1-F6EECF244321}">
                <p14:modId xmlns:p14="http://schemas.microsoft.com/office/powerpoint/2010/main" val="3451239429"/>
              </p:ext>
            </p:extLst>
          </p:nvPr>
        </p:nvGraphicFramePr>
        <p:xfrm>
          <a:off x="107504" y="5013176"/>
          <a:ext cx="8928992" cy="172819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221274201"/>
                    </a:ext>
                  </a:extLst>
                </a:gridCol>
                <a:gridCol w="5536518">
                  <a:extLst>
                    <a:ext uri="{9D8B030D-6E8A-4147-A177-3AD203B41FA5}">
                      <a16:colId xmlns:a16="http://schemas.microsoft.com/office/drawing/2014/main" val="1590477502"/>
                    </a:ext>
                  </a:extLst>
                </a:gridCol>
                <a:gridCol w="1669097">
                  <a:extLst>
                    <a:ext uri="{9D8B030D-6E8A-4147-A177-3AD203B41FA5}">
                      <a16:colId xmlns:a16="http://schemas.microsoft.com/office/drawing/2014/main" val="168128085"/>
                    </a:ext>
                  </a:extLst>
                </a:gridCol>
              </a:tblGrid>
              <a:tr h="568512">
                <a:tc>
                  <a:txBody>
                    <a:bodyPr/>
                    <a:lstStyle/>
                    <a:p>
                      <a:pPr algn="l" fontAlgn="ctr"/>
                      <a:r>
                        <a:rPr lang="es-MX" sz="1200" b="1" u="none" strike="noStrike" dirty="0">
                          <a:solidFill>
                            <a:srgbClr val="00B050"/>
                          </a:solidFill>
                          <a:effectLst/>
                        </a:rPr>
                        <a:t>21322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PORCIÓN A CORTO PLAZO DE LOS PRÉSTAMOS DE LA DEUDA PÚBLICA EXTERNA</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97777695"/>
                  </a:ext>
                </a:extLst>
              </a:tr>
              <a:tr h="568512">
                <a:tc>
                  <a:txBody>
                    <a:bodyPr/>
                    <a:lstStyle/>
                    <a:p>
                      <a:pPr algn="l" fontAlgn="ctr"/>
                      <a:r>
                        <a:rPr lang="es-MX" sz="1200" b="1" u="none" strike="noStrike" dirty="0">
                          <a:solidFill>
                            <a:srgbClr val="00B050"/>
                          </a:solidFill>
                          <a:effectLst/>
                        </a:rPr>
                        <a:t>21322-915</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AMORTIZACIÓN DE DEUDA EXTERNA CON ORGANISMOS FINANCIEROS INTERNACIONALES</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285916969"/>
                  </a:ext>
                </a:extLst>
              </a:tr>
              <a:tr h="295584">
                <a:tc>
                  <a:txBody>
                    <a:bodyPr/>
                    <a:lstStyle/>
                    <a:p>
                      <a:pPr algn="l" fontAlgn="ctr"/>
                      <a:r>
                        <a:rPr lang="es-MX" sz="1200" b="1" u="none" strike="noStrike" dirty="0">
                          <a:solidFill>
                            <a:srgbClr val="00B050"/>
                          </a:solidFill>
                          <a:effectLst/>
                        </a:rPr>
                        <a:t>21322-916</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AMORTIZACIÓN DE LA DEUDA BILATERAL</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51968002"/>
                  </a:ext>
                </a:extLst>
              </a:tr>
              <a:tr h="295584">
                <a:tc>
                  <a:txBody>
                    <a:bodyPr/>
                    <a:lstStyle/>
                    <a:p>
                      <a:pPr algn="l" fontAlgn="ctr"/>
                      <a:r>
                        <a:rPr lang="es-MX" sz="1200" b="1" u="none" strike="noStrike" dirty="0">
                          <a:solidFill>
                            <a:srgbClr val="C00000"/>
                          </a:solidFill>
                          <a:effectLst/>
                        </a:rPr>
                        <a:t>21322-916-91601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C00000"/>
                          </a:solidFill>
                          <a:effectLst/>
                        </a:rPr>
                        <a:t>AMORTIZACIÓN DE LA DEUDA BILATERAL</a:t>
                      </a:r>
                      <a:endParaRPr lang="es-ES"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066776699"/>
                  </a:ext>
                </a:extLst>
              </a:tr>
            </a:tbl>
          </a:graphicData>
        </a:graphic>
      </p:graphicFrame>
    </p:spTree>
    <p:extLst>
      <p:ext uri="{BB962C8B-B14F-4D97-AF65-F5344CB8AC3E}">
        <p14:creationId xmlns:p14="http://schemas.microsoft.com/office/powerpoint/2010/main" val="2014734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circle(in)">
                                      <p:cBhvr>
                                        <p:cTn id="19" dur="20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down)">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55"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1000" fill="hold"/>
                                        <p:tgtEl>
                                          <p:spTgt spid="6"/>
                                        </p:tgtEl>
                                        <p:attrNameLst>
                                          <p:attrName>ppt_w</p:attrName>
                                        </p:attrNameLst>
                                      </p:cBhvr>
                                      <p:tavLst>
                                        <p:tav tm="0">
                                          <p:val>
                                            <p:strVal val="#ppt_w*0.70"/>
                                          </p:val>
                                        </p:tav>
                                        <p:tav tm="100000">
                                          <p:val>
                                            <p:strVal val="#ppt_w"/>
                                          </p:val>
                                        </p:tav>
                                      </p:tavLst>
                                    </p:anim>
                                    <p:anim calcmode="lin" valueType="num">
                                      <p:cBhvr>
                                        <p:cTn id="30" dur="1000" fill="hold"/>
                                        <p:tgtEl>
                                          <p:spTgt spid="6"/>
                                        </p:tgtEl>
                                        <p:attrNameLst>
                                          <p:attrName>ppt_h</p:attrName>
                                        </p:attrNameLst>
                                      </p:cBhvr>
                                      <p:tavLst>
                                        <p:tav tm="0">
                                          <p:val>
                                            <p:strVal val="#ppt_h"/>
                                          </p:val>
                                        </p:tav>
                                        <p:tav tm="100000">
                                          <p:val>
                                            <p:strVal val="#ppt_h"/>
                                          </p:val>
                                        </p:tav>
                                      </p:tavLst>
                                    </p:anim>
                                    <p:animEffect transition="in" filter="fade">
                                      <p:cBhvr>
                                        <p:cTn id="3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631C056F-3640-4F05-98D9-C330B7CC2E69}"/>
              </a:ext>
            </a:extLst>
          </p:cNvPr>
          <p:cNvGraphicFramePr>
            <a:graphicFrameLocks noGrp="1"/>
          </p:cNvGraphicFramePr>
          <p:nvPr>
            <p:extLst>
              <p:ext uri="{D42A27DB-BD31-4B8C-83A1-F6EECF244321}">
                <p14:modId xmlns:p14="http://schemas.microsoft.com/office/powerpoint/2010/main" val="3225048549"/>
              </p:ext>
            </p:extLst>
          </p:nvPr>
        </p:nvGraphicFramePr>
        <p:xfrm>
          <a:off x="107504" y="836712"/>
          <a:ext cx="8928992" cy="136815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142050552"/>
                    </a:ext>
                  </a:extLst>
                </a:gridCol>
                <a:gridCol w="5536518">
                  <a:extLst>
                    <a:ext uri="{9D8B030D-6E8A-4147-A177-3AD203B41FA5}">
                      <a16:colId xmlns:a16="http://schemas.microsoft.com/office/drawing/2014/main" val="855229731"/>
                    </a:ext>
                  </a:extLst>
                </a:gridCol>
                <a:gridCol w="1669097">
                  <a:extLst>
                    <a:ext uri="{9D8B030D-6E8A-4147-A177-3AD203B41FA5}">
                      <a16:colId xmlns:a16="http://schemas.microsoft.com/office/drawing/2014/main" val="4175815393"/>
                    </a:ext>
                  </a:extLst>
                </a:gridCol>
              </a:tblGrid>
              <a:tr h="342038">
                <a:tc>
                  <a:txBody>
                    <a:bodyPr/>
                    <a:lstStyle/>
                    <a:p>
                      <a:pPr algn="l" fontAlgn="ctr"/>
                      <a:r>
                        <a:rPr lang="es-MX" sz="1200" b="1" u="none" strike="noStrike" dirty="0">
                          <a:solidFill>
                            <a:srgbClr val="00B050"/>
                          </a:solidFill>
                          <a:effectLst/>
                        </a:rPr>
                        <a:t>2133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PORCIÓN A CORTO PLAZO DE ARRENDAMIENTO FINANCIERO.</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41719853"/>
                  </a:ext>
                </a:extLst>
              </a:tr>
              <a:tr h="342038">
                <a:tc>
                  <a:txBody>
                    <a:bodyPr/>
                    <a:lstStyle/>
                    <a:p>
                      <a:pPr algn="l" fontAlgn="ctr"/>
                      <a:r>
                        <a:rPr lang="es-MX" sz="1200" b="1" u="none" strike="noStrike" dirty="0">
                          <a:solidFill>
                            <a:srgbClr val="00B050"/>
                          </a:solidFill>
                          <a:effectLst/>
                        </a:rPr>
                        <a:t>21331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PORCIÓN A CORTO PLAZO DE ARRENDAMIENTO FINANCIERO NACIONAL</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865430697"/>
                  </a:ext>
                </a:extLst>
              </a:tr>
              <a:tr h="342038">
                <a:tc>
                  <a:txBody>
                    <a:bodyPr/>
                    <a:lstStyle/>
                    <a:p>
                      <a:pPr algn="l" fontAlgn="ctr"/>
                      <a:r>
                        <a:rPr lang="es-MX" sz="1200" b="1" u="none" strike="noStrike" dirty="0">
                          <a:solidFill>
                            <a:srgbClr val="00B050"/>
                          </a:solidFill>
                          <a:effectLst/>
                        </a:rPr>
                        <a:t>21331-913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AMORTIZACIÓN DE ARRENDAMIENTOS FINANCIEROS NACIONALES</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507132277"/>
                  </a:ext>
                </a:extLst>
              </a:tr>
              <a:tr h="342038">
                <a:tc>
                  <a:txBody>
                    <a:bodyPr/>
                    <a:lstStyle/>
                    <a:p>
                      <a:pPr algn="l" fontAlgn="ctr"/>
                      <a:r>
                        <a:rPr lang="es-MX" sz="1200" b="1" u="none" strike="noStrike" dirty="0">
                          <a:solidFill>
                            <a:srgbClr val="C00000"/>
                          </a:solidFill>
                          <a:effectLst/>
                        </a:rPr>
                        <a:t>21331-913-91301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C00000"/>
                          </a:solidFill>
                          <a:effectLst/>
                        </a:rPr>
                        <a:t>AMORTIZACIÓN DE ARRENDAMIENTOS FINANCIEROS NACIONALES</a:t>
                      </a:r>
                      <a:endParaRPr lang="es-ES"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30499077"/>
                  </a:ext>
                </a:extLst>
              </a:tr>
            </a:tbl>
          </a:graphicData>
        </a:graphic>
      </p:graphicFrame>
      <p:graphicFrame>
        <p:nvGraphicFramePr>
          <p:cNvPr id="4" name="Tabla 3">
            <a:extLst>
              <a:ext uri="{FF2B5EF4-FFF2-40B4-BE49-F238E27FC236}">
                <a16:creationId xmlns:a16="http://schemas.microsoft.com/office/drawing/2014/main" id="{3DED6CA1-95BD-4676-B72F-1F9D22C035D8}"/>
              </a:ext>
            </a:extLst>
          </p:cNvPr>
          <p:cNvGraphicFramePr>
            <a:graphicFrameLocks noGrp="1"/>
          </p:cNvGraphicFramePr>
          <p:nvPr>
            <p:extLst>
              <p:ext uri="{D42A27DB-BD31-4B8C-83A1-F6EECF244321}">
                <p14:modId xmlns:p14="http://schemas.microsoft.com/office/powerpoint/2010/main" val="3509480838"/>
              </p:ext>
            </p:extLst>
          </p:nvPr>
        </p:nvGraphicFramePr>
        <p:xfrm>
          <a:off x="107504" y="2564904"/>
          <a:ext cx="8928992" cy="100811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4101432089"/>
                    </a:ext>
                  </a:extLst>
                </a:gridCol>
                <a:gridCol w="5536518">
                  <a:extLst>
                    <a:ext uri="{9D8B030D-6E8A-4147-A177-3AD203B41FA5}">
                      <a16:colId xmlns:a16="http://schemas.microsoft.com/office/drawing/2014/main" val="797301601"/>
                    </a:ext>
                  </a:extLst>
                </a:gridCol>
                <a:gridCol w="1669097">
                  <a:extLst>
                    <a:ext uri="{9D8B030D-6E8A-4147-A177-3AD203B41FA5}">
                      <a16:colId xmlns:a16="http://schemas.microsoft.com/office/drawing/2014/main" val="2061230243"/>
                    </a:ext>
                  </a:extLst>
                </a:gridCol>
              </a:tblGrid>
              <a:tr h="504056">
                <a:tc>
                  <a:txBody>
                    <a:bodyPr/>
                    <a:lstStyle/>
                    <a:p>
                      <a:pPr algn="l" fontAlgn="ctr"/>
                      <a:r>
                        <a:rPr lang="es-MX" sz="1200" b="1" u="none" strike="noStrike" dirty="0">
                          <a:solidFill>
                            <a:srgbClr val="00B050"/>
                          </a:solidFill>
                          <a:effectLst/>
                        </a:rPr>
                        <a:t>21332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PORCIÓN A CORTO PLAZO DE ARRENDAMIENTO FINANCIERO INTERNACIONAL</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797141880"/>
                  </a:ext>
                </a:extLst>
              </a:tr>
              <a:tr h="504056">
                <a:tc>
                  <a:txBody>
                    <a:bodyPr/>
                    <a:lstStyle/>
                    <a:p>
                      <a:pPr algn="l" fontAlgn="ctr"/>
                      <a:r>
                        <a:rPr lang="es-MX" sz="1200" b="1" u="none" strike="noStrike" dirty="0">
                          <a:solidFill>
                            <a:srgbClr val="00B050"/>
                          </a:solidFill>
                          <a:effectLst/>
                        </a:rPr>
                        <a:t>21332-918</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AMORTIZACIÓN DE ARRENDAMIENTOS FINANCIEROS INTERNACIONALES</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048731476"/>
                  </a:ext>
                </a:extLst>
              </a:tr>
            </a:tbl>
          </a:graphicData>
        </a:graphic>
      </p:graphicFrame>
      <p:graphicFrame>
        <p:nvGraphicFramePr>
          <p:cNvPr id="5" name="Tabla 4">
            <a:extLst>
              <a:ext uri="{FF2B5EF4-FFF2-40B4-BE49-F238E27FC236}">
                <a16:creationId xmlns:a16="http://schemas.microsoft.com/office/drawing/2014/main" id="{95B72460-9932-4720-83E1-13C05E2B571C}"/>
              </a:ext>
            </a:extLst>
          </p:cNvPr>
          <p:cNvGraphicFramePr>
            <a:graphicFrameLocks noGrp="1"/>
          </p:cNvGraphicFramePr>
          <p:nvPr>
            <p:extLst>
              <p:ext uri="{D42A27DB-BD31-4B8C-83A1-F6EECF244321}">
                <p14:modId xmlns:p14="http://schemas.microsoft.com/office/powerpoint/2010/main" val="2799746760"/>
              </p:ext>
            </p:extLst>
          </p:nvPr>
        </p:nvGraphicFramePr>
        <p:xfrm>
          <a:off x="107504" y="4005064"/>
          <a:ext cx="8928992" cy="1310377"/>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09247812"/>
                    </a:ext>
                  </a:extLst>
                </a:gridCol>
                <a:gridCol w="5536518">
                  <a:extLst>
                    <a:ext uri="{9D8B030D-6E8A-4147-A177-3AD203B41FA5}">
                      <a16:colId xmlns:a16="http://schemas.microsoft.com/office/drawing/2014/main" val="3256200054"/>
                    </a:ext>
                  </a:extLst>
                </a:gridCol>
                <a:gridCol w="1669097">
                  <a:extLst>
                    <a:ext uri="{9D8B030D-6E8A-4147-A177-3AD203B41FA5}">
                      <a16:colId xmlns:a16="http://schemas.microsoft.com/office/drawing/2014/main" val="1165541417"/>
                    </a:ext>
                  </a:extLst>
                </a:gridCol>
              </a:tblGrid>
              <a:tr h="431112">
                <a:tc>
                  <a:txBody>
                    <a:bodyPr/>
                    <a:lstStyle/>
                    <a:p>
                      <a:pPr algn="l" fontAlgn="ctr"/>
                      <a:r>
                        <a:rPr lang="es-MX" sz="1200" b="1" u="none" strike="noStrike" dirty="0">
                          <a:solidFill>
                            <a:srgbClr val="00B050"/>
                          </a:solidFill>
                          <a:effectLst/>
                        </a:rPr>
                        <a:t>214</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TÍTULOS Y VALORES A CORTO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085820171"/>
                  </a:ext>
                </a:extLst>
              </a:tr>
              <a:tr h="431112">
                <a:tc>
                  <a:txBody>
                    <a:bodyPr/>
                    <a:lstStyle/>
                    <a:p>
                      <a:pPr algn="l" fontAlgn="ctr"/>
                      <a:r>
                        <a:rPr lang="es-MX" sz="1200" b="1" u="none" strike="noStrike" dirty="0">
                          <a:solidFill>
                            <a:srgbClr val="00B050"/>
                          </a:solidFill>
                          <a:effectLst/>
                        </a:rPr>
                        <a:t>2141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TÍTULOS Y VALORES DE LA DEUDA PÚBLICA INTERNA A CORTO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745388695"/>
                  </a:ext>
                </a:extLst>
              </a:tr>
              <a:tr h="448153">
                <a:tc>
                  <a:txBody>
                    <a:bodyPr/>
                    <a:lstStyle/>
                    <a:p>
                      <a:pPr algn="l" fontAlgn="ctr"/>
                      <a:r>
                        <a:rPr lang="es-MX" sz="1200" b="1" u="none" strike="noStrike" dirty="0">
                          <a:solidFill>
                            <a:srgbClr val="00B050"/>
                          </a:solidFill>
                          <a:effectLst/>
                        </a:rPr>
                        <a:t>2141-912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AMORTIZACIÓN DE LA DEUDA INTERNA POR EMISIÓN DE TÍTULOS Y VALORES</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357335601"/>
                  </a:ext>
                </a:extLst>
              </a:tr>
            </a:tbl>
          </a:graphicData>
        </a:graphic>
      </p:graphicFrame>
      <p:graphicFrame>
        <p:nvGraphicFramePr>
          <p:cNvPr id="6" name="Tabla 5">
            <a:extLst>
              <a:ext uri="{FF2B5EF4-FFF2-40B4-BE49-F238E27FC236}">
                <a16:creationId xmlns:a16="http://schemas.microsoft.com/office/drawing/2014/main" id="{D7A64E31-AD42-4F5A-A918-605AFD5F8C38}"/>
              </a:ext>
            </a:extLst>
          </p:cNvPr>
          <p:cNvGraphicFramePr>
            <a:graphicFrameLocks noGrp="1"/>
          </p:cNvGraphicFramePr>
          <p:nvPr>
            <p:extLst>
              <p:ext uri="{D42A27DB-BD31-4B8C-83A1-F6EECF244321}">
                <p14:modId xmlns:p14="http://schemas.microsoft.com/office/powerpoint/2010/main" val="1473960035"/>
              </p:ext>
            </p:extLst>
          </p:nvPr>
        </p:nvGraphicFramePr>
        <p:xfrm>
          <a:off x="107504" y="5747489"/>
          <a:ext cx="8928992" cy="92187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103075822"/>
                    </a:ext>
                  </a:extLst>
                </a:gridCol>
                <a:gridCol w="5536518">
                  <a:extLst>
                    <a:ext uri="{9D8B030D-6E8A-4147-A177-3AD203B41FA5}">
                      <a16:colId xmlns:a16="http://schemas.microsoft.com/office/drawing/2014/main" val="2499482994"/>
                    </a:ext>
                  </a:extLst>
                </a:gridCol>
                <a:gridCol w="1669097">
                  <a:extLst>
                    <a:ext uri="{9D8B030D-6E8A-4147-A177-3AD203B41FA5}">
                      <a16:colId xmlns:a16="http://schemas.microsoft.com/office/drawing/2014/main" val="1853839003"/>
                    </a:ext>
                  </a:extLst>
                </a:gridCol>
              </a:tblGrid>
              <a:tr h="460936">
                <a:tc>
                  <a:txBody>
                    <a:bodyPr/>
                    <a:lstStyle/>
                    <a:p>
                      <a:pPr algn="l" fontAlgn="ctr"/>
                      <a:r>
                        <a:rPr lang="es-MX" sz="1200" b="1" u="none" strike="noStrike" dirty="0">
                          <a:solidFill>
                            <a:srgbClr val="00B050"/>
                          </a:solidFill>
                          <a:effectLst/>
                        </a:rPr>
                        <a:t>2142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TÍTULOS Y VALORES DE LA DEUDA PÚBLICA EXTERNA A CORTO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6911423"/>
                  </a:ext>
                </a:extLst>
              </a:tr>
              <a:tr h="460936">
                <a:tc>
                  <a:txBody>
                    <a:bodyPr/>
                    <a:lstStyle/>
                    <a:p>
                      <a:pPr algn="l" fontAlgn="ctr"/>
                      <a:r>
                        <a:rPr lang="es-MX" sz="1200" b="1" u="none" strike="noStrike" dirty="0">
                          <a:solidFill>
                            <a:srgbClr val="00B050"/>
                          </a:solidFill>
                          <a:effectLst/>
                        </a:rPr>
                        <a:t>2142-917</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AMORTIZACIÓN DE LA DEUDA EXTERNA POR EMISIÓN DE TÍTULOS Y VALORES</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84506859"/>
                  </a:ext>
                </a:extLst>
              </a:tr>
            </a:tbl>
          </a:graphicData>
        </a:graphic>
      </p:graphicFrame>
    </p:spTree>
    <p:extLst>
      <p:ext uri="{BB962C8B-B14F-4D97-AF65-F5344CB8AC3E}">
        <p14:creationId xmlns:p14="http://schemas.microsoft.com/office/powerpoint/2010/main" val="1970699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 calcmode="lin" valueType="num">
                                      <p:cBhvr>
                                        <p:cTn id="14" dur="1000" fill="hold"/>
                                        <p:tgtEl>
                                          <p:spTgt spid="2"/>
                                        </p:tgtEl>
                                        <p:attrNameLst>
                                          <p:attrName>style.rotation</p:attrName>
                                        </p:attrNameLst>
                                      </p:cBhvr>
                                      <p:tavLst>
                                        <p:tav tm="0">
                                          <p:val>
                                            <p:fltVal val="90"/>
                                          </p:val>
                                        </p:tav>
                                        <p:tav tm="100000">
                                          <p:val>
                                            <p:fltVal val="0"/>
                                          </p:val>
                                        </p:tav>
                                      </p:tavLst>
                                    </p:anim>
                                    <p:animEffect transition="in" filter="fade">
                                      <p:cBhvr>
                                        <p:cTn id="15" dur="10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fltVal val="0"/>
                                          </p:val>
                                        </p:tav>
                                        <p:tav tm="100000">
                                          <p:val>
                                            <p:strVal val="#ppt_h"/>
                                          </p:val>
                                        </p:tav>
                                      </p:tavLst>
                                    </p:anim>
                                    <p:animEffect transition="in" filter="fade">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heel(1)">
                                      <p:cBhvr>
                                        <p:cTn id="3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B098C05E-49DF-4296-AAF0-531557D9DD1E}"/>
              </a:ext>
            </a:extLst>
          </p:cNvPr>
          <p:cNvGraphicFramePr>
            <a:graphicFrameLocks noGrp="1"/>
          </p:cNvGraphicFramePr>
          <p:nvPr>
            <p:extLst>
              <p:ext uri="{D42A27DB-BD31-4B8C-83A1-F6EECF244321}">
                <p14:modId xmlns:p14="http://schemas.microsoft.com/office/powerpoint/2010/main" val="3262586854"/>
              </p:ext>
            </p:extLst>
          </p:nvPr>
        </p:nvGraphicFramePr>
        <p:xfrm>
          <a:off x="107504" y="908720"/>
          <a:ext cx="8928992" cy="1008111"/>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66004032"/>
                    </a:ext>
                  </a:extLst>
                </a:gridCol>
                <a:gridCol w="5536518">
                  <a:extLst>
                    <a:ext uri="{9D8B030D-6E8A-4147-A177-3AD203B41FA5}">
                      <a16:colId xmlns:a16="http://schemas.microsoft.com/office/drawing/2014/main" val="323350253"/>
                    </a:ext>
                  </a:extLst>
                </a:gridCol>
                <a:gridCol w="1669097">
                  <a:extLst>
                    <a:ext uri="{9D8B030D-6E8A-4147-A177-3AD203B41FA5}">
                      <a16:colId xmlns:a16="http://schemas.microsoft.com/office/drawing/2014/main" val="2393218065"/>
                    </a:ext>
                  </a:extLst>
                </a:gridCol>
              </a:tblGrid>
              <a:tr h="341457">
                <a:tc>
                  <a:txBody>
                    <a:bodyPr/>
                    <a:lstStyle/>
                    <a:p>
                      <a:pPr algn="l" fontAlgn="ctr"/>
                      <a:r>
                        <a:rPr lang="es-MX" sz="1200" b="1" u="none" strike="noStrike" dirty="0">
                          <a:solidFill>
                            <a:srgbClr val="00B050"/>
                          </a:solidFill>
                          <a:effectLst/>
                        </a:rPr>
                        <a:t>215</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PASIVOS DIFERIDOS A CORTO PLAZO.</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048929560"/>
                  </a:ext>
                </a:extLst>
              </a:tr>
              <a:tr h="341457">
                <a:tc>
                  <a:txBody>
                    <a:bodyPr/>
                    <a:lstStyle/>
                    <a:p>
                      <a:pPr algn="l" fontAlgn="ctr"/>
                      <a:r>
                        <a:rPr lang="es-MX" sz="1200" b="1" u="none" strike="noStrike" dirty="0">
                          <a:solidFill>
                            <a:srgbClr val="00B050"/>
                          </a:solidFill>
                          <a:effectLst/>
                        </a:rPr>
                        <a:t>2151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INGRESOS COBRADOS POR ADELANTADO A CORTO PLAZO.</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92449997"/>
                  </a:ext>
                </a:extLst>
              </a:tr>
              <a:tr h="325197">
                <a:tc>
                  <a:txBody>
                    <a:bodyPr/>
                    <a:lstStyle/>
                    <a:p>
                      <a:pPr algn="l" fontAlgn="ctr"/>
                      <a:r>
                        <a:rPr lang="es-MX" sz="1200" u="none" strike="noStrike" dirty="0">
                          <a:solidFill>
                            <a:srgbClr val="C00000"/>
                          </a:solidFill>
                          <a:effectLst/>
                        </a:rPr>
                        <a:t>2151-001</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u="none" strike="noStrike" dirty="0">
                          <a:solidFill>
                            <a:srgbClr val="C00000"/>
                          </a:solidFill>
                          <a:effectLst/>
                        </a:rPr>
                        <a:t>SFA; PARTICIPACIONES FISM (FIII)</a:t>
                      </a:r>
                      <a:endParaRPr lang="es-MX" sz="1200" b="0"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u="none" strike="noStrike" dirty="0">
                          <a:solidFill>
                            <a:srgbClr val="C00000"/>
                          </a:solidFill>
                          <a:effectLst/>
                        </a:rPr>
                        <a:t>0.00</a:t>
                      </a:r>
                      <a:endParaRPr lang="es-MX" sz="1200" b="0"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029502637"/>
                  </a:ext>
                </a:extLst>
              </a:tr>
            </a:tbl>
          </a:graphicData>
        </a:graphic>
      </p:graphicFrame>
      <p:graphicFrame>
        <p:nvGraphicFramePr>
          <p:cNvPr id="4" name="Tabla 3">
            <a:extLst>
              <a:ext uri="{FF2B5EF4-FFF2-40B4-BE49-F238E27FC236}">
                <a16:creationId xmlns:a16="http://schemas.microsoft.com/office/drawing/2014/main" id="{F50A239F-8FEC-457C-9154-5124DED825A3}"/>
              </a:ext>
            </a:extLst>
          </p:cNvPr>
          <p:cNvGraphicFramePr>
            <a:graphicFrameLocks noGrp="1"/>
          </p:cNvGraphicFramePr>
          <p:nvPr>
            <p:extLst>
              <p:ext uri="{D42A27DB-BD31-4B8C-83A1-F6EECF244321}">
                <p14:modId xmlns:p14="http://schemas.microsoft.com/office/powerpoint/2010/main" val="610244281"/>
              </p:ext>
            </p:extLst>
          </p:nvPr>
        </p:nvGraphicFramePr>
        <p:xfrm>
          <a:off x="107504" y="2636911"/>
          <a:ext cx="8928992" cy="1152129"/>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284195329"/>
                    </a:ext>
                  </a:extLst>
                </a:gridCol>
                <a:gridCol w="5536518">
                  <a:extLst>
                    <a:ext uri="{9D8B030D-6E8A-4147-A177-3AD203B41FA5}">
                      <a16:colId xmlns:a16="http://schemas.microsoft.com/office/drawing/2014/main" val="800571394"/>
                    </a:ext>
                  </a:extLst>
                </a:gridCol>
                <a:gridCol w="1669097">
                  <a:extLst>
                    <a:ext uri="{9D8B030D-6E8A-4147-A177-3AD203B41FA5}">
                      <a16:colId xmlns:a16="http://schemas.microsoft.com/office/drawing/2014/main" val="175680070"/>
                    </a:ext>
                  </a:extLst>
                </a:gridCol>
              </a:tblGrid>
              <a:tr h="384043">
                <a:tc>
                  <a:txBody>
                    <a:bodyPr/>
                    <a:lstStyle/>
                    <a:p>
                      <a:pPr algn="l" fontAlgn="ctr"/>
                      <a:r>
                        <a:rPr lang="es-MX" sz="1200" b="1" u="none" strike="noStrike" dirty="0">
                          <a:solidFill>
                            <a:srgbClr val="00B050"/>
                          </a:solidFill>
                          <a:effectLst/>
                        </a:rPr>
                        <a:t>2152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INTERESES COBRADOS POR ADELANTADO A CORTO PLAZO.</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775083519"/>
                  </a:ext>
                </a:extLst>
              </a:tr>
              <a:tr h="384043">
                <a:tc>
                  <a:txBody>
                    <a:bodyPr/>
                    <a:lstStyle/>
                    <a:p>
                      <a:pPr algn="l" fontAlgn="ctr"/>
                      <a:r>
                        <a:rPr lang="es-MX" sz="1200" b="1" u="none" strike="noStrike" dirty="0">
                          <a:solidFill>
                            <a:srgbClr val="00B050"/>
                          </a:solidFill>
                          <a:effectLst/>
                        </a:rPr>
                        <a:t>2153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OTROS PASIVOS DIFERIDOS  A CORTO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314397967"/>
                  </a:ext>
                </a:extLst>
              </a:tr>
              <a:tr h="384043">
                <a:tc>
                  <a:txBody>
                    <a:bodyPr/>
                    <a:lstStyle/>
                    <a:p>
                      <a:pPr algn="l" fontAlgn="ctr"/>
                      <a:r>
                        <a:rPr lang="es-MX" sz="1200" b="1" u="none" strike="noStrike" dirty="0">
                          <a:solidFill>
                            <a:srgbClr val="00B050"/>
                          </a:solidFill>
                          <a:effectLst/>
                        </a:rPr>
                        <a:t>2159</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OTROS PASIVOS DIFERIDOS A CORTO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989418750"/>
                  </a:ext>
                </a:extLst>
              </a:tr>
            </a:tbl>
          </a:graphicData>
        </a:graphic>
      </p:graphicFrame>
      <p:graphicFrame>
        <p:nvGraphicFramePr>
          <p:cNvPr id="5" name="Tabla 4">
            <a:extLst>
              <a:ext uri="{FF2B5EF4-FFF2-40B4-BE49-F238E27FC236}">
                <a16:creationId xmlns:a16="http://schemas.microsoft.com/office/drawing/2014/main" id="{39032739-28DC-4BCB-B230-472092BCCF5E}"/>
              </a:ext>
            </a:extLst>
          </p:cNvPr>
          <p:cNvGraphicFramePr>
            <a:graphicFrameLocks noGrp="1"/>
          </p:cNvGraphicFramePr>
          <p:nvPr>
            <p:extLst>
              <p:ext uri="{D42A27DB-BD31-4B8C-83A1-F6EECF244321}">
                <p14:modId xmlns:p14="http://schemas.microsoft.com/office/powerpoint/2010/main" val="2899254730"/>
              </p:ext>
            </p:extLst>
          </p:nvPr>
        </p:nvGraphicFramePr>
        <p:xfrm>
          <a:off x="107504" y="4411208"/>
          <a:ext cx="8928992" cy="2330159"/>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462823632"/>
                    </a:ext>
                  </a:extLst>
                </a:gridCol>
                <a:gridCol w="5536518">
                  <a:extLst>
                    <a:ext uri="{9D8B030D-6E8A-4147-A177-3AD203B41FA5}">
                      <a16:colId xmlns:a16="http://schemas.microsoft.com/office/drawing/2014/main" val="1889176137"/>
                    </a:ext>
                  </a:extLst>
                </a:gridCol>
                <a:gridCol w="1669097">
                  <a:extLst>
                    <a:ext uri="{9D8B030D-6E8A-4147-A177-3AD203B41FA5}">
                      <a16:colId xmlns:a16="http://schemas.microsoft.com/office/drawing/2014/main" val="53803495"/>
                    </a:ext>
                  </a:extLst>
                </a:gridCol>
              </a:tblGrid>
              <a:tr h="574647">
                <a:tc>
                  <a:txBody>
                    <a:bodyPr/>
                    <a:lstStyle/>
                    <a:p>
                      <a:pPr algn="l" fontAlgn="ctr"/>
                      <a:r>
                        <a:rPr lang="es-MX" sz="1200" b="1" u="none" strike="noStrike" dirty="0">
                          <a:solidFill>
                            <a:srgbClr val="00B050"/>
                          </a:solidFill>
                          <a:effectLst/>
                        </a:rPr>
                        <a:t>216</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FONDOS Y BIENES DE TERCEROS EN GARANTÍA Y/O ADMINISTRACIÓN CORTO PLAZO.</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434261819"/>
                  </a:ext>
                </a:extLst>
              </a:tr>
              <a:tr h="298773">
                <a:tc>
                  <a:txBody>
                    <a:bodyPr/>
                    <a:lstStyle/>
                    <a:p>
                      <a:pPr algn="l" fontAlgn="ctr"/>
                      <a:r>
                        <a:rPr lang="es-MX" sz="1200" b="1" u="none" strike="noStrike" dirty="0">
                          <a:solidFill>
                            <a:srgbClr val="00B050"/>
                          </a:solidFill>
                          <a:effectLst/>
                        </a:rPr>
                        <a:t>2161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FONDOS EN GARANTÍA A CORTO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204017120"/>
                  </a:ext>
                </a:extLst>
              </a:tr>
              <a:tr h="298773">
                <a:tc>
                  <a:txBody>
                    <a:bodyPr/>
                    <a:lstStyle/>
                    <a:p>
                      <a:pPr algn="l" fontAlgn="ctr"/>
                      <a:r>
                        <a:rPr lang="es-MX" sz="1200" b="1" u="none" strike="noStrike" dirty="0">
                          <a:solidFill>
                            <a:srgbClr val="00B050"/>
                          </a:solidFill>
                          <a:effectLst/>
                        </a:rPr>
                        <a:t>2162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FONDOS EN ADMINISTRACIÓN A CORTO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622538064"/>
                  </a:ext>
                </a:extLst>
              </a:tr>
              <a:tr h="298773">
                <a:tc>
                  <a:txBody>
                    <a:bodyPr/>
                    <a:lstStyle/>
                    <a:p>
                      <a:pPr algn="l" fontAlgn="ctr"/>
                      <a:r>
                        <a:rPr lang="es-MX" sz="1200" b="1" u="none" strike="noStrike" dirty="0">
                          <a:solidFill>
                            <a:srgbClr val="00B050"/>
                          </a:solidFill>
                          <a:effectLst/>
                        </a:rPr>
                        <a:t>2163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FONDOS CONTINGENTES A CORTO PLAZO.</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582643345"/>
                  </a:ext>
                </a:extLst>
              </a:tr>
              <a:tr h="574647">
                <a:tc>
                  <a:txBody>
                    <a:bodyPr/>
                    <a:lstStyle/>
                    <a:p>
                      <a:pPr algn="l" fontAlgn="ctr"/>
                      <a:r>
                        <a:rPr lang="es-MX" sz="1200" b="1" u="none" strike="noStrike" dirty="0">
                          <a:solidFill>
                            <a:srgbClr val="00B050"/>
                          </a:solidFill>
                          <a:effectLst/>
                        </a:rPr>
                        <a:t>2164</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FONDOS DE FIDEICOMISOS, MANDATOS Y CONTRATOS ANÁLAGOS A CORTO PLAZO.</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106392216"/>
                  </a:ext>
                </a:extLst>
              </a:tr>
              <a:tr h="284546">
                <a:tc>
                  <a:txBody>
                    <a:bodyPr/>
                    <a:lstStyle/>
                    <a:p>
                      <a:pPr algn="l" fontAlgn="ctr"/>
                      <a:r>
                        <a:rPr lang="es-MX" sz="1200" b="1" u="none" strike="noStrike" dirty="0">
                          <a:solidFill>
                            <a:srgbClr val="C00000"/>
                          </a:solidFill>
                          <a:effectLst/>
                        </a:rPr>
                        <a:t>2164-001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C00000"/>
                          </a:solidFill>
                          <a:effectLst/>
                        </a:rPr>
                        <a:t>NOMBRE DE LA ENTIDAD A LA QUE SE LE DEBE.</a:t>
                      </a:r>
                      <a:endParaRPr lang="es-ES"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96318298"/>
                  </a:ext>
                </a:extLst>
              </a:tr>
            </a:tbl>
          </a:graphicData>
        </a:graphic>
      </p:graphicFrame>
    </p:spTree>
    <p:extLst>
      <p:ext uri="{BB962C8B-B14F-4D97-AF65-F5344CB8AC3E}">
        <p14:creationId xmlns:p14="http://schemas.microsoft.com/office/powerpoint/2010/main" val="1316146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amond(in)">
                                      <p:cBhvr>
                                        <p:cTn id="17" dur="2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checkerboard(across)">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DEE24855-E2F6-47D3-8890-97CE0895F46A}"/>
              </a:ext>
            </a:extLst>
          </p:cNvPr>
          <p:cNvGraphicFramePr>
            <a:graphicFrameLocks noGrp="1"/>
          </p:cNvGraphicFramePr>
          <p:nvPr>
            <p:extLst>
              <p:ext uri="{D42A27DB-BD31-4B8C-83A1-F6EECF244321}">
                <p14:modId xmlns:p14="http://schemas.microsoft.com/office/powerpoint/2010/main" val="911459052"/>
              </p:ext>
            </p:extLst>
          </p:nvPr>
        </p:nvGraphicFramePr>
        <p:xfrm>
          <a:off x="107504" y="836712"/>
          <a:ext cx="8928992" cy="936104"/>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845805125"/>
                    </a:ext>
                  </a:extLst>
                </a:gridCol>
                <a:gridCol w="5536518">
                  <a:extLst>
                    <a:ext uri="{9D8B030D-6E8A-4147-A177-3AD203B41FA5}">
                      <a16:colId xmlns:a16="http://schemas.microsoft.com/office/drawing/2014/main" val="3047991128"/>
                    </a:ext>
                  </a:extLst>
                </a:gridCol>
                <a:gridCol w="1669097">
                  <a:extLst>
                    <a:ext uri="{9D8B030D-6E8A-4147-A177-3AD203B41FA5}">
                      <a16:colId xmlns:a16="http://schemas.microsoft.com/office/drawing/2014/main" val="2467797307"/>
                    </a:ext>
                  </a:extLst>
                </a:gridCol>
              </a:tblGrid>
              <a:tr h="615888">
                <a:tc>
                  <a:txBody>
                    <a:bodyPr/>
                    <a:lstStyle/>
                    <a:p>
                      <a:pPr algn="l" fontAlgn="ctr"/>
                      <a:r>
                        <a:rPr lang="es-MX" sz="1200" b="1" u="none" strike="noStrike" dirty="0">
                          <a:solidFill>
                            <a:srgbClr val="00B050"/>
                          </a:solidFill>
                          <a:effectLst/>
                        </a:rPr>
                        <a:t>2165</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OTROS FONDOS DE TERCEROS EN GARANTÍA Y/O ADMINISTRACIÓN A CORTO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874766836"/>
                  </a:ext>
                </a:extLst>
              </a:tr>
              <a:tr h="320216">
                <a:tc>
                  <a:txBody>
                    <a:bodyPr/>
                    <a:lstStyle/>
                    <a:p>
                      <a:pPr algn="l" fontAlgn="ctr"/>
                      <a:r>
                        <a:rPr lang="es-MX" sz="1200" b="1" u="none" strike="noStrike" dirty="0">
                          <a:solidFill>
                            <a:srgbClr val="00B050"/>
                          </a:solidFill>
                          <a:effectLst/>
                        </a:rPr>
                        <a:t>2166</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VALORES Y BIENES EN GARANTÍA A CORTO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16238969"/>
                  </a:ext>
                </a:extLst>
              </a:tr>
            </a:tbl>
          </a:graphicData>
        </a:graphic>
      </p:graphicFrame>
      <p:graphicFrame>
        <p:nvGraphicFramePr>
          <p:cNvPr id="4" name="Tabla 3">
            <a:extLst>
              <a:ext uri="{FF2B5EF4-FFF2-40B4-BE49-F238E27FC236}">
                <a16:creationId xmlns:a16="http://schemas.microsoft.com/office/drawing/2014/main" id="{1E789B8C-9AA2-47E8-94EB-629B3C1E5DFD}"/>
              </a:ext>
            </a:extLst>
          </p:cNvPr>
          <p:cNvGraphicFramePr>
            <a:graphicFrameLocks noGrp="1"/>
          </p:cNvGraphicFramePr>
          <p:nvPr>
            <p:extLst>
              <p:ext uri="{D42A27DB-BD31-4B8C-83A1-F6EECF244321}">
                <p14:modId xmlns:p14="http://schemas.microsoft.com/office/powerpoint/2010/main" val="1241336043"/>
              </p:ext>
            </p:extLst>
          </p:nvPr>
        </p:nvGraphicFramePr>
        <p:xfrm>
          <a:off x="107504" y="2420888"/>
          <a:ext cx="8928992" cy="1224136"/>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285106542"/>
                    </a:ext>
                  </a:extLst>
                </a:gridCol>
                <a:gridCol w="5536518">
                  <a:extLst>
                    <a:ext uri="{9D8B030D-6E8A-4147-A177-3AD203B41FA5}">
                      <a16:colId xmlns:a16="http://schemas.microsoft.com/office/drawing/2014/main" val="3083252076"/>
                    </a:ext>
                  </a:extLst>
                </a:gridCol>
                <a:gridCol w="1669097">
                  <a:extLst>
                    <a:ext uri="{9D8B030D-6E8A-4147-A177-3AD203B41FA5}">
                      <a16:colId xmlns:a16="http://schemas.microsoft.com/office/drawing/2014/main" val="2079076324"/>
                    </a:ext>
                  </a:extLst>
                </a:gridCol>
              </a:tblGrid>
              <a:tr h="306034">
                <a:tc>
                  <a:txBody>
                    <a:bodyPr/>
                    <a:lstStyle/>
                    <a:p>
                      <a:pPr algn="l" fontAlgn="ctr"/>
                      <a:r>
                        <a:rPr lang="es-MX" sz="1200" b="1" u="none" strike="noStrike" dirty="0">
                          <a:solidFill>
                            <a:srgbClr val="00B050"/>
                          </a:solidFill>
                          <a:effectLst/>
                        </a:rPr>
                        <a:t>217</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PROVISIONES A CORTO PLAZO.</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371795786"/>
                  </a:ext>
                </a:extLst>
              </a:tr>
              <a:tr h="306034">
                <a:tc>
                  <a:txBody>
                    <a:bodyPr/>
                    <a:lstStyle/>
                    <a:p>
                      <a:pPr algn="l" fontAlgn="ctr"/>
                      <a:r>
                        <a:rPr lang="es-MX" sz="1200" b="1" u="none" strike="noStrike" dirty="0">
                          <a:solidFill>
                            <a:srgbClr val="00B050"/>
                          </a:solidFill>
                          <a:effectLst/>
                        </a:rPr>
                        <a:t>2171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PROVISIONES PARA DEMANDAS Y JUICIOS A CORTO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818043589"/>
                  </a:ext>
                </a:extLst>
              </a:tr>
              <a:tr h="306034">
                <a:tc>
                  <a:txBody>
                    <a:bodyPr/>
                    <a:lstStyle/>
                    <a:p>
                      <a:pPr algn="l" fontAlgn="ctr"/>
                      <a:r>
                        <a:rPr lang="es-MX" sz="1200" b="1" u="none" strike="noStrike" dirty="0">
                          <a:solidFill>
                            <a:srgbClr val="00B050"/>
                          </a:solidFill>
                          <a:effectLst/>
                        </a:rPr>
                        <a:t>2172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PROVISIONES PARA CONTIGENCIAS A CORTO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997417694"/>
                  </a:ext>
                </a:extLst>
              </a:tr>
              <a:tr h="306034">
                <a:tc>
                  <a:txBody>
                    <a:bodyPr/>
                    <a:lstStyle/>
                    <a:p>
                      <a:pPr algn="l" fontAlgn="ctr"/>
                      <a:r>
                        <a:rPr lang="es-MX" sz="1200" b="1" u="none" strike="noStrike" dirty="0">
                          <a:solidFill>
                            <a:srgbClr val="00B050"/>
                          </a:solidFill>
                          <a:effectLst/>
                        </a:rPr>
                        <a:t>2179</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OTRAS PROVISIONES A CORTO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749226901"/>
                  </a:ext>
                </a:extLst>
              </a:tr>
            </a:tbl>
          </a:graphicData>
        </a:graphic>
      </p:graphicFrame>
      <p:graphicFrame>
        <p:nvGraphicFramePr>
          <p:cNvPr id="5" name="Tabla 4">
            <a:extLst>
              <a:ext uri="{FF2B5EF4-FFF2-40B4-BE49-F238E27FC236}">
                <a16:creationId xmlns:a16="http://schemas.microsoft.com/office/drawing/2014/main" id="{C79ED157-D762-4589-A90B-81DA875CFA1A}"/>
              </a:ext>
            </a:extLst>
          </p:cNvPr>
          <p:cNvGraphicFramePr>
            <a:graphicFrameLocks noGrp="1"/>
          </p:cNvGraphicFramePr>
          <p:nvPr>
            <p:extLst>
              <p:ext uri="{D42A27DB-BD31-4B8C-83A1-F6EECF244321}">
                <p14:modId xmlns:p14="http://schemas.microsoft.com/office/powerpoint/2010/main" val="910317835"/>
              </p:ext>
            </p:extLst>
          </p:nvPr>
        </p:nvGraphicFramePr>
        <p:xfrm>
          <a:off x="107504" y="4365104"/>
          <a:ext cx="8928992" cy="959774"/>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4186659987"/>
                    </a:ext>
                  </a:extLst>
                </a:gridCol>
                <a:gridCol w="5536518">
                  <a:extLst>
                    <a:ext uri="{9D8B030D-6E8A-4147-A177-3AD203B41FA5}">
                      <a16:colId xmlns:a16="http://schemas.microsoft.com/office/drawing/2014/main" val="575120626"/>
                    </a:ext>
                  </a:extLst>
                </a:gridCol>
                <a:gridCol w="1669097">
                  <a:extLst>
                    <a:ext uri="{9D8B030D-6E8A-4147-A177-3AD203B41FA5}">
                      <a16:colId xmlns:a16="http://schemas.microsoft.com/office/drawing/2014/main" val="3034641955"/>
                    </a:ext>
                  </a:extLst>
                </a:gridCol>
              </a:tblGrid>
              <a:tr h="325085">
                <a:tc>
                  <a:txBody>
                    <a:bodyPr/>
                    <a:lstStyle/>
                    <a:p>
                      <a:pPr algn="l" fontAlgn="ctr"/>
                      <a:r>
                        <a:rPr lang="es-MX" sz="1200" b="1" u="none" strike="noStrike" dirty="0">
                          <a:solidFill>
                            <a:srgbClr val="00B050"/>
                          </a:solidFill>
                          <a:effectLst/>
                        </a:rPr>
                        <a:t>219</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OTROS PASIVOS A CORTO PLAZO.</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931766783"/>
                  </a:ext>
                </a:extLst>
              </a:tr>
              <a:tr h="325085">
                <a:tc>
                  <a:txBody>
                    <a:bodyPr/>
                    <a:lstStyle/>
                    <a:p>
                      <a:pPr algn="l" fontAlgn="ctr"/>
                      <a:r>
                        <a:rPr lang="es-MX" sz="1200" b="1" u="none" strike="noStrike" dirty="0">
                          <a:solidFill>
                            <a:srgbClr val="00B050"/>
                          </a:solidFill>
                          <a:effectLst/>
                        </a:rPr>
                        <a:t>2191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INGRESOS POR CLASIFICAR.</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402321196"/>
                  </a:ext>
                </a:extLst>
              </a:tr>
              <a:tr h="309604">
                <a:tc>
                  <a:txBody>
                    <a:bodyPr/>
                    <a:lstStyle/>
                    <a:p>
                      <a:pPr algn="l" fontAlgn="ctr"/>
                      <a:r>
                        <a:rPr lang="es-MX" sz="1200" b="1" u="none" strike="noStrike" dirty="0">
                          <a:solidFill>
                            <a:srgbClr val="C00000"/>
                          </a:solidFill>
                          <a:effectLst/>
                        </a:rPr>
                        <a:t>2191-001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INGRESOS POR RECLASIFICAR</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509249618"/>
                  </a:ext>
                </a:extLst>
              </a:tr>
            </a:tbl>
          </a:graphicData>
        </a:graphic>
      </p:graphicFrame>
      <p:graphicFrame>
        <p:nvGraphicFramePr>
          <p:cNvPr id="6" name="Tabla 5">
            <a:extLst>
              <a:ext uri="{FF2B5EF4-FFF2-40B4-BE49-F238E27FC236}">
                <a16:creationId xmlns:a16="http://schemas.microsoft.com/office/drawing/2014/main" id="{8977C7EE-4A31-4E85-933B-557F96319716}"/>
              </a:ext>
            </a:extLst>
          </p:cNvPr>
          <p:cNvGraphicFramePr>
            <a:graphicFrameLocks noGrp="1"/>
          </p:cNvGraphicFramePr>
          <p:nvPr>
            <p:extLst>
              <p:ext uri="{D42A27DB-BD31-4B8C-83A1-F6EECF244321}">
                <p14:modId xmlns:p14="http://schemas.microsoft.com/office/powerpoint/2010/main" val="1203120610"/>
              </p:ext>
            </p:extLst>
          </p:nvPr>
        </p:nvGraphicFramePr>
        <p:xfrm>
          <a:off x="107504" y="6023836"/>
          <a:ext cx="8928992" cy="71753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490396248"/>
                    </a:ext>
                  </a:extLst>
                </a:gridCol>
                <a:gridCol w="5536518">
                  <a:extLst>
                    <a:ext uri="{9D8B030D-6E8A-4147-A177-3AD203B41FA5}">
                      <a16:colId xmlns:a16="http://schemas.microsoft.com/office/drawing/2014/main" val="2799435531"/>
                    </a:ext>
                  </a:extLst>
                </a:gridCol>
                <a:gridCol w="1669097">
                  <a:extLst>
                    <a:ext uri="{9D8B030D-6E8A-4147-A177-3AD203B41FA5}">
                      <a16:colId xmlns:a16="http://schemas.microsoft.com/office/drawing/2014/main" val="3637389084"/>
                    </a:ext>
                  </a:extLst>
                </a:gridCol>
              </a:tblGrid>
              <a:tr h="358766">
                <a:tc>
                  <a:txBody>
                    <a:bodyPr/>
                    <a:lstStyle/>
                    <a:p>
                      <a:pPr algn="l" fontAlgn="ctr"/>
                      <a:r>
                        <a:rPr lang="es-MX" sz="1200" b="1" u="none" strike="noStrike" dirty="0">
                          <a:solidFill>
                            <a:srgbClr val="00B050"/>
                          </a:solidFill>
                          <a:effectLst/>
                        </a:rPr>
                        <a:t>2192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RECAUDACIÓN POR PARTICIPAR.</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366010939"/>
                  </a:ext>
                </a:extLst>
              </a:tr>
              <a:tr h="358766">
                <a:tc>
                  <a:txBody>
                    <a:bodyPr/>
                    <a:lstStyle/>
                    <a:p>
                      <a:pPr algn="l" fontAlgn="ctr"/>
                      <a:r>
                        <a:rPr lang="es-MX" sz="1200" b="1" u="none" strike="noStrike" dirty="0">
                          <a:solidFill>
                            <a:srgbClr val="00B050"/>
                          </a:solidFill>
                          <a:effectLst/>
                        </a:rPr>
                        <a:t>2199</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OTROS PASIVOS CIRCULANTES.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860414351"/>
                  </a:ext>
                </a:extLst>
              </a:tr>
            </a:tbl>
          </a:graphicData>
        </a:graphic>
      </p:graphicFrame>
    </p:spTree>
    <p:extLst>
      <p:ext uri="{BB962C8B-B14F-4D97-AF65-F5344CB8AC3E}">
        <p14:creationId xmlns:p14="http://schemas.microsoft.com/office/powerpoint/2010/main" val="1000062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linds(horizont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circle(in)">
                                      <p:cBhvr>
                                        <p:cTn id="2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F4CA92DB-59CA-4301-BA05-BE30217FF83D}"/>
              </a:ext>
            </a:extLst>
          </p:cNvPr>
          <p:cNvGraphicFramePr>
            <a:graphicFrameLocks noGrp="1"/>
          </p:cNvGraphicFramePr>
          <p:nvPr>
            <p:extLst>
              <p:ext uri="{D42A27DB-BD31-4B8C-83A1-F6EECF244321}">
                <p14:modId xmlns:p14="http://schemas.microsoft.com/office/powerpoint/2010/main" val="263249245"/>
              </p:ext>
            </p:extLst>
          </p:nvPr>
        </p:nvGraphicFramePr>
        <p:xfrm>
          <a:off x="107504" y="908719"/>
          <a:ext cx="8928992" cy="1270696"/>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655596541"/>
                    </a:ext>
                  </a:extLst>
                </a:gridCol>
                <a:gridCol w="5536518">
                  <a:extLst>
                    <a:ext uri="{9D8B030D-6E8A-4147-A177-3AD203B41FA5}">
                      <a16:colId xmlns:a16="http://schemas.microsoft.com/office/drawing/2014/main" val="2261971374"/>
                    </a:ext>
                  </a:extLst>
                </a:gridCol>
                <a:gridCol w="1669097">
                  <a:extLst>
                    <a:ext uri="{9D8B030D-6E8A-4147-A177-3AD203B41FA5}">
                      <a16:colId xmlns:a16="http://schemas.microsoft.com/office/drawing/2014/main" val="130372461"/>
                    </a:ext>
                  </a:extLst>
                </a:gridCol>
              </a:tblGrid>
              <a:tr h="317674">
                <a:tc>
                  <a:txBody>
                    <a:bodyPr/>
                    <a:lstStyle/>
                    <a:p>
                      <a:pPr algn="l" fontAlgn="ctr"/>
                      <a:r>
                        <a:rPr lang="es-MX" sz="1200" b="1" u="none" strike="noStrike" dirty="0">
                          <a:solidFill>
                            <a:srgbClr val="00B050"/>
                          </a:solidFill>
                          <a:effectLst/>
                        </a:rPr>
                        <a:t>22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PASIVO NO CIRCULANTE.</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623019572"/>
                  </a:ext>
                </a:extLst>
              </a:tr>
              <a:tr h="317674">
                <a:tc>
                  <a:txBody>
                    <a:bodyPr/>
                    <a:lstStyle/>
                    <a:p>
                      <a:pPr algn="l" fontAlgn="ctr"/>
                      <a:r>
                        <a:rPr lang="es-MX" sz="1200" b="1" u="none" strike="noStrike" dirty="0">
                          <a:solidFill>
                            <a:srgbClr val="00B050"/>
                          </a:solidFill>
                          <a:effectLst/>
                        </a:rPr>
                        <a:t>221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CUENTAS POR PAGAR A LARGO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71913870"/>
                  </a:ext>
                </a:extLst>
              </a:tr>
              <a:tr h="317674">
                <a:tc>
                  <a:txBody>
                    <a:bodyPr/>
                    <a:lstStyle/>
                    <a:p>
                      <a:pPr algn="l" fontAlgn="ctr"/>
                      <a:r>
                        <a:rPr lang="es-MX" sz="1200" b="1" u="none" strike="noStrike" dirty="0">
                          <a:solidFill>
                            <a:srgbClr val="00B050"/>
                          </a:solidFill>
                          <a:effectLst/>
                        </a:rPr>
                        <a:t>2211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PROVEEDORES POR PAGAR A LARGO PLAZO.</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979757307"/>
                  </a:ext>
                </a:extLst>
              </a:tr>
              <a:tr h="317674">
                <a:tc>
                  <a:txBody>
                    <a:bodyPr/>
                    <a:lstStyle/>
                    <a:p>
                      <a:pPr algn="l" fontAlgn="ctr"/>
                      <a:r>
                        <a:rPr lang="es-MX" sz="1200" b="1" u="none" strike="noStrike" dirty="0">
                          <a:solidFill>
                            <a:srgbClr val="00B050"/>
                          </a:solidFill>
                          <a:effectLst/>
                        </a:rPr>
                        <a:t>2212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CONTRATISTAS POR OBRAS PÚBLICAS POR PAGAR A LARGO PLAZO.</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164951755"/>
                  </a:ext>
                </a:extLst>
              </a:tr>
            </a:tbl>
          </a:graphicData>
        </a:graphic>
      </p:graphicFrame>
      <p:graphicFrame>
        <p:nvGraphicFramePr>
          <p:cNvPr id="4" name="Tabla 3">
            <a:extLst>
              <a:ext uri="{FF2B5EF4-FFF2-40B4-BE49-F238E27FC236}">
                <a16:creationId xmlns:a16="http://schemas.microsoft.com/office/drawing/2014/main" id="{44E40788-BFB4-43CE-93A3-DCB84D1EA517}"/>
              </a:ext>
            </a:extLst>
          </p:cNvPr>
          <p:cNvGraphicFramePr>
            <a:graphicFrameLocks noGrp="1"/>
          </p:cNvGraphicFramePr>
          <p:nvPr>
            <p:extLst>
              <p:ext uri="{D42A27DB-BD31-4B8C-83A1-F6EECF244321}">
                <p14:modId xmlns:p14="http://schemas.microsoft.com/office/powerpoint/2010/main" val="2679505179"/>
              </p:ext>
            </p:extLst>
          </p:nvPr>
        </p:nvGraphicFramePr>
        <p:xfrm>
          <a:off x="107504" y="2636912"/>
          <a:ext cx="8928992" cy="1465607"/>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868666104"/>
                    </a:ext>
                  </a:extLst>
                </a:gridCol>
                <a:gridCol w="5536518">
                  <a:extLst>
                    <a:ext uri="{9D8B030D-6E8A-4147-A177-3AD203B41FA5}">
                      <a16:colId xmlns:a16="http://schemas.microsoft.com/office/drawing/2014/main" val="175828158"/>
                    </a:ext>
                  </a:extLst>
                </a:gridCol>
                <a:gridCol w="1669097">
                  <a:extLst>
                    <a:ext uri="{9D8B030D-6E8A-4147-A177-3AD203B41FA5}">
                      <a16:colId xmlns:a16="http://schemas.microsoft.com/office/drawing/2014/main" val="623813497"/>
                    </a:ext>
                  </a:extLst>
                </a:gridCol>
              </a:tblGrid>
              <a:tr h="295940">
                <a:tc>
                  <a:txBody>
                    <a:bodyPr/>
                    <a:lstStyle/>
                    <a:p>
                      <a:pPr algn="l" fontAlgn="ctr"/>
                      <a:r>
                        <a:rPr lang="es-MX" sz="1200" b="1" u="none" strike="noStrike" dirty="0">
                          <a:solidFill>
                            <a:srgbClr val="00B050"/>
                          </a:solidFill>
                          <a:effectLst/>
                        </a:rPr>
                        <a:t>222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DOCUMENTOS POR PAGAR A LARGO PLAZO.</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559509160"/>
                  </a:ext>
                </a:extLst>
              </a:tr>
              <a:tr h="295940">
                <a:tc>
                  <a:txBody>
                    <a:bodyPr/>
                    <a:lstStyle/>
                    <a:p>
                      <a:pPr algn="l" fontAlgn="ctr"/>
                      <a:r>
                        <a:rPr lang="es-MX" sz="1200" b="1" u="none" strike="noStrike" dirty="0">
                          <a:solidFill>
                            <a:srgbClr val="00B050"/>
                          </a:solidFill>
                          <a:effectLst/>
                        </a:rPr>
                        <a:t>2221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DOCUMENTOS COMERCIALES POR PAGAR A LARGO PLAZO.</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047044852"/>
                  </a:ext>
                </a:extLst>
              </a:tr>
              <a:tr h="295940">
                <a:tc>
                  <a:txBody>
                    <a:bodyPr/>
                    <a:lstStyle/>
                    <a:p>
                      <a:pPr algn="l" fontAlgn="ctr"/>
                      <a:r>
                        <a:rPr lang="es-MX" sz="1200" b="1" u="none" strike="noStrike" dirty="0">
                          <a:solidFill>
                            <a:srgbClr val="00B050"/>
                          </a:solidFill>
                          <a:effectLst/>
                        </a:rPr>
                        <a:t>22211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CREDITOS POR CONTRATOS.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275626257"/>
                  </a:ext>
                </a:extLst>
              </a:tr>
              <a:tr h="295940">
                <a:tc>
                  <a:txBody>
                    <a:bodyPr/>
                    <a:lstStyle/>
                    <a:p>
                      <a:pPr algn="l" fontAlgn="ctr"/>
                      <a:r>
                        <a:rPr lang="es-MX" sz="1200" b="1" u="none" strike="noStrike" dirty="0">
                          <a:solidFill>
                            <a:srgbClr val="00B050"/>
                          </a:solidFill>
                          <a:effectLst/>
                        </a:rPr>
                        <a:t>22211-001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ENDEUDAMIENTO INTERNO.</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209619508"/>
                  </a:ext>
                </a:extLst>
              </a:tr>
              <a:tr h="281847">
                <a:tc>
                  <a:txBody>
                    <a:bodyPr/>
                    <a:lstStyle/>
                    <a:p>
                      <a:pPr algn="l" fontAlgn="ctr"/>
                      <a:r>
                        <a:rPr lang="es-MX" sz="1200" b="1" u="none" strike="noStrike" dirty="0">
                          <a:solidFill>
                            <a:srgbClr val="C00000"/>
                          </a:solidFill>
                          <a:effectLst/>
                        </a:rPr>
                        <a:t>22211-001-00001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pt-BR" sz="1200" b="1" u="none" strike="noStrike" dirty="0">
                          <a:solidFill>
                            <a:srgbClr val="C00000"/>
                          </a:solidFill>
                          <a:effectLst/>
                        </a:rPr>
                        <a:t>NUMERO DE CREDITO E INSTITUCION ACREEDORA.</a:t>
                      </a:r>
                      <a:endParaRPr lang="pt-BR"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0613446"/>
                  </a:ext>
                </a:extLst>
              </a:tr>
            </a:tbl>
          </a:graphicData>
        </a:graphic>
      </p:graphicFrame>
      <p:graphicFrame>
        <p:nvGraphicFramePr>
          <p:cNvPr id="5" name="Tabla 4">
            <a:extLst>
              <a:ext uri="{FF2B5EF4-FFF2-40B4-BE49-F238E27FC236}">
                <a16:creationId xmlns:a16="http://schemas.microsoft.com/office/drawing/2014/main" id="{007CE7DA-17F7-4FFF-A462-DF0DFADDFB0F}"/>
              </a:ext>
            </a:extLst>
          </p:cNvPr>
          <p:cNvGraphicFramePr>
            <a:graphicFrameLocks noGrp="1"/>
          </p:cNvGraphicFramePr>
          <p:nvPr>
            <p:extLst>
              <p:ext uri="{D42A27DB-BD31-4B8C-83A1-F6EECF244321}">
                <p14:modId xmlns:p14="http://schemas.microsoft.com/office/powerpoint/2010/main" val="2179104680"/>
              </p:ext>
            </p:extLst>
          </p:nvPr>
        </p:nvGraphicFramePr>
        <p:xfrm>
          <a:off x="107504" y="4581128"/>
          <a:ext cx="8928992" cy="781028"/>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134116067"/>
                    </a:ext>
                  </a:extLst>
                </a:gridCol>
                <a:gridCol w="5536518">
                  <a:extLst>
                    <a:ext uri="{9D8B030D-6E8A-4147-A177-3AD203B41FA5}">
                      <a16:colId xmlns:a16="http://schemas.microsoft.com/office/drawing/2014/main" val="2368353042"/>
                    </a:ext>
                  </a:extLst>
                </a:gridCol>
                <a:gridCol w="1669097">
                  <a:extLst>
                    <a:ext uri="{9D8B030D-6E8A-4147-A177-3AD203B41FA5}">
                      <a16:colId xmlns:a16="http://schemas.microsoft.com/office/drawing/2014/main" val="3311302410"/>
                    </a:ext>
                  </a:extLst>
                </a:gridCol>
              </a:tblGrid>
              <a:tr h="400039">
                <a:tc>
                  <a:txBody>
                    <a:bodyPr/>
                    <a:lstStyle/>
                    <a:p>
                      <a:pPr algn="l" fontAlgn="ctr"/>
                      <a:r>
                        <a:rPr lang="es-MX" sz="1200" b="1" u="none" strike="noStrike" dirty="0">
                          <a:solidFill>
                            <a:srgbClr val="00B050"/>
                          </a:solidFill>
                          <a:effectLst/>
                        </a:rPr>
                        <a:t>22211-002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ENDEUDAMIENTO EXTERNO.</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071421598"/>
                  </a:ext>
                </a:extLst>
              </a:tr>
              <a:tr h="380989">
                <a:tc>
                  <a:txBody>
                    <a:bodyPr/>
                    <a:lstStyle/>
                    <a:p>
                      <a:pPr algn="l" fontAlgn="ctr"/>
                      <a:r>
                        <a:rPr lang="es-MX" sz="1200" b="1" u="none" strike="noStrike" dirty="0">
                          <a:solidFill>
                            <a:srgbClr val="C00000"/>
                          </a:solidFill>
                          <a:effectLst/>
                        </a:rPr>
                        <a:t>22211-002-00001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pt-BR" sz="1200" b="1" u="none" strike="noStrike" dirty="0">
                          <a:solidFill>
                            <a:srgbClr val="C00000"/>
                          </a:solidFill>
                          <a:effectLst/>
                        </a:rPr>
                        <a:t>NUMERO DE CREDITO E INSTITUCION ACREEDORA.</a:t>
                      </a:r>
                      <a:endParaRPr lang="pt-BR"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510754866"/>
                  </a:ext>
                </a:extLst>
              </a:tr>
            </a:tbl>
          </a:graphicData>
        </a:graphic>
      </p:graphicFrame>
      <p:graphicFrame>
        <p:nvGraphicFramePr>
          <p:cNvPr id="6" name="Tabla 5">
            <a:extLst>
              <a:ext uri="{FF2B5EF4-FFF2-40B4-BE49-F238E27FC236}">
                <a16:creationId xmlns:a16="http://schemas.microsoft.com/office/drawing/2014/main" id="{C7E8DCA5-2AA3-4C04-AED0-A80546D7BD4A}"/>
              </a:ext>
            </a:extLst>
          </p:cNvPr>
          <p:cNvGraphicFramePr>
            <a:graphicFrameLocks noGrp="1"/>
          </p:cNvGraphicFramePr>
          <p:nvPr>
            <p:extLst>
              <p:ext uri="{D42A27DB-BD31-4B8C-83A1-F6EECF244321}">
                <p14:modId xmlns:p14="http://schemas.microsoft.com/office/powerpoint/2010/main" val="1270491728"/>
              </p:ext>
            </p:extLst>
          </p:nvPr>
        </p:nvGraphicFramePr>
        <p:xfrm>
          <a:off x="107504" y="5786782"/>
          <a:ext cx="8928992" cy="882578"/>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093730671"/>
                    </a:ext>
                  </a:extLst>
                </a:gridCol>
                <a:gridCol w="5536518">
                  <a:extLst>
                    <a:ext uri="{9D8B030D-6E8A-4147-A177-3AD203B41FA5}">
                      <a16:colId xmlns:a16="http://schemas.microsoft.com/office/drawing/2014/main" val="2327098754"/>
                    </a:ext>
                  </a:extLst>
                </a:gridCol>
                <a:gridCol w="1669097">
                  <a:extLst>
                    <a:ext uri="{9D8B030D-6E8A-4147-A177-3AD203B41FA5}">
                      <a16:colId xmlns:a16="http://schemas.microsoft.com/office/drawing/2014/main" val="3468673655"/>
                    </a:ext>
                  </a:extLst>
                </a:gridCol>
              </a:tblGrid>
              <a:tr h="580672">
                <a:tc>
                  <a:txBody>
                    <a:bodyPr/>
                    <a:lstStyle/>
                    <a:p>
                      <a:pPr algn="l" fontAlgn="ctr"/>
                      <a:r>
                        <a:rPr lang="es-MX" sz="1200" b="1" u="none" strike="noStrike" dirty="0">
                          <a:solidFill>
                            <a:srgbClr val="00B050"/>
                          </a:solidFill>
                          <a:effectLst/>
                        </a:rPr>
                        <a:t>2222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DOCUMENTOS CON CONTRATISTAS POR OBRAS PÚBLICAS POR PAGAR A LARGO PLAZO.</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445359170"/>
                  </a:ext>
                </a:extLst>
              </a:tr>
              <a:tr h="301906">
                <a:tc>
                  <a:txBody>
                    <a:bodyPr/>
                    <a:lstStyle/>
                    <a:p>
                      <a:pPr algn="l" fontAlgn="ctr"/>
                      <a:r>
                        <a:rPr lang="es-MX" sz="1200" b="1" u="none" strike="noStrike" dirty="0">
                          <a:solidFill>
                            <a:srgbClr val="00B050"/>
                          </a:solidFill>
                          <a:effectLst/>
                        </a:rPr>
                        <a:t>2229</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OTROS DOCUMENTOS POR PAGAR A LARGO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190494336"/>
                  </a:ext>
                </a:extLst>
              </a:tr>
            </a:tbl>
          </a:graphicData>
        </a:graphic>
      </p:graphicFrame>
    </p:spTree>
    <p:extLst>
      <p:ext uri="{BB962C8B-B14F-4D97-AF65-F5344CB8AC3E}">
        <p14:creationId xmlns:p14="http://schemas.microsoft.com/office/powerpoint/2010/main" val="1125614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80">
                                          <p:stCondLst>
                                            <p:cond delay="0"/>
                                          </p:stCondLst>
                                        </p:cTn>
                                        <p:tgtEl>
                                          <p:spTgt spid="4"/>
                                        </p:tgtEl>
                                      </p:cBhvr>
                                    </p:animEffect>
                                    <p:anim calcmode="lin" valueType="num">
                                      <p:cBhvr>
                                        <p:cTn id="20"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5" dur="26">
                                          <p:stCondLst>
                                            <p:cond delay="650"/>
                                          </p:stCondLst>
                                        </p:cTn>
                                        <p:tgtEl>
                                          <p:spTgt spid="4"/>
                                        </p:tgtEl>
                                      </p:cBhvr>
                                      <p:to x="100000" y="60000"/>
                                    </p:animScale>
                                    <p:animScale>
                                      <p:cBhvr>
                                        <p:cTn id="26" dur="166" decel="50000">
                                          <p:stCondLst>
                                            <p:cond delay="676"/>
                                          </p:stCondLst>
                                        </p:cTn>
                                        <p:tgtEl>
                                          <p:spTgt spid="4"/>
                                        </p:tgtEl>
                                      </p:cBhvr>
                                      <p:to x="100000" y="100000"/>
                                    </p:animScale>
                                    <p:animScale>
                                      <p:cBhvr>
                                        <p:cTn id="27" dur="26">
                                          <p:stCondLst>
                                            <p:cond delay="1312"/>
                                          </p:stCondLst>
                                        </p:cTn>
                                        <p:tgtEl>
                                          <p:spTgt spid="4"/>
                                        </p:tgtEl>
                                      </p:cBhvr>
                                      <p:to x="100000" y="80000"/>
                                    </p:animScale>
                                    <p:animScale>
                                      <p:cBhvr>
                                        <p:cTn id="28" dur="166" decel="50000">
                                          <p:stCondLst>
                                            <p:cond delay="1338"/>
                                          </p:stCondLst>
                                        </p:cTn>
                                        <p:tgtEl>
                                          <p:spTgt spid="4"/>
                                        </p:tgtEl>
                                      </p:cBhvr>
                                      <p:to x="100000" y="100000"/>
                                    </p:animScale>
                                    <p:animScale>
                                      <p:cBhvr>
                                        <p:cTn id="29" dur="26">
                                          <p:stCondLst>
                                            <p:cond delay="1642"/>
                                          </p:stCondLst>
                                        </p:cTn>
                                        <p:tgtEl>
                                          <p:spTgt spid="4"/>
                                        </p:tgtEl>
                                      </p:cBhvr>
                                      <p:to x="100000" y="90000"/>
                                    </p:animScale>
                                    <p:animScale>
                                      <p:cBhvr>
                                        <p:cTn id="30" dur="166" decel="50000">
                                          <p:stCondLst>
                                            <p:cond delay="1668"/>
                                          </p:stCondLst>
                                        </p:cTn>
                                        <p:tgtEl>
                                          <p:spTgt spid="4"/>
                                        </p:tgtEl>
                                      </p:cBhvr>
                                      <p:to x="100000" y="100000"/>
                                    </p:animScale>
                                    <p:animScale>
                                      <p:cBhvr>
                                        <p:cTn id="31" dur="26">
                                          <p:stCondLst>
                                            <p:cond delay="1808"/>
                                          </p:stCondLst>
                                        </p:cTn>
                                        <p:tgtEl>
                                          <p:spTgt spid="4"/>
                                        </p:tgtEl>
                                      </p:cBhvr>
                                      <p:to x="100000" y="95000"/>
                                    </p:animScale>
                                    <p:animScale>
                                      <p:cBhvr>
                                        <p:cTn id="32" dur="166" decel="50000">
                                          <p:stCondLst>
                                            <p:cond delay="1834"/>
                                          </p:stCondLst>
                                        </p:cTn>
                                        <p:tgtEl>
                                          <p:spTgt spid="4"/>
                                        </p:tgtEl>
                                      </p:cBhvr>
                                      <p:to x="100000" y="100000"/>
                                    </p:animScale>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down)">
                                      <p:cBhvr>
                                        <p:cTn id="37" dur="5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1000"/>
                                        <p:tgtEl>
                                          <p:spTgt spid="6"/>
                                        </p:tgtEl>
                                      </p:cBhvr>
                                    </p:animEffect>
                                    <p:anim calcmode="lin" valueType="num">
                                      <p:cBhvr>
                                        <p:cTn id="43" dur="1000" fill="hold"/>
                                        <p:tgtEl>
                                          <p:spTgt spid="6"/>
                                        </p:tgtEl>
                                        <p:attrNameLst>
                                          <p:attrName>ppt_x</p:attrName>
                                        </p:attrNameLst>
                                      </p:cBhvr>
                                      <p:tavLst>
                                        <p:tav tm="0">
                                          <p:val>
                                            <p:strVal val="#ppt_x"/>
                                          </p:val>
                                        </p:tav>
                                        <p:tav tm="100000">
                                          <p:val>
                                            <p:strVal val="#ppt_x"/>
                                          </p:val>
                                        </p:tav>
                                      </p:tavLst>
                                    </p:anim>
                                    <p:anim calcmode="lin" valueType="num">
                                      <p:cBhvr>
                                        <p:cTn id="4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3456384" cy="923330"/>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H. AYUNTAMIENTO DE</a:t>
            </a:r>
          </a:p>
          <a:p>
            <a:r>
              <a:rPr lang="es-MX" dirty="0"/>
              <a:t>QUERENDARO, MICHOACAN.</a:t>
            </a:r>
          </a:p>
          <a:p>
            <a:r>
              <a:rPr lang="es-MX" dirty="0"/>
              <a:t>P  R  E  S  E  N  T  E .</a:t>
            </a:r>
          </a:p>
        </p:txBody>
      </p:sp>
      <p:sp>
        <p:nvSpPr>
          <p:cNvPr id="15" name="4 Rectángulo">
            <a:extLst>
              <a:ext uri="{FF2B5EF4-FFF2-40B4-BE49-F238E27FC236}">
                <a16:creationId xmlns:a16="http://schemas.microsoft.com/office/drawing/2014/main" id="{FB3BB34D-B87F-4A41-929D-36E216E75979}"/>
              </a:ext>
            </a:extLst>
          </p:cNvPr>
          <p:cNvSpPr/>
          <p:nvPr/>
        </p:nvSpPr>
        <p:spPr>
          <a:xfrm>
            <a:off x="107504" y="1700808"/>
            <a:ext cx="8928992" cy="1200329"/>
          </a:xfrm>
          <a:prstGeom prst="rect">
            <a:avLst/>
          </a:prstGeom>
          <a:solidFill>
            <a:schemeClr val="accent4">
              <a:lumMod val="75000"/>
            </a:schemeClr>
          </a:solidFill>
          <a:ln>
            <a:noFill/>
          </a:ln>
        </p:spPr>
        <p:txBody>
          <a:bodyPr wrap="square">
            <a:spAutoFit/>
          </a:bodyPr>
          <a:lstStyle/>
          <a:p>
            <a:pPr algn="just"/>
            <a:r>
              <a:rPr lang="es-MX" dirty="0"/>
              <a:t>DICTAMEN DE LA ENTREGA-RECEPCION, REALIZADO CON MOTIVO DEL RELEVO INSTITUCIONAL DE LAS AUTORIDADES MUNICIPALES DE LA ADMINISTRACION 2015-2018 A LAS AUTORIDADES DE LA ADMINISTRACION 2018-2021.</a:t>
            </a:r>
            <a:endParaRPr lang="es-MX" sz="1600" dirty="0"/>
          </a:p>
        </p:txBody>
      </p:sp>
      <p:sp>
        <p:nvSpPr>
          <p:cNvPr id="10" name="28 Rectángulo">
            <a:extLst>
              <a:ext uri="{FF2B5EF4-FFF2-40B4-BE49-F238E27FC236}">
                <a16:creationId xmlns:a16="http://schemas.microsoft.com/office/drawing/2014/main" id="{6CDE555F-E8B0-4DE6-B5EF-C00BF82132A9}"/>
              </a:ext>
            </a:extLst>
          </p:cNvPr>
          <p:cNvSpPr/>
          <p:nvPr/>
        </p:nvSpPr>
        <p:spPr>
          <a:xfrm>
            <a:off x="107504" y="3356992"/>
            <a:ext cx="8928992" cy="3240360"/>
          </a:xfrm>
          <a:prstGeom prst="rect">
            <a:avLst/>
          </a:prstGeom>
          <a:gradFill>
            <a:gsLst>
              <a:gs pos="31667">
                <a:srgbClr val="808000"/>
              </a:gs>
              <a:gs pos="100000">
                <a:srgbClr val="FF993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a:t>En apego a lo señalado en la reforma de los artículos 21, 22, 23, 24, 25 y 29 de la Ley Orgánica Municipal del Estado de Michoacán de Ocampo publicada en el Periódico Oficial del Estado de Michoacán del día 7 de noviembre de 2017 y a los Lineamientos para la Entrega-recepción de los Municipios del Estado de Michoacán, decretados por el Congreso del Estado, procedentes del Titular de la Auditoria Superior de Michoacán también publicados en el Periódico Oficial del Estado el día 27 de marzo de 2018 y de acuerdo a nuestra asignación y aprobación como se muestra en el acta de Ayuntamiento no. ____ de fecha ____ y conforme a las notificaciones que se nos hace de que somos integrantes de la Comisión Especial encargada de realizar el Dictamen y una vez que hemos concluido de formularlo; tenemos a bien, ponerlo en sus manos para su debido análisis y consideraciones.</a:t>
            </a:r>
            <a:endParaRPr lang="es-MX" sz="1200" dirty="0"/>
          </a:p>
        </p:txBody>
      </p:sp>
    </p:spTree>
    <p:extLst>
      <p:ext uri="{BB962C8B-B14F-4D97-AF65-F5344CB8AC3E}">
        <p14:creationId xmlns:p14="http://schemas.microsoft.com/office/powerpoint/2010/main" val="2248203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arn(inVertical)">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arn(inVertical)">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animBg="1"/>
      <p:bldP spid="10"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980FE648-8F13-4D6A-BA0C-03244DF62027}"/>
              </a:ext>
            </a:extLst>
          </p:cNvPr>
          <p:cNvGraphicFramePr>
            <a:graphicFrameLocks noGrp="1"/>
          </p:cNvGraphicFramePr>
          <p:nvPr>
            <p:extLst>
              <p:ext uri="{D42A27DB-BD31-4B8C-83A1-F6EECF244321}">
                <p14:modId xmlns:p14="http://schemas.microsoft.com/office/powerpoint/2010/main" val="3807869392"/>
              </p:ext>
            </p:extLst>
          </p:nvPr>
        </p:nvGraphicFramePr>
        <p:xfrm>
          <a:off x="107504" y="836712"/>
          <a:ext cx="8928992" cy="2592288"/>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228339797"/>
                    </a:ext>
                  </a:extLst>
                </a:gridCol>
                <a:gridCol w="5536518">
                  <a:extLst>
                    <a:ext uri="{9D8B030D-6E8A-4147-A177-3AD203B41FA5}">
                      <a16:colId xmlns:a16="http://schemas.microsoft.com/office/drawing/2014/main" val="744160955"/>
                    </a:ext>
                  </a:extLst>
                </a:gridCol>
                <a:gridCol w="1669097">
                  <a:extLst>
                    <a:ext uri="{9D8B030D-6E8A-4147-A177-3AD203B41FA5}">
                      <a16:colId xmlns:a16="http://schemas.microsoft.com/office/drawing/2014/main" val="2197355164"/>
                    </a:ext>
                  </a:extLst>
                </a:gridCol>
              </a:tblGrid>
              <a:tr h="368767">
                <a:tc>
                  <a:txBody>
                    <a:bodyPr/>
                    <a:lstStyle/>
                    <a:p>
                      <a:pPr algn="l" fontAlgn="ctr"/>
                      <a:r>
                        <a:rPr lang="es-MX" sz="1200" b="1" u="none" strike="noStrike" dirty="0">
                          <a:solidFill>
                            <a:srgbClr val="00B050"/>
                          </a:solidFill>
                          <a:effectLst/>
                        </a:rPr>
                        <a:t>223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DEUDA PÚBLICA A LARGO PLAZO.</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094493314"/>
                  </a:ext>
                </a:extLst>
              </a:tr>
              <a:tr h="368767">
                <a:tc>
                  <a:txBody>
                    <a:bodyPr/>
                    <a:lstStyle/>
                    <a:p>
                      <a:pPr algn="l" fontAlgn="ctr"/>
                      <a:r>
                        <a:rPr lang="es-MX" sz="1200" b="1" u="none" strike="noStrike" dirty="0">
                          <a:solidFill>
                            <a:srgbClr val="00B050"/>
                          </a:solidFill>
                          <a:effectLst/>
                        </a:rPr>
                        <a:t>2231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TÍTULOS Y VALORES DE LA DEUDA PÚBLICA INTERNA A LARGO PLAZO.</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034994797"/>
                  </a:ext>
                </a:extLst>
              </a:tr>
              <a:tr h="368767">
                <a:tc>
                  <a:txBody>
                    <a:bodyPr/>
                    <a:lstStyle/>
                    <a:p>
                      <a:pPr algn="l" fontAlgn="ctr"/>
                      <a:r>
                        <a:rPr lang="es-MX" sz="1200" b="1" u="none" strike="noStrike" dirty="0">
                          <a:solidFill>
                            <a:srgbClr val="00B050"/>
                          </a:solidFill>
                          <a:effectLst/>
                        </a:rPr>
                        <a:t>2232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TÍTULOS Y VALORES DE LA DEUDA PÚBLICA EXTERNA A LARGO PLAZO.</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191151878"/>
                  </a:ext>
                </a:extLst>
              </a:tr>
              <a:tr h="425509">
                <a:tc>
                  <a:txBody>
                    <a:bodyPr/>
                    <a:lstStyle/>
                    <a:p>
                      <a:pPr algn="l" fontAlgn="ctr"/>
                      <a:r>
                        <a:rPr lang="es-MX" sz="1200" b="1" u="none" strike="noStrike" dirty="0">
                          <a:solidFill>
                            <a:srgbClr val="00B050"/>
                          </a:solidFill>
                          <a:effectLst/>
                        </a:rPr>
                        <a:t>2233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PRÉSTAMOS DE LA DEUDA PÚBLICA INTERNA POR PAGAR A LARGO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964662577"/>
                  </a:ext>
                </a:extLst>
              </a:tr>
              <a:tr h="709271">
                <a:tc>
                  <a:txBody>
                    <a:bodyPr/>
                    <a:lstStyle/>
                    <a:p>
                      <a:pPr algn="l" fontAlgn="ctr"/>
                      <a:r>
                        <a:rPr lang="es-MX" sz="1200" b="1" u="none" strike="noStrike" dirty="0">
                          <a:solidFill>
                            <a:srgbClr val="00B050"/>
                          </a:solidFill>
                          <a:effectLst/>
                        </a:rPr>
                        <a:t>2233-001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PRÉSTAMOS DE LA DEUDA PÚBLICA INTERNA POR PAGAR A LARGO PLAZO LIBRE DISPOSICION</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716984257"/>
                  </a:ext>
                </a:extLst>
              </a:tr>
              <a:tr h="351207">
                <a:tc>
                  <a:txBody>
                    <a:bodyPr/>
                    <a:lstStyle/>
                    <a:p>
                      <a:pPr algn="l" fontAlgn="ctr"/>
                      <a:r>
                        <a:rPr lang="es-MX" sz="1200" b="1" u="none" strike="noStrike" dirty="0">
                          <a:solidFill>
                            <a:srgbClr val="C00000"/>
                          </a:solidFill>
                          <a:effectLst/>
                        </a:rPr>
                        <a:t>2233-001-00001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CREDITO 2121 COBARRUBIAS, S.A.</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121795253"/>
                  </a:ext>
                </a:extLst>
              </a:tr>
            </a:tbl>
          </a:graphicData>
        </a:graphic>
      </p:graphicFrame>
      <p:graphicFrame>
        <p:nvGraphicFramePr>
          <p:cNvPr id="4" name="Tabla 3">
            <a:extLst>
              <a:ext uri="{FF2B5EF4-FFF2-40B4-BE49-F238E27FC236}">
                <a16:creationId xmlns:a16="http://schemas.microsoft.com/office/drawing/2014/main" id="{1BF2555F-7F36-4AC1-81C2-4F2F6527888C}"/>
              </a:ext>
            </a:extLst>
          </p:cNvPr>
          <p:cNvGraphicFramePr>
            <a:graphicFrameLocks noGrp="1"/>
          </p:cNvGraphicFramePr>
          <p:nvPr>
            <p:extLst>
              <p:ext uri="{D42A27DB-BD31-4B8C-83A1-F6EECF244321}">
                <p14:modId xmlns:p14="http://schemas.microsoft.com/office/powerpoint/2010/main" val="1153155344"/>
              </p:ext>
            </p:extLst>
          </p:nvPr>
        </p:nvGraphicFramePr>
        <p:xfrm>
          <a:off x="107504" y="3861048"/>
          <a:ext cx="8928992" cy="1190984"/>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049377749"/>
                    </a:ext>
                  </a:extLst>
                </a:gridCol>
                <a:gridCol w="5536518">
                  <a:extLst>
                    <a:ext uri="{9D8B030D-6E8A-4147-A177-3AD203B41FA5}">
                      <a16:colId xmlns:a16="http://schemas.microsoft.com/office/drawing/2014/main" val="2640733594"/>
                    </a:ext>
                  </a:extLst>
                </a:gridCol>
                <a:gridCol w="1669097">
                  <a:extLst>
                    <a:ext uri="{9D8B030D-6E8A-4147-A177-3AD203B41FA5}">
                      <a16:colId xmlns:a16="http://schemas.microsoft.com/office/drawing/2014/main" val="1434635074"/>
                    </a:ext>
                  </a:extLst>
                </a:gridCol>
              </a:tblGrid>
              <a:tr h="796557">
                <a:tc>
                  <a:txBody>
                    <a:bodyPr/>
                    <a:lstStyle/>
                    <a:p>
                      <a:pPr algn="l" fontAlgn="ctr"/>
                      <a:r>
                        <a:rPr lang="es-MX" sz="1200" b="1" u="none" strike="noStrike" dirty="0">
                          <a:solidFill>
                            <a:srgbClr val="00B050"/>
                          </a:solidFill>
                          <a:effectLst/>
                        </a:rPr>
                        <a:t>2233-002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PRÉSTAMOS DE LA DEUDA PÚBLICA INTERNA POR PAGAR A LARGO PLAZO ETIQUETADAS</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79974165"/>
                  </a:ext>
                </a:extLst>
              </a:tr>
              <a:tr h="394427">
                <a:tc>
                  <a:txBody>
                    <a:bodyPr/>
                    <a:lstStyle/>
                    <a:p>
                      <a:pPr algn="l" fontAlgn="ctr"/>
                      <a:r>
                        <a:rPr lang="es-MX" sz="1200" b="1" u="none" strike="noStrike" dirty="0">
                          <a:solidFill>
                            <a:srgbClr val="C00000"/>
                          </a:solidFill>
                          <a:effectLst/>
                        </a:rPr>
                        <a:t>2233-002-00001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CREDITO BANOBRAS 1515</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70886371"/>
                  </a:ext>
                </a:extLst>
              </a:tr>
            </a:tbl>
          </a:graphicData>
        </a:graphic>
      </p:graphicFrame>
      <p:graphicFrame>
        <p:nvGraphicFramePr>
          <p:cNvPr id="5" name="Tabla 4">
            <a:extLst>
              <a:ext uri="{FF2B5EF4-FFF2-40B4-BE49-F238E27FC236}">
                <a16:creationId xmlns:a16="http://schemas.microsoft.com/office/drawing/2014/main" id="{06D14578-6C20-401B-BCC2-9E12B88E90B3}"/>
              </a:ext>
            </a:extLst>
          </p:cNvPr>
          <p:cNvGraphicFramePr>
            <a:graphicFrameLocks noGrp="1"/>
          </p:cNvGraphicFramePr>
          <p:nvPr>
            <p:extLst>
              <p:ext uri="{D42A27DB-BD31-4B8C-83A1-F6EECF244321}">
                <p14:modId xmlns:p14="http://schemas.microsoft.com/office/powerpoint/2010/main" val="1507051461"/>
              </p:ext>
            </p:extLst>
          </p:nvPr>
        </p:nvGraphicFramePr>
        <p:xfrm>
          <a:off x="107504" y="5400524"/>
          <a:ext cx="8928992" cy="1369157"/>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879827143"/>
                    </a:ext>
                  </a:extLst>
                </a:gridCol>
                <a:gridCol w="5536518">
                  <a:extLst>
                    <a:ext uri="{9D8B030D-6E8A-4147-A177-3AD203B41FA5}">
                      <a16:colId xmlns:a16="http://schemas.microsoft.com/office/drawing/2014/main" val="4089315172"/>
                    </a:ext>
                  </a:extLst>
                </a:gridCol>
                <a:gridCol w="1669097">
                  <a:extLst>
                    <a:ext uri="{9D8B030D-6E8A-4147-A177-3AD203B41FA5}">
                      <a16:colId xmlns:a16="http://schemas.microsoft.com/office/drawing/2014/main" val="3509478526"/>
                    </a:ext>
                  </a:extLst>
                </a:gridCol>
              </a:tblGrid>
              <a:tr h="345959">
                <a:tc>
                  <a:txBody>
                    <a:bodyPr/>
                    <a:lstStyle/>
                    <a:p>
                      <a:pPr algn="l" fontAlgn="ctr"/>
                      <a:r>
                        <a:rPr lang="es-MX" sz="1200" b="1" u="none" strike="noStrike" dirty="0">
                          <a:solidFill>
                            <a:srgbClr val="00B050"/>
                          </a:solidFill>
                          <a:effectLst/>
                        </a:rPr>
                        <a:t>2234</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PRÉSTAMOS DE LA DEUDA PÚBLICA EXTERNA POR PAGAR A LARGO PLAZO.</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043882096"/>
                  </a:ext>
                </a:extLst>
              </a:tr>
              <a:tr h="665401">
                <a:tc>
                  <a:txBody>
                    <a:bodyPr/>
                    <a:lstStyle/>
                    <a:p>
                      <a:pPr algn="l" fontAlgn="ctr"/>
                      <a:r>
                        <a:rPr lang="es-MX" sz="1200" b="1" u="none" strike="noStrike" dirty="0">
                          <a:solidFill>
                            <a:srgbClr val="00B050"/>
                          </a:solidFill>
                          <a:effectLst/>
                        </a:rPr>
                        <a:t>2234-001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PRÉSTAMOS DE LA DEUDA PÚBLICA EXTERNA POR PAGAR A LARGO PLAZO LIBRE DISPOSICION</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42526346"/>
                  </a:ext>
                </a:extLst>
              </a:tr>
              <a:tr h="329484">
                <a:tc>
                  <a:txBody>
                    <a:bodyPr/>
                    <a:lstStyle/>
                    <a:p>
                      <a:pPr algn="l" fontAlgn="ctr"/>
                      <a:r>
                        <a:rPr lang="es-MX" sz="1200" b="1" u="none" strike="noStrike" dirty="0">
                          <a:solidFill>
                            <a:srgbClr val="C00000"/>
                          </a:solidFill>
                          <a:effectLst/>
                        </a:rPr>
                        <a:t>2234-001-00001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CREDITO 1010 PAIS EXTERNO</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500953755"/>
                  </a:ext>
                </a:extLst>
              </a:tr>
            </a:tbl>
          </a:graphicData>
        </a:graphic>
      </p:graphicFrame>
    </p:spTree>
    <p:extLst>
      <p:ext uri="{BB962C8B-B14F-4D97-AF65-F5344CB8AC3E}">
        <p14:creationId xmlns:p14="http://schemas.microsoft.com/office/powerpoint/2010/main" val="4171931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9" presetClass="entr" presetSubtype="0" decel="10000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 calcmode="lin" valueType="num">
                                      <p:cBhvr>
                                        <p:cTn id="14" dur="500" fill="hold"/>
                                        <p:tgtEl>
                                          <p:spTgt spid="2"/>
                                        </p:tgtEl>
                                        <p:attrNameLst>
                                          <p:attrName>style.rotation</p:attrName>
                                        </p:attrNameLst>
                                      </p:cBhvr>
                                      <p:tavLst>
                                        <p:tav tm="0">
                                          <p:val>
                                            <p:fltVal val="360"/>
                                          </p:val>
                                        </p:tav>
                                        <p:tav tm="100000">
                                          <p:val>
                                            <p:fltVal val="0"/>
                                          </p:val>
                                        </p:tav>
                                      </p:tavLst>
                                    </p:anim>
                                    <p:animEffect transition="in" filter="fade">
                                      <p:cBhvr>
                                        <p:cTn id="15" dur="5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strips(downLeft)">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5" name="Tabla 4">
            <a:extLst>
              <a:ext uri="{FF2B5EF4-FFF2-40B4-BE49-F238E27FC236}">
                <a16:creationId xmlns:a16="http://schemas.microsoft.com/office/drawing/2014/main" id="{D25075C9-AC2A-403B-BE8A-0354B7C3BF4D}"/>
              </a:ext>
            </a:extLst>
          </p:cNvPr>
          <p:cNvGraphicFramePr>
            <a:graphicFrameLocks noGrp="1"/>
          </p:cNvGraphicFramePr>
          <p:nvPr>
            <p:extLst>
              <p:ext uri="{D42A27DB-BD31-4B8C-83A1-F6EECF244321}">
                <p14:modId xmlns:p14="http://schemas.microsoft.com/office/powerpoint/2010/main" val="3731602350"/>
              </p:ext>
            </p:extLst>
          </p:nvPr>
        </p:nvGraphicFramePr>
        <p:xfrm>
          <a:off x="107504" y="1844824"/>
          <a:ext cx="8928992" cy="130761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753894024"/>
                    </a:ext>
                  </a:extLst>
                </a:gridCol>
                <a:gridCol w="5536518">
                  <a:extLst>
                    <a:ext uri="{9D8B030D-6E8A-4147-A177-3AD203B41FA5}">
                      <a16:colId xmlns:a16="http://schemas.microsoft.com/office/drawing/2014/main" val="1921573496"/>
                    </a:ext>
                  </a:extLst>
                </a:gridCol>
                <a:gridCol w="1669097">
                  <a:extLst>
                    <a:ext uri="{9D8B030D-6E8A-4147-A177-3AD203B41FA5}">
                      <a16:colId xmlns:a16="http://schemas.microsoft.com/office/drawing/2014/main" val="3210434648"/>
                    </a:ext>
                  </a:extLst>
                </a:gridCol>
              </a:tblGrid>
              <a:tr h="326903">
                <a:tc>
                  <a:txBody>
                    <a:bodyPr/>
                    <a:lstStyle/>
                    <a:p>
                      <a:pPr algn="l" fontAlgn="ctr"/>
                      <a:r>
                        <a:rPr lang="es-MX" sz="1200" b="1" u="none" strike="noStrike" dirty="0">
                          <a:solidFill>
                            <a:srgbClr val="00B050"/>
                          </a:solidFill>
                          <a:effectLst/>
                        </a:rPr>
                        <a:t>224</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PASIVOS DIFERIDOS A LARGO PLAZO.</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257025138"/>
                  </a:ext>
                </a:extLst>
              </a:tr>
              <a:tr h="326903">
                <a:tc>
                  <a:txBody>
                    <a:bodyPr/>
                    <a:lstStyle/>
                    <a:p>
                      <a:pPr algn="l" fontAlgn="ctr"/>
                      <a:r>
                        <a:rPr lang="es-MX" sz="1200" b="1" u="none" strike="noStrike" dirty="0">
                          <a:solidFill>
                            <a:srgbClr val="00B050"/>
                          </a:solidFill>
                          <a:effectLst/>
                        </a:rPr>
                        <a:t>2241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CRÉDITOS DIFERIDOS A LARGO PLAZO.</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959720214"/>
                  </a:ext>
                </a:extLst>
              </a:tr>
              <a:tr h="326903">
                <a:tc>
                  <a:txBody>
                    <a:bodyPr/>
                    <a:lstStyle/>
                    <a:p>
                      <a:pPr algn="l" fontAlgn="ctr"/>
                      <a:r>
                        <a:rPr lang="es-MX" sz="1200" b="1" u="none" strike="noStrike" dirty="0">
                          <a:solidFill>
                            <a:srgbClr val="00B050"/>
                          </a:solidFill>
                          <a:effectLst/>
                        </a:rPr>
                        <a:t>2242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INTERESES COBRADOS POR ADELANTADO A LARGO PLAZO.</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908385996"/>
                  </a:ext>
                </a:extLst>
              </a:tr>
              <a:tr h="326903">
                <a:tc>
                  <a:txBody>
                    <a:bodyPr/>
                    <a:lstStyle/>
                    <a:p>
                      <a:pPr algn="l" fontAlgn="ctr"/>
                      <a:r>
                        <a:rPr lang="es-MX" sz="1200" b="1" u="none" strike="noStrike" dirty="0">
                          <a:solidFill>
                            <a:srgbClr val="00B050"/>
                          </a:solidFill>
                          <a:effectLst/>
                        </a:rPr>
                        <a:t>2249</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OTROS PASIVOS DIFERIDOS A LARGO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024716243"/>
                  </a:ext>
                </a:extLst>
              </a:tr>
            </a:tbl>
          </a:graphicData>
        </a:graphic>
      </p:graphicFrame>
      <p:graphicFrame>
        <p:nvGraphicFramePr>
          <p:cNvPr id="6" name="Tabla 5">
            <a:extLst>
              <a:ext uri="{FF2B5EF4-FFF2-40B4-BE49-F238E27FC236}">
                <a16:creationId xmlns:a16="http://schemas.microsoft.com/office/drawing/2014/main" id="{99281921-E4B8-4FF1-AF5D-295B7F8CEBE6}"/>
              </a:ext>
            </a:extLst>
          </p:cNvPr>
          <p:cNvGraphicFramePr>
            <a:graphicFrameLocks noGrp="1"/>
          </p:cNvGraphicFramePr>
          <p:nvPr>
            <p:extLst>
              <p:ext uri="{D42A27DB-BD31-4B8C-83A1-F6EECF244321}">
                <p14:modId xmlns:p14="http://schemas.microsoft.com/office/powerpoint/2010/main" val="3157466054"/>
              </p:ext>
            </p:extLst>
          </p:nvPr>
        </p:nvGraphicFramePr>
        <p:xfrm>
          <a:off x="107504" y="3284984"/>
          <a:ext cx="8928992" cy="2232246"/>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949895069"/>
                    </a:ext>
                  </a:extLst>
                </a:gridCol>
                <a:gridCol w="5536518">
                  <a:extLst>
                    <a:ext uri="{9D8B030D-6E8A-4147-A177-3AD203B41FA5}">
                      <a16:colId xmlns:a16="http://schemas.microsoft.com/office/drawing/2014/main" val="2884656664"/>
                    </a:ext>
                  </a:extLst>
                </a:gridCol>
                <a:gridCol w="1669097">
                  <a:extLst>
                    <a:ext uri="{9D8B030D-6E8A-4147-A177-3AD203B41FA5}">
                      <a16:colId xmlns:a16="http://schemas.microsoft.com/office/drawing/2014/main" val="3667274091"/>
                    </a:ext>
                  </a:extLst>
                </a:gridCol>
              </a:tblGrid>
              <a:tr h="440470">
                <a:tc>
                  <a:txBody>
                    <a:bodyPr/>
                    <a:lstStyle/>
                    <a:p>
                      <a:pPr algn="l" fontAlgn="ctr"/>
                      <a:r>
                        <a:rPr lang="es-MX" sz="1200" b="1" u="none" strike="noStrike" dirty="0">
                          <a:solidFill>
                            <a:srgbClr val="00B050"/>
                          </a:solidFill>
                          <a:effectLst/>
                        </a:rPr>
                        <a:t>225</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FONDOS Y BIENES DE TERCEROS EN GARANTÍA Y/O ADMINISTRACIÓN A LARGO PLAZO.</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47273713"/>
                  </a:ext>
                </a:extLst>
              </a:tr>
              <a:tr h="227709">
                <a:tc>
                  <a:txBody>
                    <a:bodyPr/>
                    <a:lstStyle/>
                    <a:p>
                      <a:pPr algn="l" fontAlgn="ctr"/>
                      <a:r>
                        <a:rPr lang="es-MX" sz="1200" b="1" u="none" strike="noStrike" dirty="0">
                          <a:solidFill>
                            <a:srgbClr val="00B050"/>
                          </a:solidFill>
                          <a:effectLst/>
                        </a:rPr>
                        <a:t>2251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FONDOS EN GARANTÍA A LARGO PLAZO.</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689416861"/>
                  </a:ext>
                </a:extLst>
              </a:tr>
              <a:tr h="227709">
                <a:tc>
                  <a:txBody>
                    <a:bodyPr/>
                    <a:lstStyle/>
                    <a:p>
                      <a:pPr algn="l" fontAlgn="ctr"/>
                      <a:r>
                        <a:rPr lang="es-MX" sz="1200" b="1" u="none" strike="noStrike" dirty="0">
                          <a:solidFill>
                            <a:srgbClr val="00B050"/>
                          </a:solidFill>
                          <a:effectLst/>
                        </a:rPr>
                        <a:t>2252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FONDOS EN ADMINISTRACIÓN A LARGO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942575778"/>
                  </a:ext>
                </a:extLst>
              </a:tr>
              <a:tr h="227709">
                <a:tc>
                  <a:txBody>
                    <a:bodyPr/>
                    <a:lstStyle/>
                    <a:p>
                      <a:pPr algn="l" fontAlgn="ctr"/>
                      <a:r>
                        <a:rPr lang="es-MX" sz="1200" b="1" u="none" strike="noStrike" dirty="0">
                          <a:solidFill>
                            <a:srgbClr val="00B050"/>
                          </a:solidFill>
                          <a:effectLst/>
                        </a:rPr>
                        <a:t>2253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FONDOS CONTINGENTES A LARGO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272085054"/>
                  </a:ext>
                </a:extLst>
              </a:tr>
              <a:tr h="440470">
                <a:tc>
                  <a:txBody>
                    <a:bodyPr/>
                    <a:lstStyle/>
                    <a:p>
                      <a:pPr algn="l" fontAlgn="ctr"/>
                      <a:r>
                        <a:rPr lang="es-MX" sz="1200" b="1" u="none" strike="noStrike" dirty="0">
                          <a:solidFill>
                            <a:srgbClr val="00B050"/>
                          </a:solidFill>
                          <a:effectLst/>
                        </a:rPr>
                        <a:t>2254</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FONDOS DE FIDEICOMISOS, MANDATOS Y CONTRATOS ANÁLOGOS A LARGO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087668945"/>
                  </a:ext>
                </a:extLst>
              </a:tr>
              <a:tr h="440470">
                <a:tc>
                  <a:txBody>
                    <a:bodyPr/>
                    <a:lstStyle/>
                    <a:p>
                      <a:pPr algn="l" fontAlgn="ctr"/>
                      <a:r>
                        <a:rPr lang="es-MX" sz="1200" b="1" u="none" strike="noStrike" dirty="0">
                          <a:solidFill>
                            <a:srgbClr val="00B050"/>
                          </a:solidFill>
                          <a:effectLst/>
                        </a:rPr>
                        <a:t>2255</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OTROS FONDOS DE TERCEROS EN GARANTÍA Y/O ADMINISTRACIÓN A LARGO PLAZO.</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835537371"/>
                  </a:ext>
                </a:extLst>
              </a:tr>
              <a:tr h="227709">
                <a:tc>
                  <a:txBody>
                    <a:bodyPr/>
                    <a:lstStyle/>
                    <a:p>
                      <a:pPr algn="l" fontAlgn="ctr"/>
                      <a:r>
                        <a:rPr lang="es-MX" sz="1200" b="1" u="none" strike="noStrike" dirty="0">
                          <a:solidFill>
                            <a:srgbClr val="00B050"/>
                          </a:solidFill>
                          <a:effectLst/>
                        </a:rPr>
                        <a:t>2256</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VALORES Y BIENES EN GARANTÍA A LARGO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999915489"/>
                  </a:ext>
                </a:extLst>
              </a:tr>
            </a:tbl>
          </a:graphicData>
        </a:graphic>
      </p:graphicFrame>
      <p:graphicFrame>
        <p:nvGraphicFramePr>
          <p:cNvPr id="7" name="Tabla 6">
            <a:extLst>
              <a:ext uri="{FF2B5EF4-FFF2-40B4-BE49-F238E27FC236}">
                <a16:creationId xmlns:a16="http://schemas.microsoft.com/office/drawing/2014/main" id="{06B46823-68F8-48AE-927C-6EE5DE8DEF8B}"/>
              </a:ext>
            </a:extLst>
          </p:cNvPr>
          <p:cNvGraphicFramePr>
            <a:graphicFrameLocks noGrp="1"/>
          </p:cNvGraphicFramePr>
          <p:nvPr>
            <p:extLst>
              <p:ext uri="{D42A27DB-BD31-4B8C-83A1-F6EECF244321}">
                <p14:modId xmlns:p14="http://schemas.microsoft.com/office/powerpoint/2010/main" val="3633824865"/>
              </p:ext>
            </p:extLst>
          </p:nvPr>
        </p:nvGraphicFramePr>
        <p:xfrm>
          <a:off x="107504" y="5661248"/>
          <a:ext cx="8928992" cy="1080120"/>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704437559"/>
                    </a:ext>
                  </a:extLst>
                </a:gridCol>
                <a:gridCol w="5536518">
                  <a:extLst>
                    <a:ext uri="{9D8B030D-6E8A-4147-A177-3AD203B41FA5}">
                      <a16:colId xmlns:a16="http://schemas.microsoft.com/office/drawing/2014/main" val="919072517"/>
                    </a:ext>
                  </a:extLst>
                </a:gridCol>
                <a:gridCol w="1669097">
                  <a:extLst>
                    <a:ext uri="{9D8B030D-6E8A-4147-A177-3AD203B41FA5}">
                      <a16:colId xmlns:a16="http://schemas.microsoft.com/office/drawing/2014/main" val="3270726754"/>
                    </a:ext>
                  </a:extLst>
                </a:gridCol>
              </a:tblGrid>
              <a:tr h="216024">
                <a:tc>
                  <a:txBody>
                    <a:bodyPr/>
                    <a:lstStyle/>
                    <a:p>
                      <a:pPr algn="l" fontAlgn="ctr"/>
                      <a:r>
                        <a:rPr lang="es-MX" sz="1200" b="1" u="none" strike="noStrike" dirty="0">
                          <a:solidFill>
                            <a:srgbClr val="00B050"/>
                          </a:solidFill>
                          <a:effectLst/>
                        </a:rPr>
                        <a:t>226</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PROVISIONES A LARGO PLAZO.</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532791783"/>
                  </a:ext>
                </a:extLst>
              </a:tr>
              <a:tr h="216024">
                <a:tc>
                  <a:txBody>
                    <a:bodyPr/>
                    <a:lstStyle/>
                    <a:p>
                      <a:pPr algn="l" fontAlgn="ctr"/>
                      <a:r>
                        <a:rPr lang="es-MX" sz="1200" b="1" u="none" strike="noStrike" dirty="0">
                          <a:solidFill>
                            <a:srgbClr val="00B050"/>
                          </a:solidFill>
                          <a:effectLst/>
                        </a:rPr>
                        <a:t>2261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PROVISIÓN PARA DEMANDAS Y JUICIOS A LARGO PLAZO.</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309879322"/>
                  </a:ext>
                </a:extLst>
              </a:tr>
              <a:tr h="216024">
                <a:tc>
                  <a:txBody>
                    <a:bodyPr/>
                    <a:lstStyle/>
                    <a:p>
                      <a:pPr algn="l" fontAlgn="ctr"/>
                      <a:r>
                        <a:rPr lang="es-MX" sz="1200" b="1" u="none" strike="noStrike" dirty="0">
                          <a:solidFill>
                            <a:srgbClr val="00B050"/>
                          </a:solidFill>
                          <a:effectLst/>
                        </a:rPr>
                        <a:t>2262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PROVISIÓN PARA PENSIÓNES A LARGO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622853733"/>
                  </a:ext>
                </a:extLst>
              </a:tr>
              <a:tr h="216024">
                <a:tc>
                  <a:txBody>
                    <a:bodyPr/>
                    <a:lstStyle/>
                    <a:p>
                      <a:pPr algn="l" fontAlgn="ctr"/>
                      <a:r>
                        <a:rPr lang="es-MX" sz="1200" b="1" u="none" strike="noStrike" dirty="0">
                          <a:solidFill>
                            <a:srgbClr val="00B050"/>
                          </a:solidFill>
                          <a:effectLst/>
                        </a:rPr>
                        <a:t>2263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00B050"/>
                          </a:solidFill>
                          <a:effectLst/>
                        </a:rPr>
                        <a:t>PROVISIÓN PARA CONTIGENCIAS A LARGO PLAZO.</a:t>
                      </a:r>
                      <a:endParaRPr lang="es-ES"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823810297"/>
                  </a:ext>
                </a:extLst>
              </a:tr>
              <a:tr h="216024">
                <a:tc>
                  <a:txBody>
                    <a:bodyPr/>
                    <a:lstStyle/>
                    <a:p>
                      <a:pPr algn="l" fontAlgn="ctr"/>
                      <a:r>
                        <a:rPr lang="es-MX" sz="1200" b="1" u="none" strike="noStrike" dirty="0">
                          <a:solidFill>
                            <a:srgbClr val="00B050"/>
                          </a:solidFill>
                          <a:effectLst/>
                        </a:rPr>
                        <a:t>2269</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OTRAS PROVISIONES A LARGO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59071823"/>
                  </a:ext>
                </a:extLst>
              </a:tr>
            </a:tbl>
          </a:graphicData>
        </a:graphic>
      </p:graphicFrame>
      <p:graphicFrame>
        <p:nvGraphicFramePr>
          <p:cNvPr id="8" name="Tabla 7">
            <a:extLst>
              <a:ext uri="{FF2B5EF4-FFF2-40B4-BE49-F238E27FC236}">
                <a16:creationId xmlns:a16="http://schemas.microsoft.com/office/drawing/2014/main" id="{46F0EC8B-E967-4273-8002-07D7BCD4417F}"/>
              </a:ext>
            </a:extLst>
          </p:cNvPr>
          <p:cNvGraphicFramePr>
            <a:graphicFrameLocks noGrp="1"/>
          </p:cNvGraphicFramePr>
          <p:nvPr>
            <p:extLst>
              <p:ext uri="{D42A27DB-BD31-4B8C-83A1-F6EECF244321}">
                <p14:modId xmlns:p14="http://schemas.microsoft.com/office/powerpoint/2010/main" val="1189758999"/>
              </p:ext>
            </p:extLst>
          </p:nvPr>
        </p:nvGraphicFramePr>
        <p:xfrm>
          <a:off x="107504" y="692696"/>
          <a:ext cx="8928992" cy="100811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112465257"/>
                    </a:ext>
                  </a:extLst>
                </a:gridCol>
                <a:gridCol w="5536518">
                  <a:extLst>
                    <a:ext uri="{9D8B030D-6E8A-4147-A177-3AD203B41FA5}">
                      <a16:colId xmlns:a16="http://schemas.microsoft.com/office/drawing/2014/main" val="415479881"/>
                    </a:ext>
                  </a:extLst>
                </a:gridCol>
                <a:gridCol w="1669097">
                  <a:extLst>
                    <a:ext uri="{9D8B030D-6E8A-4147-A177-3AD203B41FA5}">
                      <a16:colId xmlns:a16="http://schemas.microsoft.com/office/drawing/2014/main" val="1330393512"/>
                    </a:ext>
                  </a:extLst>
                </a:gridCol>
              </a:tblGrid>
              <a:tr h="509037">
                <a:tc>
                  <a:txBody>
                    <a:bodyPr/>
                    <a:lstStyle/>
                    <a:p>
                      <a:pPr algn="l" fontAlgn="ctr"/>
                      <a:r>
                        <a:rPr lang="es-MX" sz="1200" b="1" u="none" strike="noStrike" dirty="0">
                          <a:solidFill>
                            <a:srgbClr val="00B050"/>
                          </a:solidFill>
                          <a:effectLst/>
                        </a:rPr>
                        <a:t>2234-002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PRÉSTAMOS DE LA DEUDA PÚBLICA EXTERNA POR PAGAR A LARGO PLAZO ETQUETADAS</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82971723"/>
                  </a:ext>
                </a:extLst>
              </a:tr>
              <a:tr h="238255">
                <a:tc>
                  <a:txBody>
                    <a:bodyPr/>
                    <a:lstStyle/>
                    <a:p>
                      <a:pPr algn="l" fontAlgn="ctr"/>
                      <a:r>
                        <a:rPr lang="es-MX" sz="1200" b="1" u="none" strike="noStrike" dirty="0">
                          <a:solidFill>
                            <a:srgbClr val="C00000"/>
                          </a:solidFill>
                          <a:effectLst/>
                        </a:rPr>
                        <a:t>2234-002-00001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CREDITO 2020 BANCO MUNDIAL</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205158457"/>
                  </a:ext>
                </a:extLst>
              </a:tr>
              <a:tr h="260820">
                <a:tc>
                  <a:txBody>
                    <a:bodyPr/>
                    <a:lstStyle/>
                    <a:p>
                      <a:pPr algn="l" fontAlgn="ctr"/>
                      <a:r>
                        <a:rPr lang="es-MX" sz="1200" b="1" u="none" strike="noStrike" dirty="0">
                          <a:solidFill>
                            <a:srgbClr val="00B050"/>
                          </a:solidFill>
                          <a:effectLst/>
                        </a:rPr>
                        <a:t>2235</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ARRENDAMIENTO FINANCIERO POR PAGAR A LARGO PLAZO.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335199741"/>
                  </a:ext>
                </a:extLst>
              </a:tr>
            </a:tbl>
          </a:graphicData>
        </a:graphic>
      </p:graphicFrame>
    </p:spTree>
    <p:extLst>
      <p:ext uri="{BB962C8B-B14F-4D97-AF65-F5344CB8AC3E}">
        <p14:creationId xmlns:p14="http://schemas.microsoft.com/office/powerpoint/2010/main" val="2175379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1000" fill="hold"/>
                                        <p:tgtEl>
                                          <p:spTgt spid="8"/>
                                        </p:tgtEl>
                                        <p:attrNameLst>
                                          <p:attrName>ppt_w</p:attrName>
                                        </p:attrNameLst>
                                      </p:cBhvr>
                                      <p:tavLst>
                                        <p:tav tm="0">
                                          <p:val>
                                            <p:fltVal val="0"/>
                                          </p:val>
                                        </p:tav>
                                        <p:tav tm="100000">
                                          <p:val>
                                            <p:strVal val="#ppt_w"/>
                                          </p:val>
                                        </p:tav>
                                      </p:tavLst>
                                    </p:anim>
                                    <p:anim calcmode="lin" valueType="num">
                                      <p:cBhvr>
                                        <p:cTn id="13" dur="1000" fill="hold"/>
                                        <p:tgtEl>
                                          <p:spTgt spid="8"/>
                                        </p:tgtEl>
                                        <p:attrNameLst>
                                          <p:attrName>ppt_h</p:attrName>
                                        </p:attrNameLst>
                                      </p:cBhvr>
                                      <p:tavLst>
                                        <p:tav tm="0">
                                          <p:val>
                                            <p:fltVal val="0"/>
                                          </p:val>
                                        </p:tav>
                                        <p:tav tm="100000">
                                          <p:val>
                                            <p:strVal val="#ppt_h"/>
                                          </p:val>
                                        </p:tav>
                                      </p:tavLst>
                                    </p:anim>
                                    <p:anim calcmode="lin" valueType="num">
                                      <p:cBhvr>
                                        <p:cTn id="14" dur="1000" fill="hold"/>
                                        <p:tgtEl>
                                          <p:spTgt spid="8"/>
                                        </p:tgtEl>
                                        <p:attrNameLst>
                                          <p:attrName>style.rotation</p:attrName>
                                        </p:attrNameLst>
                                      </p:cBhvr>
                                      <p:tavLst>
                                        <p:tav tm="0">
                                          <p:val>
                                            <p:fltVal val="90"/>
                                          </p:val>
                                        </p:tav>
                                        <p:tav tm="100000">
                                          <p:val>
                                            <p:fltVal val="0"/>
                                          </p:val>
                                        </p:tav>
                                      </p:tavLst>
                                    </p:anim>
                                    <p:animEffect transition="in" filter="fade">
                                      <p:cBhvr>
                                        <p:cTn id="15" dur="10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45"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2000"/>
                                        <p:tgtEl>
                                          <p:spTgt spid="5"/>
                                        </p:tgtEl>
                                      </p:cBhvr>
                                    </p:animEffect>
                                    <p:anim calcmode="lin" valueType="num">
                                      <p:cBhvr>
                                        <p:cTn id="21" dur="2000" fill="hold"/>
                                        <p:tgtEl>
                                          <p:spTgt spid="5"/>
                                        </p:tgtEl>
                                        <p:attrNameLst>
                                          <p:attrName>ppt_w</p:attrName>
                                        </p:attrNameLst>
                                      </p:cBhvr>
                                      <p:tavLst>
                                        <p:tav tm="0" fmla="#ppt_w*sin(2.5*pi*$)">
                                          <p:val>
                                            <p:fltVal val="0"/>
                                          </p:val>
                                        </p:tav>
                                        <p:tav tm="100000">
                                          <p:val>
                                            <p:fltVal val="1"/>
                                          </p:val>
                                        </p:tav>
                                      </p:tavLst>
                                    </p:anim>
                                    <p:anim calcmode="lin" valueType="num">
                                      <p:cBhvr>
                                        <p:cTn id="22" dur="2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heel(1)">
                                      <p:cBhvr>
                                        <p:cTn id="27" dur="20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down)">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4" name="Tabla 3">
            <a:extLst>
              <a:ext uri="{FF2B5EF4-FFF2-40B4-BE49-F238E27FC236}">
                <a16:creationId xmlns:a16="http://schemas.microsoft.com/office/drawing/2014/main" id="{5FB9DF4C-9217-458B-9423-AF208C29CAE3}"/>
              </a:ext>
            </a:extLst>
          </p:cNvPr>
          <p:cNvGraphicFramePr>
            <a:graphicFrameLocks noGrp="1"/>
          </p:cNvGraphicFramePr>
          <p:nvPr>
            <p:extLst>
              <p:ext uri="{D42A27DB-BD31-4B8C-83A1-F6EECF244321}">
                <p14:modId xmlns:p14="http://schemas.microsoft.com/office/powerpoint/2010/main" val="192052273"/>
              </p:ext>
            </p:extLst>
          </p:nvPr>
        </p:nvGraphicFramePr>
        <p:xfrm>
          <a:off x="107504" y="764704"/>
          <a:ext cx="8928992" cy="129614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235705317"/>
                    </a:ext>
                  </a:extLst>
                </a:gridCol>
                <a:gridCol w="5536518">
                  <a:extLst>
                    <a:ext uri="{9D8B030D-6E8A-4147-A177-3AD203B41FA5}">
                      <a16:colId xmlns:a16="http://schemas.microsoft.com/office/drawing/2014/main" val="3764682467"/>
                    </a:ext>
                  </a:extLst>
                </a:gridCol>
                <a:gridCol w="1669097">
                  <a:extLst>
                    <a:ext uri="{9D8B030D-6E8A-4147-A177-3AD203B41FA5}">
                      <a16:colId xmlns:a16="http://schemas.microsoft.com/office/drawing/2014/main" val="1561368187"/>
                    </a:ext>
                  </a:extLst>
                </a:gridCol>
              </a:tblGrid>
              <a:tr h="261721">
                <a:tc>
                  <a:txBody>
                    <a:bodyPr/>
                    <a:lstStyle/>
                    <a:p>
                      <a:pPr algn="l" fontAlgn="ctr"/>
                      <a:r>
                        <a:rPr lang="es-MX" sz="1200" b="1" u="none" strike="noStrike" dirty="0">
                          <a:solidFill>
                            <a:srgbClr val="00B050"/>
                          </a:solidFill>
                          <a:effectLst/>
                        </a:rPr>
                        <a:t>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HACIENDA PUBLICA/PATRIMONIO GENERADO</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53,956,175.69</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659350066"/>
                  </a:ext>
                </a:extLst>
              </a:tr>
              <a:tr h="261721">
                <a:tc>
                  <a:txBody>
                    <a:bodyPr/>
                    <a:lstStyle/>
                    <a:p>
                      <a:pPr algn="l" fontAlgn="ctr"/>
                      <a:r>
                        <a:rPr lang="es-MX" sz="1200" b="1" u="none" strike="noStrike" dirty="0">
                          <a:solidFill>
                            <a:srgbClr val="00B050"/>
                          </a:solidFill>
                          <a:effectLst/>
                        </a:rPr>
                        <a:t>31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HACIENDA PÚBLICA/PATRIMONIO CONTRIBUIDO</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12,832,577.45</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115975846"/>
                  </a:ext>
                </a:extLst>
              </a:tr>
              <a:tr h="261721">
                <a:tc>
                  <a:txBody>
                    <a:bodyPr/>
                    <a:lstStyle/>
                    <a:p>
                      <a:pPr algn="l" fontAlgn="ctr"/>
                      <a:r>
                        <a:rPr lang="es-MX" sz="1200" b="1" u="none" strike="noStrike" dirty="0">
                          <a:solidFill>
                            <a:srgbClr val="00B050"/>
                          </a:solidFill>
                          <a:effectLst/>
                        </a:rPr>
                        <a:t>311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APORTACIONES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12,832,577.45</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898443231"/>
                  </a:ext>
                </a:extLst>
              </a:tr>
              <a:tr h="261721">
                <a:tc>
                  <a:txBody>
                    <a:bodyPr/>
                    <a:lstStyle/>
                    <a:p>
                      <a:pPr algn="l" fontAlgn="ctr"/>
                      <a:r>
                        <a:rPr lang="es-MX" sz="1200" b="1" u="none" strike="noStrike" dirty="0">
                          <a:solidFill>
                            <a:srgbClr val="00B050"/>
                          </a:solidFill>
                          <a:effectLst/>
                        </a:rPr>
                        <a:t>3111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APORTACIONES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12,832,577.45</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181860600"/>
                  </a:ext>
                </a:extLst>
              </a:tr>
              <a:tr h="249258">
                <a:tc>
                  <a:txBody>
                    <a:bodyPr/>
                    <a:lstStyle/>
                    <a:p>
                      <a:pPr algn="l" fontAlgn="ctr"/>
                      <a:r>
                        <a:rPr lang="es-MX" sz="1200" b="1" u="none" strike="noStrike" dirty="0">
                          <a:solidFill>
                            <a:srgbClr val="C00000"/>
                          </a:solidFill>
                          <a:effectLst/>
                        </a:rPr>
                        <a:t>3111-001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HACIENDA PUBLICA PATRIMONIO</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12,832,577.45</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202899119"/>
                  </a:ext>
                </a:extLst>
              </a:tr>
            </a:tbl>
          </a:graphicData>
        </a:graphic>
      </p:graphicFrame>
      <p:graphicFrame>
        <p:nvGraphicFramePr>
          <p:cNvPr id="5" name="Tabla 4">
            <a:extLst>
              <a:ext uri="{FF2B5EF4-FFF2-40B4-BE49-F238E27FC236}">
                <a16:creationId xmlns:a16="http://schemas.microsoft.com/office/drawing/2014/main" id="{5D9E338A-DA3C-454D-8880-698AC834D236}"/>
              </a:ext>
            </a:extLst>
          </p:cNvPr>
          <p:cNvGraphicFramePr>
            <a:graphicFrameLocks noGrp="1"/>
          </p:cNvGraphicFramePr>
          <p:nvPr>
            <p:extLst>
              <p:ext uri="{D42A27DB-BD31-4B8C-83A1-F6EECF244321}">
                <p14:modId xmlns:p14="http://schemas.microsoft.com/office/powerpoint/2010/main" val="509666518"/>
              </p:ext>
            </p:extLst>
          </p:nvPr>
        </p:nvGraphicFramePr>
        <p:xfrm>
          <a:off x="107504" y="2564904"/>
          <a:ext cx="8928992" cy="849720"/>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172389347"/>
                    </a:ext>
                  </a:extLst>
                </a:gridCol>
                <a:gridCol w="5536518">
                  <a:extLst>
                    <a:ext uri="{9D8B030D-6E8A-4147-A177-3AD203B41FA5}">
                      <a16:colId xmlns:a16="http://schemas.microsoft.com/office/drawing/2014/main" val="375109807"/>
                    </a:ext>
                  </a:extLst>
                </a:gridCol>
                <a:gridCol w="1669097">
                  <a:extLst>
                    <a:ext uri="{9D8B030D-6E8A-4147-A177-3AD203B41FA5}">
                      <a16:colId xmlns:a16="http://schemas.microsoft.com/office/drawing/2014/main" val="1200544401"/>
                    </a:ext>
                  </a:extLst>
                </a:gridCol>
              </a:tblGrid>
              <a:tr h="291651">
                <a:tc>
                  <a:txBody>
                    <a:bodyPr/>
                    <a:lstStyle/>
                    <a:p>
                      <a:pPr algn="l" fontAlgn="ctr"/>
                      <a:r>
                        <a:rPr lang="es-MX" sz="1200" b="1" u="none" strike="noStrike" dirty="0">
                          <a:solidFill>
                            <a:srgbClr val="00B050"/>
                          </a:solidFill>
                          <a:effectLst/>
                        </a:rPr>
                        <a:t>312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DONACIONES DE CAPITAL</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126958553"/>
                  </a:ext>
                </a:extLst>
              </a:tr>
              <a:tr h="291651">
                <a:tc>
                  <a:txBody>
                    <a:bodyPr/>
                    <a:lstStyle/>
                    <a:p>
                      <a:pPr algn="l" fontAlgn="ctr"/>
                      <a:r>
                        <a:rPr lang="es-MX" sz="1200" b="1" u="none" strike="noStrike" dirty="0">
                          <a:solidFill>
                            <a:srgbClr val="00B050"/>
                          </a:solidFill>
                          <a:effectLst/>
                        </a:rPr>
                        <a:t>3121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DONACIONES DE CAPITAL</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765402581"/>
                  </a:ext>
                </a:extLst>
              </a:tr>
              <a:tr h="266418">
                <a:tc>
                  <a:txBody>
                    <a:bodyPr/>
                    <a:lstStyle/>
                    <a:p>
                      <a:pPr algn="l" fontAlgn="ctr"/>
                      <a:r>
                        <a:rPr lang="es-MX" sz="1200" b="1" u="none" strike="noStrike" dirty="0">
                          <a:solidFill>
                            <a:srgbClr val="C00000"/>
                          </a:solidFill>
                          <a:effectLst/>
                        </a:rPr>
                        <a:t>3121-003</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DONACIONES AL PATRIMONIO 2016</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740810121"/>
                  </a:ext>
                </a:extLst>
              </a:tr>
            </a:tbl>
          </a:graphicData>
        </a:graphic>
      </p:graphicFrame>
      <p:graphicFrame>
        <p:nvGraphicFramePr>
          <p:cNvPr id="6" name="Tabla 5">
            <a:extLst>
              <a:ext uri="{FF2B5EF4-FFF2-40B4-BE49-F238E27FC236}">
                <a16:creationId xmlns:a16="http://schemas.microsoft.com/office/drawing/2014/main" id="{E0BB0AF6-35F6-4F46-9D40-78E2DFFD82AC}"/>
              </a:ext>
            </a:extLst>
          </p:cNvPr>
          <p:cNvGraphicFramePr>
            <a:graphicFrameLocks noGrp="1"/>
          </p:cNvGraphicFramePr>
          <p:nvPr>
            <p:extLst>
              <p:ext uri="{D42A27DB-BD31-4B8C-83A1-F6EECF244321}">
                <p14:modId xmlns:p14="http://schemas.microsoft.com/office/powerpoint/2010/main" val="2097167605"/>
              </p:ext>
            </p:extLst>
          </p:nvPr>
        </p:nvGraphicFramePr>
        <p:xfrm>
          <a:off x="107504" y="3909386"/>
          <a:ext cx="8928992" cy="743749"/>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70235367"/>
                    </a:ext>
                  </a:extLst>
                </a:gridCol>
                <a:gridCol w="5536518">
                  <a:extLst>
                    <a:ext uri="{9D8B030D-6E8A-4147-A177-3AD203B41FA5}">
                      <a16:colId xmlns:a16="http://schemas.microsoft.com/office/drawing/2014/main" val="2906808912"/>
                    </a:ext>
                  </a:extLst>
                </a:gridCol>
                <a:gridCol w="1669097">
                  <a:extLst>
                    <a:ext uri="{9D8B030D-6E8A-4147-A177-3AD203B41FA5}">
                      <a16:colId xmlns:a16="http://schemas.microsoft.com/office/drawing/2014/main" val="3474595863"/>
                    </a:ext>
                  </a:extLst>
                </a:gridCol>
              </a:tblGrid>
              <a:tr h="251915">
                <a:tc>
                  <a:txBody>
                    <a:bodyPr/>
                    <a:lstStyle/>
                    <a:p>
                      <a:pPr algn="l" fontAlgn="ctr"/>
                      <a:r>
                        <a:rPr lang="es-MX" sz="1200" b="1" u="none" strike="noStrike" dirty="0">
                          <a:solidFill>
                            <a:srgbClr val="00B050"/>
                          </a:solidFill>
                          <a:effectLst/>
                        </a:rPr>
                        <a:t>313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ACTUALIZACIÓN DE LA HACIENDA PÚBLICA/PATRIMONIO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06289760"/>
                  </a:ext>
                </a:extLst>
              </a:tr>
              <a:tr h="251915">
                <a:tc>
                  <a:txBody>
                    <a:bodyPr/>
                    <a:lstStyle/>
                    <a:p>
                      <a:pPr algn="l" fontAlgn="ctr"/>
                      <a:r>
                        <a:rPr lang="es-MX" sz="1200" b="1" u="none" strike="noStrike" dirty="0">
                          <a:solidFill>
                            <a:srgbClr val="00B050"/>
                          </a:solidFill>
                          <a:effectLst/>
                        </a:rPr>
                        <a:t>3131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HACIENDA PUBLICA PATRIMONIO.</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636523425"/>
                  </a:ext>
                </a:extLst>
              </a:tr>
              <a:tr h="239919">
                <a:tc>
                  <a:txBody>
                    <a:bodyPr/>
                    <a:lstStyle/>
                    <a:p>
                      <a:pPr algn="l" fontAlgn="ctr"/>
                      <a:r>
                        <a:rPr lang="es-MX" sz="1200" b="1" u="none" strike="noStrike" dirty="0">
                          <a:solidFill>
                            <a:srgbClr val="C00000"/>
                          </a:solidFill>
                          <a:effectLst/>
                        </a:rPr>
                        <a:t>3131-001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HACIENDA PUBLICA PATRIMONIO</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8706011"/>
                  </a:ext>
                </a:extLst>
              </a:tr>
            </a:tbl>
          </a:graphicData>
        </a:graphic>
      </p:graphicFrame>
      <p:graphicFrame>
        <p:nvGraphicFramePr>
          <p:cNvPr id="7" name="Tabla 6">
            <a:extLst>
              <a:ext uri="{FF2B5EF4-FFF2-40B4-BE49-F238E27FC236}">
                <a16:creationId xmlns:a16="http://schemas.microsoft.com/office/drawing/2014/main" id="{33739F87-D3E2-411E-BFAF-D6BAD0F5A70B}"/>
              </a:ext>
            </a:extLst>
          </p:cNvPr>
          <p:cNvGraphicFramePr>
            <a:graphicFrameLocks noGrp="1"/>
          </p:cNvGraphicFramePr>
          <p:nvPr>
            <p:extLst>
              <p:ext uri="{D42A27DB-BD31-4B8C-83A1-F6EECF244321}">
                <p14:modId xmlns:p14="http://schemas.microsoft.com/office/powerpoint/2010/main" val="1266755108"/>
              </p:ext>
            </p:extLst>
          </p:nvPr>
        </p:nvGraphicFramePr>
        <p:xfrm>
          <a:off x="107504" y="5109852"/>
          <a:ext cx="8928992" cy="1631514"/>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073430723"/>
                    </a:ext>
                  </a:extLst>
                </a:gridCol>
                <a:gridCol w="5536518">
                  <a:extLst>
                    <a:ext uri="{9D8B030D-6E8A-4147-A177-3AD203B41FA5}">
                      <a16:colId xmlns:a16="http://schemas.microsoft.com/office/drawing/2014/main" val="2092672834"/>
                    </a:ext>
                  </a:extLst>
                </a:gridCol>
                <a:gridCol w="1669097">
                  <a:extLst>
                    <a:ext uri="{9D8B030D-6E8A-4147-A177-3AD203B41FA5}">
                      <a16:colId xmlns:a16="http://schemas.microsoft.com/office/drawing/2014/main" val="2445692615"/>
                    </a:ext>
                  </a:extLst>
                </a:gridCol>
              </a:tblGrid>
              <a:tr h="276305">
                <a:tc>
                  <a:txBody>
                    <a:bodyPr/>
                    <a:lstStyle/>
                    <a:p>
                      <a:pPr algn="l" fontAlgn="ctr"/>
                      <a:r>
                        <a:rPr lang="es-MX" sz="1200" b="1" u="none" strike="noStrike" dirty="0">
                          <a:solidFill>
                            <a:srgbClr val="00B050"/>
                          </a:solidFill>
                          <a:effectLst/>
                        </a:rPr>
                        <a:t>32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HACIENDA PÚBLICA/PATRIMONIO GENERADO</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41,123,598.24</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62074401"/>
                  </a:ext>
                </a:extLst>
              </a:tr>
              <a:tr h="276305">
                <a:tc>
                  <a:txBody>
                    <a:bodyPr/>
                    <a:lstStyle/>
                    <a:p>
                      <a:pPr algn="l" fontAlgn="ctr"/>
                      <a:r>
                        <a:rPr lang="es-MX" sz="1200" b="1" u="none" strike="noStrike" dirty="0">
                          <a:solidFill>
                            <a:srgbClr val="00B050"/>
                          </a:solidFill>
                          <a:effectLst/>
                        </a:rPr>
                        <a:t>321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RESULTADO DEL EJERCICIO (AHORRO/DESAHORRO)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208927919"/>
                  </a:ext>
                </a:extLst>
              </a:tr>
              <a:tr h="276305">
                <a:tc>
                  <a:txBody>
                    <a:bodyPr/>
                    <a:lstStyle/>
                    <a:p>
                      <a:pPr algn="l" fontAlgn="ctr"/>
                      <a:r>
                        <a:rPr lang="es-MX" sz="1200" b="1" u="none" strike="noStrike" dirty="0">
                          <a:solidFill>
                            <a:srgbClr val="00B050"/>
                          </a:solidFill>
                          <a:effectLst/>
                        </a:rPr>
                        <a:t>322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RESULTADO DE EJERCICIOS ANTERIORES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40,820,133.69</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809419204"/>
                  </a:ext>
                </a:extLst>
              </a:tr>
              <a:tr h="276305">
                <a:tc>
                  <a:txBody>
                    <a:bodyPr/>
                    <a:lstStyle/>
                    <a:p>
                      <a:pPr algn="l" fontAlgn="ctr"/>
                      <a:r>
                        <a:rPr lang="es-MX" sz="1200" b="1" u="none" strike="noStrike" dirty="0">
                          <a:solidFill>
                            <a:srgbClr val="00B050"/>
                          </a:solidFill>
                          <a:effectLst/>
                        </a:rPr>
                        <a:t>3221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RESULTADO DE EJERCICIOS ANTERIORES.</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40,820,133.69</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207940326"/>
                  </a:ext>
                </a:extLst>
              </a:tr>
              <a:tr h="263147">
                <a:tc>
                  <a:txBody>
                    <a:bodyPr/>
                    <a:lstStyle/>
                    <a:p>
                      <a:pPr algn="l" fontAlgn="ctr"/>
                      <a:r>
                        <a:rPr lang="es-MX" sz="1200" b="1" u="none" strike="noStrike" dirty="0">
                          <a:solidFill>
                            <a:srgbClr val="C00000"/>
                          </a:solidFill>
                          <a:effectLst/>
                        </a:rPr>
                        <a:t>3221-001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a:solidFill>
                            <a:srgbClr val="C00000"/>
                          </a:solidFill>
                          <a:effectLst/>
                        </a:rPr>
                        <a:t>RESULTADO DE EJERCICIOS ANTERIORES A 2016</a:t>
                      </a:r>
                      <a:endParaRPr lang="es-ES" sz="1200" b="1" i="0" u="none" strike="noStrike">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38,078,622.30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527162236"/>
                  </a:ext>
                </a:extLst>
              </a:tr>
              <a:tr h="263147">
                <a:tc>
                  <a:txBody>
                    <a:bodyPr/>
                    <a:lstStyle/>
                    <a:p>
                      <a:pPr algn="l" fontAlgn="ctr"/>
                      <a:r>
                        <a:rPr lang="es-MX" sz="1200" b="1" u="none" strike="noStrike" dirty="0">
                          <a:solidFill>
                            <a:srgbClr val="C00000"/>
                          </a:solidFill>
                          <a:effectLst/>
                        </a:rPr>
                        <a:t>3221-002</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RESULTADOS DEL EJERCICIO 2017</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2,741,511.39</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745810073"/>
                  </a:ext>
                </a:extLst>
              </a:tr>
            </a:tbl>
          </a:graphicData>
        </a:graphic>
      </p:graphicFrame>
    </p:spTree>
    <p:extLst>
      <p:ext uri="{BB962C8B-B14F-4D97-AF65-F5344CB8AC3E}">
        <p14:creationId xmlns:p14="http://schemas.microsoft.com/office/powerpoint/2010/main" val="2743083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plus(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diamond(in)">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circle(in)">
                                      <p:cBhvr>
                                        <p:cTn id="22" dur="20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circle(in)">
                                      <p:cBhvr>
                                        <p:cTn id="2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8C909FB7-09AB-4BE7-98F7-AA69A3370780}"/>
              </a:ext>
            </a:extLst>
          </p:cNvPr>
          <p:cNvGraphicFramePr>
            <a:graphicFrameLocks noGrp="1"/>
          </p:cNvGraphicFramePr>
          <p:nvPr>
            <p:extLst>
              <p:ext uri="{D42A27DB-BD31-4B8C-83A1-F6EECF244321}">
                <p14:modId xmlns:p14="http://schemas.microsoft.com/office/powerpoint/2010/main" val="3478633307"/>
              </p:ext>
            </p:extLst>
          </p:nvPr>
        </p:nvGraphicFramePr>
        <p:xfrm>
          <a:off x="107504" y="908720"/>
          <a:ext cx="8928992" cy="806466"/>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669793414"/>
                    </a:ext>
                  </a:extLst>
                </a:gridCol>
                <a:gridCol w="5536518">
                  <a:extLst>
                    <a:ext uri="{9D8B030D-6E8A-4147-A177-3AD203B41FA5}">
                      <a16:colId xmlns:a16="http://schemas.microsoft.com/office/drawing/2014/main" val="1798321666"/>
                    </a:ext>
                  </a:extLst>
                </a:gridCol>
                <a:gridCol w="1669097">
                  <a:extLst>
                    <a:ext uri="{9D8B030D-6E8A-4147-A177-3AD203B41FA5}">
                      <a16:colId xmlns:a16="http://schemas.microsoft.com/office/drawing/2014/main" val="1510657915"/>
                    </a:ext>
                  </a:extLst>
                </a:gridCol>
              </a:tblGrid>
              <a:tr h="273158">
                <a:tc>
                  <a:txBody>
                    <a:bodyPr/>
                    <a:lstStyle/>
                    <a:p>
                      <a:pPr algn="l" fontAlgn="ctr"/>
                      <a:r>
                        <a:rPr lang="es-MX" sz="1200" b="1" u="none" strike="noStrike" dirty="0">
                          <a:solidFill>
                            <a:srgbClr val="00B050"/>
                          </a:solidFill>
                          <a:effectLst/>
                        </a:rPr>
                        <a:t>323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REVALÚOS</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558855979"/>
                  </a:ext>
                </a:extLst>
              </a:tr>
              <a:tr h="273158">
                <a:tc>
                  <a:txBody>
                    <a:bodyPr/>
                    <a:lstStyle/>
                    <a:p>
                      <a:pPr algn="l" fontAlgn="ctr"/>
                      <a:r>
                        <a:rPr lang="es-MX" sz="1200" b="1" u="none" strike="noStrike" dirty="0">
                          <a:solidFill>
                            <a:srgbClr val="00B050"/>
                          </a:solidFill>
                          <a:effectLst/>
                        </a:rPr>
                        <a:t>3231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REVALÚO DE BIENES INMUEBLES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236371336"/>
                  </a:ext>
                </a:extLst>
              </a:tr>
              <a:tr h="260150">
                <a:tc>
                  <a:txBody>
                    <a:bodyPr/>
                    <a:lstStyle/>
                    <a:p>
                      <a:pPr algn="l" fontAlgn="ctr"/>
                      <a:r>
                        <a:rPr lang="es-MX" sz="1200" b="1" u="none" strike="noStrike" dirty="0">
                          <a:solidFill>
                            <a:srgbClr val="C00000"/>
                          </a:solidFill>
                          <a:effectLst/>
                        </a:rPr>
                        <a:t>3231-001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C00000"/>
                          </a:solidFill>
                          <a:effectLst/>
                        </a:rPr>
                        <a:t>REVALUOS DE BIENES INMUEBLES A 2017</a:t>
                      </a:r>
                      <a:endParaRPr lang="es-ES"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809247243"/>
                  </a:ext>
                </a:extLst>
              </a:tr>
            </a:tbl>
          </a:graphicData>
        </a:graphic>
      </p:graphicFrame>
      <p:graphicFrame>
        <p:nvGraphicFramePr>
          <p:cNvPr id="4" name="Tabla 3">
            <a:extLst>
              <a:ext uri="{FF2B5EF4-FFF2-40B4-BE49-F238E27FC236}">
                <a16:creationId xmlns:a16="http://schemas.microsoft.com/office/drawing/2014/main" id="{B526A590-4082-419B-B084-145B67E55FA5}"/>
              </a:ext>
            </a:extLst>
          </p:cNvPr>
          <p:cNvGraphicFramePr>
            <a:graphicFrameLocks noGrp="1"/>
          </p:cNvGraphicFramePr>
          <p:nvPr>
            <p:extLst>
              <p:ext uri="{D42A27DB-BD31-4B8C-83A1-F6EECF244321}">
                <p14:modId xmlns:p14="http://schemas.microsoft.com/office/powerpoint/2010/main" val="3796784994"/>
              </p:ext>
            </p:extLst>
          </p:nvPr>
        </p:nvGraphicFramePr>
        <p:xfrm>
          <a:off x="107504" y="2219242"/>
          <a:ext cx="8928992" cy="633694"/>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4263429631"/>
                    </a:ext>
                  </a:extLst>
                </a:gridCol>
                <a:gridCol w="5536518">
                  <a:extLst>
                    <a:ext uri="{9D8B030D-6E8A-4147-A177-3AD203B41FA5}">
                      <a16:colId xmlns:a16="http://schemas.microsoft.com/office/drawing/2014/main" val="3627142097"/>
                    </a:ext>
                  </a:extLst>
                </a:gridCol>
                <a:gridCol w="1669097">
                  <a:extLst>
                    <a:ext uri="{9D8B030D-6E8A-4147-A177-3AD203B41FA5}">
                      <a16:colId xmlns:a16="http://schemas.microsoft.com/office/drawing/2014/main" val="2240446480"/>
                    </a:ext>
                  </a:extLst>
                </a:gridCol>
              </a:tblGrid>
              <a:tr h="324575">
                <a:tc>
                  <a:txBody>
                    <a:bodyPr/>
                    <a:lstStyle/>
                    <a:p>
                      <a:pPr algn="l" fontAlgn="ctr"/>
                      <a:r>
                        <a:rPr lang="es-MX" sz="1200" b="1" u="none" strike="noStrike" dirty="0">
                          <a:solidFill>
                            <a:srgbClr val="00B050"/>
                          </a:solidFill>
                          <a:effectLst/>
                        </a:rPr>
                        <a:t>3232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REVALÚO DE BIENES MUEBLES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544953448"/>
                  </a:ext>
                </a:extLst>
              </a:tr>
              <a:tr h="309119">
                <a:tc>
                  <a:txBody>
                    <a:bodyPr/>
                    <a:lstStyle/>
                    <a:p>
                      <a:pPr algn="l" fontAlgn="ctr"/>
                      <a:r>
                        <a:rPr lang="es-MX" sz="1200" b="1" u="none" strike="noStrike" dirty="0">
                          <a:solidFill>
                            <a:srgbClr val="C00000"/>
                          </a:solidFill>
                          <a:effectLst/>
                        </a:rPr>
                        <a:t>3232-001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C00000"/>
                          </a:solidFill>
                          <a:effectLst/>
                        </a:rPr>
                        <a:t>REVALUOS DE BIENES MUEBLES A 2017</a:t>
                      </a:r>
                      <a:endParaRPr lang="es-ES"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105755100"/>
                  </a:ext>
                </a:extLst>
              </a:tr>
            </a:tbl>
          </a:graphicData>
        </a:graphic>
      </p:graphicFrame>
      <p:graphicFrame>
        <p:nvGraphicFramePr>
          <p:cNvPr id="5" name="Tabla 4">
            <a:extLst>
              <a:ext uri="{FF2B5EF4-FFF2-40B4-BE49-F238E27FC236}">
                <a16:creationId xmlns:a16="http://schemas.microsoft.com/office/drawing/2014/main" id="{F7FB8EE4-C002-4AC4-924E-A994F9BD5CAE}"/>
              </a:ext>
            </a:extLst>
          </p:cNvPr>
          <p:cNvGraphicFramePr>
            <a:graphicFrameLocks noGrp="1"/>
          </p:cNvGraphicFramePr>
          <p:nvPr>
            <p:extLst>
              <p:ext uri="{D42A27DB-BD31-4B8C-83A1-F6EECF244321}">
                <p14:modId xmlns:p14="http://schemas.microsoft.com/office/powerpoint/2010/main" val="496330553"/>
              </p:ext>
            </p:extLst>
          </p:nvPr>
        </p:nvGraphicFramePr>
        <p:xfrm>
          <a:off x="107504" y="3356992"/>
          <a:ext cx="8928992" cy="720080"/>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899604524"/>
                    </a:ext>
                  </a:extLst>
                </a:gridCol>
                <a:gridCol w="5536518">
                  <a:extLst>
                    <a:ext uri="{9D8B030D-6E8A-4147-A177-3AD203B41FA5}">
                      <a16:colId xmlns:a16="http://schemas.microsoft.com/office/drawing/2014/main" val="3056521019"/>
                    </a:ext>
                  </a:extLst>
                </a:gridCol>
                <a:gridCol w="1669097">
                  <a:extLst>
                    <a:ext uri="{9D8B030D-6E8A-4147-A177-3AD203B41FA5}">
                      <a16:colId xmlns:a16="http://schemas.microsoft.com/office/drawing/2014/main" val="2193021013"/>
                    </a:ext>
                  </a:extLst>
                </a:gridCol>
              </a:tblGrid>
              <a:tr h="368822">
                <a:tc>
                  <a:txBody>
                    <a:bodyPr/>
                    <a:lstStyle/>
                    <a:p>
                      <a:pPr algn="l" fontAlgn="ctr"/>
                      <a:r>
                        <a:rPr lang="es-MX" sz="1200" b="1" u="none" strike="noStrike" dirty="0">
                          <a:solidFill>
                            <a:srgbClr val="00B050"/>
                          </a:solidFill>
                          <a:effectLst/>
                        </a:rPr>
                        <a:t>3233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REVALÚO DE BIENES INTANGINBLES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163583362"/>
                  </a:ext>
                </a:extLst>
              </a:tr>
              <a:tr h="351258">
                <a:tc>
                  <a:txBody>
                    <a:bodyPr/>
                    <a:lstStyle/>
                    <a:p>
                      <a:pPr algn="l" fontAlgn="ctr"/>
                      <a:r>
                        <a:rPr lang="es-MX" sz="1200" b="1" u="none" strike="noStrike" dirty="0">
                          <a:solidFill>
                            <a:srgbClr val="C00000"/>
                          </a:solidFill>
                          <a:effectLst/>
                        </a:rPr>
                        <a:t>3233-001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REVALUOS DE BIENES INTANGIBLES A 2017</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429512852"/>
                  </a:ext>
                </a:extLst>
              </a:tr>
            </a:tbl>
          </a:graphicData>
        </a:graphic>
      </p:graphicFrame>
      <p:graphicFrame>
        <p:nvGraphicFramePr>
          <p:cNvPr id="6" name="Tabla 5">
            <a:extLst>
              <a:ext uri="{FF2B5EF4-FFF2-40B4-BE49-F238E27FC236}">
                <a16:creationId xmlns:a16="http://schemas.microsoft.com/office/drawing/2014/main" id="{64F0F028-AA29-4C4B-A4F0-B96920AB4029}"/>
              </a:ext>
            </a:extLst>
          </p:cNvPr>
          <p:cNvGraphicFramePr>
            <a:graphicFrameLocks noGrp="1"/>
          </p:cNvGraphicFramePr>
          <p:nvPr>
            <p:extLst>
              <p:ext uri="{D42A27DB-BD31-4B8C-83A1-F6EECF244321}">
                <p14:modId xmlns:p14="http://schemas.microsoft.com/office/powerpoint/2010/main" val="293442924"/>
              </p:ext>
            </p:extLst>
          </p:nvPr>
        </p:nvGraphicFramePr>
        <p:xfrm>
          <a:off x="107504" y="4624795"/>
          <a:ext cx="8928992" cy="604405"/>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714390220"/>
                    </a:ext>
                  </a:extLst>
                </a:gridCol>
                <a:gridCol w="5536518">
                  <a:extLst>
                    <a:ext uri="{9D8B030D-6E8A-4147-A177-3AD203B41FA5}">
                      <a16:colId xmlns:a16="http://schemas.microsoft.com/office/drawing/2014/main" val="1392115628"/>
                    </a:ext>
                  </a:extLst>
                </a:gridCol>
                <a:gridCol w="1669097">
                  <a:extLst>
                    <a:ext uri="{9D8B030D-6E8A-4147-A177-3AD203B41FA5}">
                      <a16:colId xmlns:a16="http://schemas.microsoft.com/office/drawing/2014/main" val="481092282"/>
                    </a:ext>
                  </a:extLst>
                </a:gridCol>
              </a:tblGrid>
              <a:tr h="309574">
                <a:tc>
                  <a:txBody>
                    <a:bodyPr/>
                    <a:lstStyle/>
                    <a:p>
                      <a:pPr algn="l" fontAlgn="ctr"/>
                      <a:r>
                        <a:rPr lang="es-MX" sz="1200" b="1" u="none" strike="noStrike" dirty="0">
                          <a:solidFill>
                            <a:srgbClr val="00B050"/>
                          </a:solidFill>
                          <a:effectLst/>
                        </a:rPr>
                        <a:t>3239</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OTROS REVALÚOS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841424392"/>
                  </a:ext>
                </a:extLst>
              </a:tr>
              <a:tr h="294831">
                <a:tc>
                  <a:txBody>
                    <a:bodyPr/>
                    <a:lstStyle/>
                    <a:p>
                      <a:pPr algn="l" fontAlgn="ctr"/>
                      <a:r>
                        <a:rPr lang="es-MX" sz="1200" b="1" u="none" strike="noStrike" dirty="0">
                          <a:solidFill>
                            <a:srgbClr val="C00000"/>
                          </a:solidFill>
                          <a:effectLst/>
                        </a:rPr>
                        <a:t>3239-001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OTROS REVALUOS A 2017</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476680864"/>
                  </a:ext>
                </a:extLst>
              </a:tr>
            </a:tbl>
          </a:graphicData>
        </a:graphic>
      </p:graphicFrame>
      <p:graphicFrame>
        <p:nvGraphicFramePr>
          <p:cNvPr id="7" name="Tabla 6">
            <a:extLst>
              <a:ext uri="{FF2B5EF4-FFF2-40B4-BE49-F238E27FC236}">
                <a16:creationId xmlns:a16="http://schemas.microsoft.com/office/drawing/2014/main" id="{F1D9754B-6901-46EF-9905-F0B7D3A664FE}"/>
              </a:ext>
            </a:extLst>
          </p:cNvPr>
          <p:cNvGraphicFramePr>
            <a:graphicFrameLocks noGrp="1"/>
          </p:cNvGraphicFramePr>
          <p:nvPr>
            <p:extLst>
              <p:ext uri="{D42A27DB-BD31-4B8C-83A1-F6EECF244321}">
                <p14:modId xmlns:p14="http://schemas.microsoft.com/office/powerpoint/2010/main" val="2935418727"/>
              </p:ext>
            </p:extLst>
          </p:nvPr>
        </p:nvGraphicFramePr>
        <p:xfrm>
          <a:off x="107504" y="5805264"/>
          <a:ext cx="8856986" cy="864094"/>
        </p:xfrm>
        <a:graphic>
          <a:graphicData uri="http://schemas.openxmlformats.org/drawingml/2006/table">
            <a:tbl>
              <a:tblPr>
                <a:tableStyleId>{5C22544A-7EE6-4342-B048-85BDC9FD1C3A}</a:tableStyleId>
              </a:tblPr>
              <a:tblGrid>
                <a:gridCol w="1709479">
                  <a:extLst>
                    <a:ext uri="{9D8B030D-6E8A-4147-A177-3AD203B41FA5}">
                      <a16:colId xmlns:a16="http://schemas.microsoft.com/office/drawing/2014/main" val="1698449298"/>
                    </a:ext>
                  </a:extLst>
                </a:gridCol>
                <a:gridCol w="5491869">
                  <a:extLst>
                    <a:ext uri="{9D8B030D-6E8A-4147-A177-3AD203B41FA5}">
                      <a16:colId xmlns:a16="http://schemas.microsoft.com/office/drawing/2014/main" val="4099579560"/>
                    </a:ext>
                  </a:extLst>
                </a:gridCol>
                <a:gridCol w="1655638">
                  <a:extLst>
                    <a:ext uri="{9D8B030D-6E8A-4147-A177-3AD203B41FA5}">
                      <a16:colId xmlns:a16="http://schemas.microsoft.com/office/drawing/2014/main" val="1067933698"/>
                    </a:ext>
                  </a:extLst>
                </a:gridCol>
              </a:tblGrid>
              <a:tr h="292677">
                <a:tc>
                  <a:txBody>
                    <a:bodyPr/>
                    <a:lstStyle/>
                    <a:p>
                      <a:pPr algn="l" fontAlgn="ctr"/>
                      <a:r>
                        <a:rPr lang="es-MX" sz="1200" b="1" u="none" strike="noStrike" dirty="0">
                          <a:solidFill>
                            <a:srgbClr val="00B050"/>
                          </a:solidFill>
                          <a:effectLst/>
                        </a:rPr>
                        <a:t>324</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RESERVAS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778541847"/>
                  </a:ext>
                </a:extLst>
              </a:tr>
              <a:tr h="292677">
                <a:tc>
                  <a:txBody>
                    <a:bodyPr/>
                    <a:lstStyle/>
                    <a:p>
                      <a:pPr algn="l" fontAlgn="ctr"/>
                      <a:r>
                        <a:rPr lang="es-MX" sz="1200" b="1" u="none" strike="noStrike" dirty="0">
                          <a:solidFill>
                            <a:srgbClr val="00B050"/>
                          </a:solidFill>
                          <a:effectLst/>
                        </a:rPr>
                        <a:t>3241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RESERVAS DE PATRIMONIO</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619504370"/>
                  </a:ext>
                </a:extLst>
              </a:tr>
              <a:tr h="278740">
                <a:tc>
                  <a:txBody>
                    <a:bodyPr/>
                    <a:lstStyle/>
                    <a:p>
                      <a:pPr algn="l" fontAlgn="ctr"/>
                      <a:r>
                        <a:rPr lang="es-MX" sz="1200" b="1" u="none" strike="noStrike" dirty="0">
                          <a:solidFill>
                            <a:srgbClr val="C00000"/>
                          </a:solidFill>
                          <a:effectLst/>
                        </a:rPr>
                        <a:t>3241-001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RESERVAS DE PATRIMONIO A 2017</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89683068"/>
                  </a:ext>
                </a:extLst>
              </a:tr>
            </a:tbl>
          </a:graphicData>
        </a:graphic>
      </p:graphicFrame>
    </p:spTree>
    <p:extLst>
      <p:ext uri="{BB962C8B-B14F-4D97-AF65-F5344CB8AC3E}">
        <p14:creationId xmlns:p14="http://schemas.microsoft.com/office/powerpoint/2010/main" val="2737293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1"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1000" fill="hold"/>
                                        <p:tgtEl>
                                          <p:spTgt spid="4"/>
                                        </p:tgtEl>
                                        <p:attrNameLst>
                                          <p:attrName>ppt_w</p:attrName>
                                        </p:attrNameLst>
                                      </p:cBhvr>
                                      <p:tavLst>
                                        <p:tav tm="0">
                                          <p:val>
                                            <p:fltVal val="0"/>
                                          </p:val>
                                        </p:tav>
                                        <p:tav tm="100000">
                                          <p:val>
                                            <p:strVal val="#ppt_w"/>
                                          </p:val>
                                        </p:tav>
                                      </p:tavLst>
                                    </p:anim>
                                    <p:anim calcmode="lin" valueType="num">
                                      <p:cBhvr>
                                        <p:cTn id="19" dur="1000" fill="hold"/>
                                        <p:tgtEl>
                                          <p:spTgt spid="4"/>
                                        </p:tgtEl>
                                        <p:attrNameLst>
                                          <p:attrName>ppt_h</p:attrName>
                                        </p:attrNameLst>
                                      </p:cBhvr>
                                      <p:tavLst>
                                        <p:tav tm="0">
                                          <p:val>
                                            <p:fltVal val="0"/>
                                          </p:val>
                                        </p:tav>
                                        <p:tav tm="100000">
                                          <p:val>
                                            <p:strVal val="#ppt_h"/>
                                          </p:val>
                                        </p:tav>
                                      </p:tavLst>
                                    </p:anim>
                                    <p:anim calcmode="lin" valueType="num">
                                      <p:cBhvr>
                                        <p:cTn id="20" dur="1000" fill="hold"/>
                                        <p:tgtEl>
                                          <p:spTgt spid="4"/>
                                        </p:tgtEl>
                                        <p:attrNameLst>
                                          <p:attrName>style.rotation</p:attrName>
                                        </p:attrNameLst>
                                      </p:cBhvr>
                                      <p:tavLst>
                                        <p:tav tm="0">
                                          <p:val>
                                            <p:fltVal val="90"/>
                                          </p:val>
                                        </p:tav>
                                        <p:tav tm="100000">
                                          <p:val>
                                            <p:fltVal val="0"/>
                                          </p:val>
                                        </p:tav>
                                      </p:tavLst>
                                    </p:anim>
                                    <p:animEffect transition="in" filter="fade">
                                      <p:cBhvr>
                                        <p:cTn id="21" dur="10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26" presetClass="entr" presetSubtype="0"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down)">
                                      <p:cBhvr>
                                        <p:cTn id="26" dur="580">
                                          <p:stCondLst>
                                            <p:cond delay="0"/>
                                          </p:stCondLst>
                                        </p:cTn>
                                        <p:tgtEl>
                                          <p:spTgt spid="5"/>
                                        </p:tgtEl>
                                      </p:cBhvr>
                                    </p:animEffect>
                                    <p:anim calcmode="lin" valueType="num">
                                      <p:cBhvr>
                                        <p:cTn id="27"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2" dur="26">
                                          <p:stCondLst>
                                            <p:cond delay="650"/>
                                          </p:stCondLst>
                                        </p:cTn>
                                        <p:tgtEl>
                                          <p:spTgt spid="5"/>
                                        </p:tgtEl>
                                      </p:cBhvr>
                                      <p:to x="100000" y="60000"/>
                                    </p:animScale>
                                    <p:animScale>
                                      <p:cBhvr>
                                        <p:cTn id="33" dur="166" decel="50000">
                                          <p:stCondLst>
                                            <p:cond delay="676"/>
                                          </p:stCondLst>
                                        </p:cTn>
                                        <p:tgtEl>
                                          <p:spTgt spid="5"/>
                                        </p:tgtEl>
                                      </p:cBhvr>
                                      <p:to x="100000" y="100000"/>
                                    </p:animScale>
                                    <p:animScale>
                                      <p:cBhvr>
                                        <p:cTn id="34" dur="26">
                                          <p:stCondLst>
                                            <p:cond delay="1312"/>
                                          </p:stCondLst>
                                        </p:cTn>
                                        <p:tgtEl>
                                          <p:spTgt spid="5"/>
                                        </p:tgtEl>
                                      </p:cBhvr>
                                      <p:to x="100000" y="80000"/>
                                    </p:animScale>
                                    <p:animScale>
                                      <p:cBhvr>
                                        <p:cTn id="35" dur="166" decel="50000">
                                          <p:stCondLst>
                                            <p:cond delay="1338"/>
                                          </p:stCondLst>
                                        </p:cTn>
                                        <p:tgtEl>
                                          <p:spTgt spid="5"/>
                                        </p:tgtEl>
                                      </p:cBhvr>
                                      <p:to x="100000" y="100000"/>
                                    </p:animScale>
                                    <p:animScale>
                                      <p:cBhvr>
                                        <p:cTn id="36" dur="26">
                                          <p:stCondLst>
                                            <p:cond delay="1642"/>
                                          </p:stCondLst>
                                        </p:cTn>
                                        <p:tgtEl>
                                          <p:spTgt spid="5"/>
                                        </p:tgtEl>
                                      </p:cBhvr>
                                      <p:to x="100000" y="90000"/>
                                    </p:animScale>
                                    <p:animScale>
                                      <p:cBhvr>
                                        <p:cTn id="37" dur="166" decel="50000">
                                          <p:stCondLst>
                                            <p:cond delay="1668"/>
                                          </p:stCondLst>
                                        </p:cTn>
                                        <p:tgtEl>
                                          <p:spTgt spid="5"/>
                                        </p:tgtEl>
                                      </p:cBhvr>
                                      <p:to x="100000" y="100000"/>
                                    </p:animScale>
                                    <p:animScale>
                                      <p:cBhvr>
                                        <p:cTn id="38" dur="26">
                                          <p:stCondLst>
                                            <p:cond delay="1808"/>
                                          </p:stCondLst>
                                        </p:cTn>
                                        <p:tgtEl>
                                          <p:spTgt spid="5"/>
                                        </p:tgtEl>
                                      </p:cBhvr>
                                      <p:to x="100000" y="95000"/>
                                    </p:animScale>
                                    <p:animScale>
                                      <p:cBhvr>
                                        <p:cTn id="39" dur="166" decel="50000">
                                          <p:stCondLst>
                                            <p:cond delay="1834"/>
                                          </p:stCondLst>
                                        </p:cTn>
                                        <p:tgtEl>
                                          <p:spTgt spid="5"/>
                                        </p:tgtEl>
                                      </p:cBhvr>
                                      <p:to x="100000" y="100000"/>
                                    </p:animScale>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nodeType="click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p:cTn id="44" dur="500" fill="hold"/>
                                        <p:tgtEl>
                                          <p:spTgt spid="6"/>
                                        </p:tgtEl>
                                        <p:attrNameLst>
                                          <p:attrName>ppt_w</p:attrName>
                                        </p:attrNameLst>
                                      </p:cBhvr>
                                      <p:tavLst>
                                        <p:tav tm="0">
                                          <p:val>
                                            <p:fltVal val="0"/>
                                          </p:val>
                                        </p:tav>
                                        <p:tav tm="100000">
                                          <p:val>
                                            <p:strVal val="#ppt_w"/>
                                          </p:val>
                                        </p:tav>
                                      </p:tavLst>
                                    </p:anim>
                                    <p:anim calcmode="lin" valueType="num">
                                      <p:cBhvr>
                                        <p:cTn id="45" dur="500" fill="hold"/>
                                        <p:tgtEl>
                                          <p:spTgt spid="6"/>
                                        </p:tgtEl>
                                        <p:attrNameLst>
                                          <p:attrName>ppt_h</p:attrName>
                                        </p:attrNameLst>
                                      </p:cBhvr>
                                      <p:tavLst>
                                        <p:tav tm="0">
                                          <p:val>
                                            <p:fltVal val="0"/>
                                          </p:val>
                                        </p:tav>
                                        <p:tav tm="100000">
                                          <p:val>
                                            <p:strVal val="#ppt_h"/>
                                          </p:val>
                                        </p:tav>
                                      </p:tavLst>
                                    </p:anim>
                                    <p:animEffect transition="in" filter="fade">
                                      <p:cBhvr>
                                        <p:cTn id="46" dur="500"/>
                                        <p:tgtEl>
                                          <p:spTgt spid="6"/>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nodeType="click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wipe(down)">
                                      <p:cBhvr>
                                        <p:cTn id="5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AA1E2614-6BCC-4861-B9EA-3EFCBE011DB6}"/>
              </a:ext>
            </a:extLst>
          </p:cNvPr>
          <p:cNvGraphicFramePr>
            <a:graphicFrameLocks noGrp="1"/>
          </p:cNvGraphicFramePr>
          <p:nvPr>
            <p:extLst>
              <p:ext uri="{D42A27DB-BD31-4B8C-83A1-F6EECF244321}">
                <p14:modId xmlns:p14="http://schemas.microsoft.com/office/powerpoint/2010/main" val="3433534155"/>
              </p:ext>
            </p:extLst>
          </p:nvPr>
        </p:nvGraphicFramePr>
        <p:xfrm>
          <a:off x="107504" y="836712"/>
          <a:ext cx="8928992" cy="63701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665006000"/>
                    </a:ext>
                  </a:extLst>
                </a:gridCol>
                <a:gridCol w="5536518">
                  <a:extLst>
                    <a:ext uri="{9D8B030D-6E8A-4147-A177-3AD203B41FA5}">
                      <a16:colId xmlns:a16="http://schemas.microsoft.com/office/drawing/2014/main" val="3407908691"/>
                    </a:ext>
                  </a:extLst>
                </a:gridCol>
                <a:gridCol w="1669097">
                  <a:extLst>
                    <a:ext uri="{9D8B030D-6E8A-4147-A177-3AD203B41FA5}">
                      <a16:colId xmlns:a16="http://schemas.microsoft.com/office/drawing/2014/main" val="3500394595"/>
                    </a:ext>
                  </a:extLst>
                </a:gridCol>
              </a:tblGrid>
              <a:tr h="326275">
                <a:tc>
                  <a:txBody>
                    <a:bodyPr/>
                    <a:lstStyle/>
                    <a:p>
                      <a:pPr algn="l" fontAlgn="ctr"/>
                      <a:r>
                        <a:rPr lang="es-MX" sz="1200" b="1" u="none" strike="noStrike" dirty="0">
                          <a:solidFill>
                            <a:srgbClr val="00B050"/>
                          </a:solidFill>
                          <a:effectLst/>
                        </a:rPr>
                        <a:t>3242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RESERVAS TERRITORIALES</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084279687"/>
                  </a:ext>
                </a:extLst>
              </a:tr>
              <a:tr h="310737">
                <a:tc>
                  <a:txBody>
                    <a:bodyPr/>
                    <a:lstStyle/>
                    <a:p>
                      <a:pPr algn="l" fontAlgn="ctr"/>
                      <a:r>
                        <a:rPr lang="es-MX" sz="1200" b="1" u="none" strike="noStrike" dirty="0">
                          <a:solidFill>
                            <a:srgbClr val="C00000"/>
                          </a:solidFill>
                          <a:effectLst/>
                        </a:rPr>
                        <a:t>3242-001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RESERVAS TERRITORIALES A 2017</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177789321"/>
                  </a:ext>
                </a:extLst>
              </a:tr>
            </a:tbl>
          </a:graphicData>
        </a:graphic>
      </p:graphicFrame>
      <p:graphicFrame>
        <p:nvGraphicFramePr>
          <p:cNvPr id="4" name="Tabla 3">
            <a:extLst>
              <a:ext uri="{FF2B5EF4-FFF2-40B4-BE49-F238E27FC236}">
                <a16:creationId xmlns:a16="http://schemas.microsoft.com/office/drawing/2014/main" id="{EC618783-B9BB-4CB1-B669-98C1435D51DD}"/>
              </a:ext>
            </a:extLst>
          </p:cNvPr>
          <p:cNvGraphicFramePr>
            <a:graphicFrameLocks noGrp="1"/>
          </p:cNvGraphicFramePr>
          <p:nvPr>
            <p:extLst>
              <p:ext uri="{D42A27DB-BD31-4B8C-83A1-F6EECF244321}">
                <p14:modId xmlns:p14="http://schemas.microsoft.com/office/powerpoint/2010/main" val="3132107195"/>
              </p:ext>
            </p:extLst>
          </p:nvPr>
        </p:nvGraphicFramePr>
        <p:xfrm>
          <a:off x="107501" y="2420888"/>
          <a:ext cx="8928992" cy="74043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692886360"/>
                    </a:ext>
                  </a:extLst>
                </a:gridCol>
                <a:gridCol w="5536518">
                  <a:extLst>
                    <a:ext uri="{9D8B030D-6E8A-4147-A177-3AD203B41FA5}">
                      <a16:colId xmlns:a16="http://schemas.microsoft.com/office/drawing/2014/main" val="2298223042"/>
                    </a:ext>
                  </a:extLst>
                </a:gridCol>
                <a:gridCol w="1669097">
                  <a:extLst>
                    <a:ext uri="{9D8B030D-6E8A-4147-A177-3AD203B41FA5}">
                      <a16:colId xmlns:a16="http://schemas.microsoft.com/office/drawing/2014/main" val="207753648"/>
                    </a:ext>
                  </a:extLst>
                </a:gridCol>
              </a:tblGrid>
              <a:tr h="379247">
                <a:tc>
                  <a:txBody>
                    <a:bodyPr/>
                    <a:lstStyle/>
                    <a:p>
                      <a:pPr algn="l" fontAlgn="ctr"/>
                      <a:r>
                        <a:rPr lang="es-MX" sz="1200" b="1" u="none" strike="noStrike" dirty="0">
                          <a:solidFill>
                            <a:srgbClr val="00B050"/>
                          </a:solidFill>
                          <a:effectLst/>
                        </a:rPr>
                        <a:t>3243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RESERVAS POR CONTINGENCIAS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890618870"/>
                  </a:ext>
                </a:extLst>
              </a:tr>
              <a:tr h="361185">
                <a:tc>
                  <a:txBody>
                    <a:bodyPr/>
                    <a:lstStyle/>
                    <a:p>
                      <a:pPr algn="l" fontAlgn="ctr"/>
                      <a:r>
                        <a:rPr lang="es-MX" sz="1200" b="1" u="none" strike="noStrike" dirty="0">
                          <a:solidFill>
                            <a:srgbClr val="C00000"/>
                          </a:solidFill>
                          <a:effectLst/>
                        </a:rPr>
                        <a:t>3243-001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RESERVAS POR CONTINGENCIAS A 2016</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74295264"/>
                  </a:ext>
                </a:extLst>
              </a:tr>
            </a:tbl>
          </a:graphicData>
        </a:graphic>
      </p:graphicFrame>
      <p:graphicFrame>
        <p:nvGraphicFramePr>
          <p:cNvPr id="5" name="Tabla 4">
            <a:extLst>
              <a:ext uri="{FF2B5EF4-FFF2-40B4-BE49-F238E27FC236}">
                <a16:creationId xmlns:a16="http://schemas.microsoft.com/office/drawing/2014/main" id="{7B6FF1DB-F194-4CCE-B2DB-87EAF3D14049}"/>
              </a:ext>
            </a:extLst>
          </p:cNvPr>
          <p:cNvGraphicFramePr>
            <a:graphicFrameLocks noGrp="1"/>
          </p:cNvGraphicFramePr>
          <p:nvPr>
            <p:extLst>
              <p:ext uri="{D42A27DB-BD31-4B8C-83A1-F6EECF244321}">
                <p14:modId xmlns:p14="http://schemas.microsoft.com/office/powerpoint/2010/main" val="3281099667"/>
              </p:ext>
            </p:extLst>
          </p:nvPr>
        </p:nvGraphicFramePr>
        <p:xfrm>
          <a:off x="107501" y="4077072"/>
          <a:ext cx="8928992" cy="864096"/>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602602333"/>
                    </a:ext>
                  </a:extLst>
                </a:gridCol>
                <a:gridCol w="5536518">
                  <a:extLst>
                    <a:ext uri="{9D8B030D-6E8A-4147-A177-3AD203B41FA5}">
                      <a16:colId xmlns:a16="http://schemas.microsoft.com/office/drawing/2014/main" val="165442577"/>
                    </a:ext>
                  </a:extLst>
                </a:gridCol>
                <a:gridCol w="1669097">
                  <a:extLst>
                    <a:ext uri="{9D8B030D-6E8A-4147-A177-3AD203B41FA5}">
                      <a16:colId xmlns:a16="http://schemas.microsoft.com/office/drawing/2014/main" val="3262485436"/>
                    </a:ext>
                  </a:extLst>
                </a:gridCol>
              </a:tblGrid>
              <a:tr h="292678">
                <a:tc>
                  <a:txBody>
                    <a:bodyPr/>
                    <a:lstStyle/>
                    <a:p>
                      <a:pPr algn="l" fontAlgn="ctr"/>
                      <a:r>
                        <a:rPr lang="es-MX" sz="1200" b="1" u="none" strike="noStrike" dirty="0">
                          <a:solidFill>
                            <a:srgbClr val="00B050"/>
                          </a:solidFill>
                          <a:effectLst/>
                        </a:rPr>
                        <a:t>325</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RECTIFICACIONES DE RESULTADOS DE EJERCICIOS ANTERIORES</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303,464.55</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155952268"/>
                  </a:ext>
                </a:extLst>
              </a:tr>
              <a:tr h="292678">
                <a:tc>
                  <a:txBody>
                    <a:bodyPr/>
                    <a:lstStyle/>
                    <a:p>
                      <a:pPr algn="l" fontAlgn="ctr"/>
                      <a:r>
                        <a:rPr lang="es-MX" sz="1200" b="1" u="none" strike="noStrike" dirty="0">
                          <a:solidFill>
                            <a:srgbClr val="00B050"/>
                          </a:solidFill>
                          <a:effectLst/>
                        </a:rPr>
                        <a:t>3251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CAMBIOS EN POLÍTICAS CONTABLES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3343319388"/>
                  </a:ext>
                </a:extLst>
              </a:tr>
              <a:tr h="278740">
                <a:tc>
                  <a:txBody>
                    <a:bodyPr/>
                    <a:lstStyle/>
                    <a:p>
                      <a:pPr algn="l" fontAlgn="ctr"/>
                      <a:r>
                        <a:rPr lang="es-MX" sz="1200" b="1" u="none" strike="noStrike" dirty="0">
                          <a:solidFill>
                            <a:srgbClr val="C00000"/>
                          </a:solidFill>
                          <a:effectLst/>
                        </a:rPr>
                        <a:t>3251-001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CAMBIOS EN POLITICAS CONTABLES</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676941890"/>
                  </a:ext>
                </a:extLst>
              </a:tr>
            </a:tbl>
          </a:graphicData>
        </a:graphic>
      </p:graphicFrame>
      <p:graphicFrame>
        <p:nvGraphicFramePr>
          <p:cNvPr id="6" name="Tabla 5">
            <a:extLst>
              <a:ext uri="{FF2B5EF4-FFF2-40B4-BE49-F238E27FC236}">
                <a16:creationId xmlns:a16="http://schemas.microsoft.com/office/drawing/2014/main" id="{B59AA053-EAFC-4E38-B0C8-32F565F45C44}"/>
              </a:ext>
            </a:extLst>
          </p:cNvPr>
          <p:cNvGraphicFramePr>
            <a:graphicFrameLocks noGrp="1"/>
          </p:cNvGraphicFramePr>
          <p:nvPr>
            <p:extLst>
              <p:ext uri="{D42A27DB-BD31-4B8C-83A1-F6EECF244321}">
                <p14:modId xmlns:p14="http://schemas.microsoft.com/office/powerpoint/2010/main" val="1229572179"/>
              </p:ext>
            </p:extLst>
          </p:nvPr>
        </p:nvGraphicFramePr>
        <p:xfrm>
          <a:off x="107502" y="5888332"/>
          <a:ext cx="8928992" cy="63701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1917280554"/>
                    </a:ext>
                  </a:extLst>
                </a:gridCol>
                <a:gridCol w="5536518">
                  <a:extLst>
                    <a:ext uri="{9D8B030D-6E8A-4147-A177-3AD203B41FA5}">
                      <a16:colId xmlns:a16="http://schemas.microsoft.com/office/drawing/2014/main" val="2273147118"/>
                    </a:ext>
                  </a:extLst>
                </a:gridCol>
                <a:gridCol w="1669097">
                  <a:extLst>
                    <a:ext uri="{9D8B030D-6E8A-4147-A177-3AD203B41FA5}">
                      <a16:colId xmlns:a16="http://schemas.microsoft.com/office/drawing/2014/main" val="15268478"/>
                    </a:ext>
                  </a:extLst>
                </a:gridCol>
              </a:tblGrid>
              <a:tr h="326275">
                <a:tc>
                  <a:txBody>
                    <a:bodyPr/>
                    <a:lstStyle/>
                    <a:p>
                      <a:pPr algn="l" fontAlgn="ctr"/>
                      <a:r>
                        <a:rPr lang="es-MX" sz="1200" b="1" u="none" strike="noStrike" dirty="0">
                          <a:solidFill>
                            <a:srgbClr val="00B050"/>
                          </a:solidFill>
                          <a:effectLst/>
                        </a:rPr>
                        <a:t>3252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CAMBIOS POR ERRORES CONTABLES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303,464.55</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802461380"/>
                  </a:ext>
                </a:extLst>
              </a:tr>
              <a:tr h="310737">
                <a:tc>
                  <a:txBody>
                    <a:bodyPr/>
                    <a:lstStyle/>
                    <a:p>
                      <a:pPr algn="l" fontAlgn="ctr"/>
                      <a:r>
                        <a:rPr lang="es-MX" sz="1200" b="1" u="none" strike="noStrike" dirty="0">
                          <a:solidFill>
                            <a:srgbClr val="C00000"/>
                          </a:solidFill>
                          <a:effectLst/>
                        </a:rPr>
                        <a:t>3252-001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CAMBIOS POR ERRORES CONTABLES</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303,464.55</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522331509"/>
                  </a:ext>
                </a:extLst>
              </a:tr>
            </a:tbl>
          </a:graphicData>
        </a:graphic>
      </p:graphicFrame>
    </p:spTree>
    <p:extLst>
      <p:ext uri="{BB962C8B-B14F-4D97-AF65-F5344CB8AC3E}">
        <p14:creationId xmlns:p14="http://schemas.microsoft.com/office/powerpoint/2010/main" val="4123220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strips(down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heel(1)">
                                      <p:cBhvr>
                                        <p:cTn id="17" dur="2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heel(1)">
                                      <p:cBhvr>
                                        <p:cTn id="22" dur="20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arn(inVertical)">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2376264" cy="369332"/>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Situación Financiera:</a:t>
            </a:r>
          </a:p>
        </p:txBody>
      </p:sp>
      <p:graphicFrame>
        <p:nvGraphicFramePr>
          <p:cNvPr id="2" name="Tabla 1">
            <a:extLst>
              <a:ext uri="{FF2B5EF4-FFF2-40B4-BE49-F238E27FC236}">
                <a16:creationId xmlns:a16="http://schemas.microsoft.com/office/drawing/2014/main" id="{FA935236-90F4-4B1A-9274-F8B1AEBD9FE0}"/>
              </a:ext>
            </a:extLst>
          </p:cNvPr>
          <p:cNvGraphicFramePr>
            <a:graphicFrameLocks noGrp="1"/>
          </p:cNvGraphicFramePr>
          <p:nvPr>
            <p:extLst>
              <p:ext uri="{D42A27DB-BD31-4B8C-83A1-F6EECF244321}">
                <p14:modId xmlns:p14="http://schemas.microsoft.com/office/powerpoint/2010/main" val="2122504215"/>
              </p:ext>
            </p:extLst>
          </p:nvPr>
        </p:nvGraphicFramePr>
        <p:xfrm>
          <a:off x="107504" y="908720"/>
          <a:ext cx="8928992" cy="2088232"/>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2878402335"/>
                    </a:ext>
                  </a:extLst>
                </a:gridCol>
                <a:gridCol w="5536518">
                  <a:extLst>
                    <a:ext uri="{9D8B030D-6E8A-4147-A177-3AD203B41FA5}">
                      <a16:colId xmlns:a16="http://schemas.microsoft.com/office/drawing/2014/main" val="3745278926"/>
                    </a:ext>
                  </a:extLst>
                </a:gridCol>
                <a:gridCol w="1669097">
                  <a:extLst>
                    <a:ext uri="{9D8B030D-6E8A-4147-A177-3AD203B41FA5}">
                      <a16:colId xmlns:a16="http://schemas.microsoft.com/office/drawing/2014/main" val="3506967431"/>
                    </a:ext>
                  </a:extLst>
                </a:gridCol>
              </a:tblGrid>
              <a:tr h="823754">
                <a:tc>
                  <a:txBody>
                    <a:bodyPr/>
                    <a:lstStyle/>
                    <a:p>
                      <a:pPr algn="l" fontAlgn="ctr"/>
                      <a:r>
                        <a:rPr lang="es-MX" sz="1200" b="1" u="none" strike="noStrike" dirty="0">
                          <a:solidFill>
                            <a:srgbClr val="00B050"/>
                          </a:solidFill>
                          <a:effectLst/>
                        </a:rPr>
                        <a:t>33</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ES" sz="1200" b="1" u="none" strike="noStrike" dirty="0">
                          <a:solidFill>
                            <a:srgbClr val="00B050"/>
                          </a:solidFill>
                          <a:effectLst/>
                        </a:rPr>
                        <a:t>EXCESO O INSUFICIENCIA EN LA ACTUALIZACIÓN DE LA HACIENDA PÚBLICA/PATRIMONIO</a:t>
                      </a:r>
                      <a:endParaRPr lang="es-ES"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762792262"/>
                  </a:ext>
                </a:extLst>
              </a:tr>
              <a:tr h="428292">
                <a:tc>
                  <a:txBody>
                    <a:bodyPr/>
                    <a:lstStyle/>
                    <a:p>
                      <a:pPr algn="l" fontAlgn="ctr"/>
                      <a:r>
                        <a:rPr lang="es-MX" sz="1200" b="1" u="none" strike="noStrike" dirty="0">
                          <a:solidFill>
                            <a:srgbClr val="00B050"/>
                          </a:solidFill>
                          <a:effectLst/>
                        </a:rPr>
                        <a:t>331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RESULTADO POR POSICIÓN MONETARÍA</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645052603"/>
                  </a:ext>
                </a:extLst>
              </a:tr>
              <a:tr h="428292">
                <a:tc>
                  <a:txBody>
                    <a:bodyPr/>
                    <a:lstStyle/>
                    <a:p>
                      <a:pPr algn="l" fontAlgn="ctr"/>
                      <a:r>
                        <a:rPr lang="es-MX" sz="1200" b="1" u="none" strike="noStrike" dirty="0">
                          <a:solidFill>
                            <a:srgbClr val="00B050"/>
                          </a:solidFill>
                          <a:effectLst/>
                        </a:rPr>
                        <a:t>3311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RESULTADO POR POSICIÓN MONETARIA</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007284451"/>
                  </a:ext>
                </a:extLst>
              </a:tr>
              <a:tr h="407894">
                <a:tc>
                  <a:txBody>
                    <a:bodyPr/>
                    <a:lstStyle/>
                    <a:p>
                      <a:pPr algn="l" fontAlgn="ctr"/>
                      <a:r>
                        <a:rPr lang="es-MX" sz="1200" b="1" u="none" strike="noStrike" dirty="0">
                          <a:solidFill>
                            <a:srgbClr val="C00000"/>
                          </a:solidFill>
                          <a:effectLst/>
                        </a:rPr>
                        <a:t>3311-001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RESULTADO POR POSICIÓN MONETARIA</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567570565"/>
                  </a:ext>
                </a:extLst>
              </a:tr>
            </a:tbl>
          </a:graphicData>
        </a:graphic>
      </p:graphicFrame>
      <p:graphicFrame>
        <p:nvGraphicFramePr>
          <p:cNvPr id="4" name="Tabla 3">
            <a:extLst>
              <a:ext uri="{FF2B5EF4-FFF2-40B4-BE49-F238E27FC236}">
                <a16:creationId xmlns:a16="http://schemas.microsoft.com/office/drawing/2014/main" id="{5ACA0155-435C-4B14-8351-72099D08E07E}"/>
              </a:ext>
            </a:extLst>
          </p:cNvPr>
          <p:cNvGraphicFramePr>
            <a:graphicFrameLocks noGrp="1"/>
          </p:cNvGraphicFramePr>
          <p:nvPr>
            <p:extLst>
              <p:ext uri="{D42A27DB-BD31-4B8C-83A1-F6EECF244321}">
                <p14:modId xmlns:p14="http://schemas.microsoft.com/office/powerpoint/2010/main" val="2826872335"/>
              </p:ext>
            </p:extLst>
          </p:nvPr>
        </p:nvGraphicFramePr>
        <p:xfrm>
          <a:off x="107504" y="3599318"/>
          <a:ext cx="8928992" cy="1125825"/>
        </p:xfrm>
        <a:graphic>
          <a:graphicData uri="http://schemas.openxmlformats.org/drawingml/2006/table">
            <a:tbl>
              <a:tblPr>
                <a:tableStyleId>{5C22544A-7EE6-4342-B048-85BDC9FD1C3A}</a:tableStyleId>
              </a:tblPr>
              <a:tblGrid>
                <a:gridCol w="1723377">
                  <a:extLst>
                    <a:ext uri="{9D8B030D-6E8A-4147-A177-3AD203B41FA5}">
                      <a16:colId xmlns:a16="http://schemas.microsoft.com/office/drawing/2014/main" val="3262889"/>
                    </a:ext>
                  </a:extLst>
                </a:gridCol>
                <a:gridCol w="5536518">
                  <a:extLst>
                    <a:ext uri="{9D8B030D-6E8A-4147-A177-3AD203B41FA5}">
                      <a16:colId xmlns:a16="http://schemas.microsoft.com/office/drawing/2014/main" val="3417813905"/>
                    </a:ext>
                  </a:extLst>
                </a:gridCol>
                <a:gridCol w="1669097">
                  <a:extLst>
                    <a:ext uri="{9D8B030D-6E8A-4147-A177-3AD203B41FA5}">
                      <a16:colId xmlns:a16="http://schemas.microsoft.com/office/drawing/2014/main" val="3055690514"/>
                    </a:ext>
                  </a:extLst>
                </a:gridCol>
              </a:tblGrid>
              <a:tr h="381328">
                <a:tc>
                  <a:txBody>
                    <a:bodyPr/>
                    <a:lstStyle/>
                    <a:p>
                      <a:pPr algn="l" fontAlgn="ctr"/>
                      <a:r>
                        <a:rPr lang="es-MX" sz="1200" b="1" u="none" strike="noStrike" dirty="0">
                          <a:solidFill>
                            <a:srgbClr val="00B050"/>
                          </a:solidFill>
                          <a:effectLst/>
                        </a:rPr>
                        <a:t>332</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a:solidFill>
                            <a:srgbClr val="00B050"/>
                          </a:solidFill>
                          <a:effectLst/>
                        </a:rPr>
                        <a:t>RESULTADO POR TENENCIA DE ACTIVOS NO MONETARIOS</a:t>
                      </a:r>
                      <a:endParaRPr lang="es-MX" sz="1200" b="1" i="0" u="none" strike="noStrike">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a:solidFill>
                            <a:srgbClr val="00B050"/>
                          </a:solidFill>
                          <a:effectLst/>
                        </a:rPr>
                        <a:t>0.00</a:t>
                      </a:r>
                      <a:endParaRPr lang="es-MX" sz="1200" b="1" i="0" u="none" strike="noStrike">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1481215503"/>
                  </a:ext>
                </a:extLst>
              </a:tr>
              <a:tr h="381328">
                <a:tc>
                  <a:txBody>
                    <a:bodyPr/>
                    <a:lstStyle/>
                    <a:p>
                      <a:pPr algn="l" fontAlgn="ctr"/>
                      <a:r>
                        <a:rPr lang="es-MX" sz="1200" b="1" u="none" strike="noStrike" dirty="0">
                          <a:solidFill>
                            <a:srgbClr val="00B050"/>
                          </a:solidFill>
                          <a:effectLst/>
                        </a:rPr>
                        <a:t>3321</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00B050"/>
                          </a:solidFill>
                          <a:effectLst/>
                        </a:rPr>
                        <a:t>RESULTADO POR TENENCIA DE ACTIVOS NO MONETARIOS</a:t>
                      </a:r>
                      <a:endParaRPr lang="es-MX" sz="1200" b="1" i="0" u="none" strike="noStrike" dirty="0">
                        <a:solidFill>
                          <a:srgbClr val="00B05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00B050"/>
                          </a:solidFill>
                          <a:effectLst/>
                        </a:rPr>
                        <a:t>0.00</a:t>
                      </a:r>
                      <a:endParaRPr lang="es-MX" sz="1200" b="1" i="0" u="none" strike="noStrike" dirty="0">
                        <a:solidFill>
                          <a:srgbClr val="00B05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2367415519"/>
                  </a:ext>
                </a:extLst>
              </a:tr>
              <a:tr h="363169">
                <a:tc>
                  <a:txBody>
                    <a:bodyPr/>
                    <a:lstStyle/>
                    <a:p>
                      <a:pPr algn="l" fontAlgn="ctr"/>
                      <a:r>
                        <a:rPr lang="es-MX" sz="1200" b="1" u="none" strike="noStrike" dirty="0">
                          <a:solidFill>
                            <a:srgbClr val="C00000"/>
                          </a:solidFill>
                          <a:effectLst/>
                        </a:rPr>
                        <a:t>3321-001</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l" fontAlgn="ctr"/>
                      <a:r>
                        <a:rPr lang="es-MX" sz="1200" b="1" u="none" strike="noStrike" dirty="0">
                          <a:solidFill>
                            <a:srgbClr val="C00000"/>
                          </a:solidFill>
                          <a:effectLst/>
                        </a:rPr>
                        <a:t>RESULTADO POR TENENCIA DE ACTIVOS NO MONETARIOS</a:t>
                      </a:r>
                      <a:endParaRPr lang="es-MX" sz="1200" b="1" i="0" u="none" strike="noStrike" dirty="0">
                        <a:solidFill>
                          <a:srgbClr val="C00000"/>
                        </a:solidFill>
                        <a:effectLst/>
                        <a:latin typeface="Calibri" panose="020F0502020204030204" pitchFamily="34" charset="0"/>
                      </a:endParaRPr>
                    </a:p>
                  </a:txBody>
                  <a:tcPr marL="8512" marR="8512" marT="8512" marB="0" anchor="ctr"/>
                </a:tc>
                <a:tc>
                  <a:txBody>
                    <a:bodyPr/>
                    <a:lstStyle/>
                    <a:p>
                      <a:pPr algn="r" fontAlgn="ctr"/>
                      <a:r>
                        <a:rPr lang="es-MX" sz="1200" b="1" u="none" strike="noStrike" dirty="0">
                          <a:solidFill>
                            <a:srgbClr val="C00000"/>
                          </a:solidFill>
                          <a:effectLst/>
                        </a:rPr>
                        <a:t>0.00</a:t>
                      </a:r>
                      <a:endParaRPr lang="es-MX" sz="1200" b="1" i="0" u="none" strike="noStrike" dirty="0">
                        <a:solidFill>
                          <a:srgbClr val="C00000"/>
                        </a:solidFill>
                        <a:effectLst/>
                        <a:latin typeface="Calibri" panose="020F0502020204030204" pitchFamily="34" charset="0"/>
                      </a:endParaRPr>
                    </a:p>
                  </a:txBody>
                  <a:tcPr marL="8512" marR="8512" marT="8512" marB="0" anchor="ctr"/>
                </a:tc>
                <a:extLst>
                  <a:ext uri="{0D108BD9-81ED-4DB2-BD59-A6C34878D82A}">
                    <a16:rowId xmlns:a16="http://schemas.microsoft.com/office/drawing/2014/main" val="454922807"/>
                  </a:ext>
                </a:extLst>
              </a:tr>
            </a:tbl>
          </a:graphicData>
        </a:graphic>
      </p:graphicFrame>
    </p:spTree>
    <p:extLst>
      <p:ext uri="{BB962C8B-B14F-4D97-AF65-F5344CB8AC3E}">
        <p14:creationId xmlns:p14="http://schemas.microsoft.com/office/powerpoint/2010/main" val="1785232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heckerboard(across)">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circle(in)">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a:extLst>
              <a:ext uri="{FF2B5EF4-FFF2-40B4-BE49-F238E27FC236}">
                <a16:creationId xmlns:a16="http://schemas.microsoft.com/office/drawing/2014/main" id="{6816A00D-642C-4341-854A-64E7DDFFDE19}"/>
              </a:ext>
            </a:extLst>
          </p:cNvPr>
          <p:cNvSpPr/>
          <p:nvPr/>
        </p:nvSpPr>
        <p:spPr>
          <a:xfrm>
            <a:off x="107504" y="188640"/>
            <a:ext cx="8856984" cy="923330"/>
          </a:xfrm>
          <a:prstGeom prst="rect">
            <a:avLst/>
          </a:prstGeom>
          <a:gradFill>
            <a:gsLst>
              <a:gs pos="0">
                <a:schemeClr val="bg1">
                  <a:lumMod val="50000"/>
                  <a:lumOff val="50000"/>
                </a:schemeClr>
              </a:gs>
              <a:gs pos="25000">
                <a:schemeClr val="accent6">
                  <a:lumMod val="75000"/>
                </a:schemeClr>
              </a:gs>
              <a:gs pos="38000">
                <a:schemeClr val="bg2">
                  <a:lumMod val="40000"/>
                  <a:lumOff val="60000"/>
                </a:schemeClr>
              </a:gs>
              <a:gs pos="55000">
                <a:schemeClr val="accent3">
                  <a:tint val="100000"/>
                  <a:shade val="57000"/>
                  <a:satMod val="120000"/>
                </a:schemeClr>
              </a:gs>
              <a:gs pos="80000">
                <a:schemeClr val="accent3">
                  <a:tint val="100000"/>
                  <a:shade val="56000"/>
                  <a:satMod val="145000"/>
                </a:schemeClr>
              </a:gs>
              <a:gs pos="88000">
                <a:schemeClr val="accent3">
                  <a:tint val="100000"/>
                  <a:shade val="63000"/>
                  <a:satMod val="160000"/>
                </a:schemeClr>
              </a:gs>
              <a:gs pos="100000">
                <a:schemeClr val="accent5">
                  <a:lumMod val="60000"/>
                  <a:lumOff val="40000"/>
                </a:schemeClr>
              </a:gs>
            </a:gsLst>
            <a:lin ang="5400000" scaled="0"/>
          </a:gradFill>
        </p:spPr>
        <p:txBody>
          <a:bodyPr wrap="square">
            <a:spAutoFit/>
          </a:bodyPr>
          <a:lstStyle/>
          <a:p>
            <a:r>
              <a:rPr lang="es-MX" dirty="0"/>
              <a:t>Opinión respecto al cumpliendo en tiempo y forma con lo establecido en la Ley Orgánica Municipal y los Lineamientos para la entrega y recepción de los Municipios del Estado de Michoacán de Ocampo.</a:t>
            </a:r>
          </a:p>
        </p:txBody>
      </p:sp>
      <p:graphicFrame>
        <p:nvGraphicFramePr>
          <p:cNvPr id="2" name="Tabla 1">
            <a:extLst>
              <a:ext uri="{FF2B5EF4-FFF2-40B4-BE49-F238E27FC236}">
                <a16:creationId xmlns:a16="http://schemas.microsoft.com/office/drawing/2014/main" id="{3263CA24-957B-4779-9CE7-846C99770EE0}"/>
              </a:ext>
            </a:extLst>
          </p:cNvPr>
          <p:cNvGraphicFramePr>
            <a:graphicFrameLocks noGrp="1"/>
          </p:cNvGraphicFramePr>
          <p:nvPr>
            <p:extLst>
              <p:ext uri="{D42A27DB-BD31-4B8C-83A1-F6EECF244321}">
                <p14:modId xmlns:p14="http://schemas.microsoft.com/office/powerpoint/2010/main" val="1930007419"/>
              </p:ext>
            </p:extLst>
          </p:nvPr>
        </p:nvGraphicFramePr>
        <p:xfrm>
          <a:off x="107504" y="1171210"/>
          <a:ext cx="8856984" cy="5498151"/>
        </p:xfrm>
        <a:graphic>
          <a:graphicData uri="http://schemas.openxmlformats.org/drawingml/2006/table">
            <a:tbl>
              <a:tblPr>
                <a:tableStyleId>{5C22544A-7EE6-4342-B048-85BDC9FD1C3A}</a:tableStyleId>
              </a:tblPr>
              <a:tblGrid>
                <a:gridCol w="504056">
                  <a:extLst>
                    <a:ext uri="{9D8B030D-6E8A-4147-A177-3AD203B41FA5}">
                      <a16:colId xmlns:a16="http://schemas.microsoft.com/office/drawing/2014/main" val="701607778"/>
                    </a:ext>
                  </a:extLst>
                </a:gridCol>
                <a:gridCol w="360040">
                  <a:extLst>
                    <a:ext uri="{9D8B030D-6E8A-4147-A177-3AD203B41FA5}">
                      <a16:colId xmlns:a16="http://schemas.microsoft.com/office/drawing/2014/main" val="2092243838"/>
                    </a:ext>
                  </a:extLst>
                </a:gridCol>
                <a:gridCol w="7344816">
                  <a:extLst>
                    <a:ext uri="{9D8B030D-6E8A-4147-A177-3AD203B41FA5}">
                      <a16:colId xmlns:a16="http://schemas.microsoft.com/office/drawing/2014/main" val="3700069804"/>
                    </a:ext>
                  </a:extLst>
                </a:gridCol>
                <a:gridCol w="648072">
                  <a:extLst>
                    <a:ext uri="{9D8B030D-6E8A-4147-A177-3AD203B41FA5}">
                      <a16:colId xmlns:a16="http://schemas.microsoft.com/office/drawing/2014/main" val="1943380892"/>
                    </a:ext>
                  </a:extLst>
                </a:gridCol>
              </a:tblGrid>
              <a:tr h="744261">
                <a:tc gridSpan="4">
                  <a:txBody>
                    <a:bodyPr/>
                    <a:lstStyle/>
                    <a:p>
                      <a:pPr algn="just" fontAlgn="ctr"/>
                      <a:r>
                        <a:rPr lang="es-ES" sz="1200" u="none" strike="noStrike" dirty="0">
                          <a:effectLst/>
                        </a:rPr>
                        <a:t>Se deja el antecedente que los nueve expedientes de la entrega y recepción se entregaron incompletos, quedando pendientes los siguientes documentos: marcados con "NO" a los no entregados y con "SI"  a los entregados.</a:t>
                      </a:r>
                      <a:endParaRPr lang="es-ES" sz="1200" b="0" i="0" u="none" strike="noStrike" dirty="0">
                        <a:solidFill>
                          <a:srgbClr val="000000"/>
                        </a:solidFill>
                        <a:effectLst/>
                        <a:latin typeface="Calibri" panose="020F0502020204030204" pitchFamily="34" charset="0"/>
                      </a:endParaRPr>
                    </a:p>
                  </a:txBody>
                  <a:tcPr marL="4234" marR="4234" marT="4234" marB="0" anchor="ct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226934559"/>
                  </a:ext>
                </a:extLst>
              </a:tr>
              <a:tr h="479653">
                <a:tc>
                  <a:txBody>
                    <a:bodyPr/>
                    <a:lstStyle/>
                    <a:p>
                      <a:pPr algn="ctr" fontAlgn="ctr"/>
                      <a:r>
                        <a:rPr lang="es-MX" sz="1200" u="none" strike="noStrike" dirty="0">
                          <a:effectLst/>
                        </a:rPr>
                        <a:t> </a:t>
                      </a:r>
                      <a:endParaRPr lang="es-MX" sz="1200" b="0" i="0" u="none" strike="noStrike" dirty="0">
                        <a:solidFill>
                          <a:srgbClr val="000000"/>
                        </a:solidFill>
                        <a:effectLst/>
                        <a:latin typeface="Calibri" panose="020F0502020204030204" pitchFamily="34" charset="0"/>
                      </a:endParaRPr>
                    </a:p>
                  </a:txBody>
                  <a:tcPr marL="4234" marR="4234" marT="4234" marB="0" anchor="ctr"/>
                </a:tc>
                <a:tc>
                  <a:txBody>
                    <a:bodyPr/>
                    <a:lstStyle/>
                    <a:p>
                      <a:pPr algn="l" fontAlgn="ctr"/>
                      <a:r>
                        <a:rPr lang="es-MX" sz="1200" b="1" u="none" strike="noStrike" dirty="0">
                          <a:solidFill>
                            <a:srgbClr val="00B050"/>
                          </a:solidFill>
                          <a:effectLst/>
                        </a:rPr>
                        <a:t>1</a:t>
                      </a:r>
                      <a:endParaRPr lang="es-MX" sz="1200" b="1" i="0" u="none" strike="noStrike" dirty="0">
                        <a:solidFill>
                          <a:srgbClr val="00B050"/>
                        </a:solidFill>
                        <a:effectLst/>
                        <a:latin typeface="Calibri" panose="020F0502020204030204" pitchFamily="34" charset="0"/>
                      </a:endParaRPr>
                    </a:p>
                  </a:txBody>
                  <a:tcPr marL="4234" marR="4234" marT="4234" marB="0" anchor="ctr"/>
                </a:tc>
                <a:tc gridSpan="2">
                  <a:txBody>
                    <a:bodyPr/>
                    <a:lstStyle/>
                    <a:p>
                      <a:pPr algn="l" fontAlgn="ctr"/>
                      <a:r>
                        <a:rPr lang="es-MX" sz="1200" b="1" u="none" strike="noStrike" dirty="0">
                          <a:solidFill>
                            <a:srgbClr val="00B050"/>
                          </a:solidFill>
                          <a:effectLst/>
                        </a:rPr>
                        <a:t>EXPEDIENTE DE ORGANIZACIÓN</a:t>
                      </a:r>
                      <a:endParaRPr lang="es-MX" sz="1200" b="1" i="0" u="none" strike="noStrike" dirty="0">
                        <a:solidFill>
                          <a:srgbClr val="00B050"/>
                        </a:solidFill>
                        <a:effectLst/>
                        <a:latin typeface="Calibri" panose="020F0502020204030204" pitchFamily="34" charset="0"/>
                      </a:endParaRPr>
                    </a:p>
                  </a:txBody>
                  <a:tcPr marL="4234" marR="4234" marT="4234" marB="0" anchor="ctr"/>
                </a:tc>
                <a:tc hMerge="1">
                  <a:txBody>
                    <a:bodyPr/>
                    <a:lstStyle/>
                    <a:p>
                      <a:endParaRPr lang="es-MX"/>
                    </a:p>
                  </a:txBody>
                  <a:tcPr/>
                </a:tc>
                <a:extLst>
                  <a:ext uri="{0D108BD9-81ED-4DB2-BD59-A6C34878D82A}">
                    <a16:rowId xmlns:a16="http://schemas.microsoft.com/office/drawing/2014/main" val="582825619"/>
                  </a:ext>
                </a:extLst>
              </a:tr>
              <a:tr h="470885">
                <a:tc>
                  <a:txBody>
                    <a:bodyPr/>
                    <a:lstStyle/>
                    <a:p>
                      <a:pPr algn="ctr" fontAlgn="ctr"/>
                      <a:r>
                        <a:rPr lang="es-MX" sz="1200" u="none" strike="noStrike" dirty="0">
                          <a:effectLst/>
                        </a:rPr>
                        <a:t>1</a:t>
                      </a:r>
                      <a:endParaRPr lang="es-MX" sz="1200" b="0" i="0" u="none" strike="noStrike" dirty="0">
                        <a:solidFill>
                          <a:srgbClr val="000000"/>
                        </a:solidFill>
                        <a:effectLst/>
                        <a:latin typeface="Calibri" panose="020F0502020204030204" pitchFamily="34" charset="0"/>
                      </a:endParaRPr>
                    </a:p>
                  </a:txBody>
                  <a:tcPr marL="4234" marR="4234" marT="4234" marB="0" anchor="ctr"/>
                </a:tc>
                <a:tc>
                  <a:txBody>
                    <a:bodyPr/>
                    <a:lstStyle/>
                    <a:p>
                      <a:pPr algn="l" fontAlgn="ctr"/>
                      <a:r>
                        <a:rPr lang="es-MX" sz="1200" u="none" strike="noStrike">
                          <a:effectLst/>
                        </a:rPr>
                        <a:t>1.1</a:t>
                      </a:r>
                      <a:endParaRPr lang="es-MX" sz="1200" b="0" i="0" u="none" strike="noStrike">
                        <a:solidFill>
                          <a:srgbClr val="000000"/>
                        </a:solidFill>
                        <a:effectLst/>
                        <a:latin typeface="Calibri" panose="020F0502020204030204" pitchFamily="34" charset="0"/>
                      </a:endParaRPr>
                    </a:p>
                  </a:txBody>
                  <a:tcPr marL="4234" marR="4234" marT="4234" marB="0" anchor="ctr"/>
                </a:tc>
                <a:tc>
                  <a:txBody>
                    <a:bodyPr/>
                    <a:lstStyle/>
                    <a:p>
                      <a:pPr algn="just" fontAlgn="ctr"/>
                      <a:r>
                        <a:rPr lang="es-ES" sz="1200" u="none" strike="noStrike" dirty="0">
                          <a:effectLst/>
                        </a:rPr>
                        <a:t>Carátula e índice del Expediente de Entrega y Recepción;</a:t>
                      </a:r>
                      <a:endParaRPr lang="es-ES" sz="1200" b="0" i="0" u="none" strike="noStrike" dirty="0">
                        <a:solidFill>
                          <a:srgbClr val="000000"/>
                        </a:solidFill>
                        <a:effectLst/>
                        <a:latin typeface="Calibri" panose="020F0502020204030204" pitchFamily="34" charset="0"/>
                      </a:endParaRPr>
                    </a:p>
                  </a:txBody>
                  <a:tcPr marL="4234" marR="4234" marT="4234" marB="0" anchor="ctr"/>
                </a:tc>
                <a:tc>
                  <a:txBody>
                    <a:bodyPr/>
                    <a:lstStyle/>
                    <a:p>
                      <a:pPr algn="ctr" fontAlgn="ctr"/>
                      <a:r>
                        <a:rPr lang="es-MX" sz="1200" u="none" strike="noStrike">
                          <a:effectLst/>
                        </a:rPr>
                        <a:t>SI</a:t>
                      </a:r>
                      <a:endParaRPr lang="es-MX" sz="1200" b="0" i="0" u="none" strike="noStrike">
                        <a:solidFill>
                          <a:srgbClr val="000000"/>
                        </a:solidFill>
                        <a:effectLst/>
                        <a:latin typeface="Calibri" panose="020F0502020204030204" pitchFamily="34" charset="0"/>
                      </a:endParaRPr>
                    </a:p>
                  </a:txBody>
                  <a:tcPr marL="4234" marR="4234" marT="4234" marB="0" anchor="ctr"/>
                </a:tc>
                <a:extLst>
                  <a:ext uri="{0D108BD9-81ED-4DB2-BD59-A6C34878D82A}">
                    <a16:rowId xmlns:a16="http://schemas.microsoft.com/office/drawing/2014/main" val="1110638806"/>
                  </a:ext>
                </a:extLst>
              </a:tr>
              <a:tr h="470885">
                <a:tc>
                  <a:txBody>
                    <a:bodyPr/>
                    <a:lstStyle/>
                    <a:p>
                      <a:pPr algn="ctr" fontAlgn="ctr"/>
                      <a:r>
                        <a:rPr lang="es-MX" sz="1200" u="none" strike="noStrike" dirty="0">
                          <a:effectLst/>
                        </a:rPr>
                        <a:t>2</a:t>
                      </a:r>
                      <a:endParaRPr lang="es-MX" sz="1200" b="0" i="0" u="none" strike="noStrike" dirty="0">
                        <a:solidFill>
                          <a:srgbClr val="000000"/>
                        </a:solidFill>
                        <a:effectLst/>
                        <a:latin typeface="Calibri" panose="020F0502020204030204" pitchFamily="34" charset="0"/>
                      </a:endParaRPr>
                    </a:p>
                  </a:txBody>
                  <a:tcPr marL="4234" marR="4234" marT="4234" marB="0" anchor="ctr"/>
                </a:tc>
                <a:tc>
                  <a:txBody>
                    <a:bodyPr/>
                    <a:lstStyle/>
                    <a:p>
                      <a:pPr algn="l" fontAlgn="ctr"/>
                      <a:r>
                        <a:rPr lang="es-MX" sz="1200" u="none" strike="noStrike">
                          <a:effectLst/>
                        </a:rPr>
                        <a:t>1.2</a:t>
                      </a:r>
                      <a:endParaRPr lang="es-MX" sz="1200" b="0" i="0" u="none" strike="noStrike">
                        <a:solidFill>
                          <a:srgbClr val="000000"/>
                        </a:solidFill>
                        <a:effectLst/>
                        <a:latin typeface="Calibri" panose="020F0502020204030204" pitchFamily="34" charset="0"/>
                      </a:endParaRPr>
                    </a:p>
                  </a:txBody>
                  <a:tcPr marL="4234" marR="4234" marT="4234" marB="0" anchor="ctr"/>
                </a:tc>
                <a:tc>
                  <a:txBody>
                    <a:bodyPr/>
                    <a:lstStyle/>
                    <a:p>
                      <a:pPr algn="l" fontAlgn="ctr"/>
                      <a:r>
                        <a:rPr lang="es-ES" sz="1200" u="none" strike="noStrike" dirty="0">
                          <a:effectLst/>
                        </a:rPr>
                        <a:t>Organigrama vigente de la Administración Pública;</a:t>
                      </a:r>
                      <a:endParaRPr lang="es-ES" sz="1200" b="0" i="0" u="none" strike="noStrike" dirty="0">
                        <a:solidFill>
                          <a:srgbClr val="242021"/>
                        </a:solidFill>
                        <a:effectLst/>
                        <a:latin typeface="Calibri" panose="020F0502020204030204" pitchFamily="34" charset="0"/>
                      </a:endParaRPr>
                    </a:p>
                  </a:txBody>
                  <a:tcPr marL="4234" marR="4234" marT="4234" marB="0" anchor="ctr"/>
                </a:tc>
                <a:tc>
                  <a:txBody>
                    <a:bodyPr/>
                    <a:lstStyle/>
                    <a:p>
                      <a:pPr algn="ctr" fontAlgn="ctr"/>
                      <a:r>
                        <a:rPr lang="es-MX" sz="1200" u="none" strike="noStrike">
                          <a:effectLst/>
                        </a:rPr>
                        <a:t>SI</a:t>
                      </a:r>
                      <a:endParaRPr lang="es-MX" sz="1200" b="0" i="0" u="none" strike="noStrike">
                        <a:solidFill>
                          <a:srgbClr val="000000"/>
                        </a:solidFill>
                        <a:effectLst/>
                        <a:latin typeface="Calibri" panose="020F0502020204030204" pitchFamily="34" charset="0"/>
                      </a:endParaRPr>
                    </a:p>
                  </a:txBody>
                  <a:tcPr marL="4234" marR="4234" marT="4234" marB="0" anchor="ctr"/>
                </a:tc>
                <a:extLst>
                  <a:ext uri="{0D108BD9-81ED-4DB2-BD59-A6C34878D82A}">
                    <a16:rowId xmlns:a16="http://schemas.microsoft.com/office/drawing/2014/main" val="3128857442"/>
                  </a:ext>
                </a:extLst>
              </a:tr>
              <a:tr h="470885">
                <a:tc>
                  <a:txBody>
                    <a:bodyPr/>
                    <a:lstStyle/>
                    <a:p>
                      <a:pPr algn="ctr" fontAlgn="ctr"/>
                      <a:r>
                        <a:rPr lang="es-MX" sz="1200" u="none" strike="noStrike" dirty="0">
                          <a:effectLst/>
                        </a:rPr>
                        <a:t>3</a:t>
                      </a:r>
                      <a:endParaRPr lang="es-MX" sz="1200" b="0" i="0" u="none" strike="noStrike" dirty="0">
                        <a:solidFill>
                          <a:srgbClr val="000000"/>
                        </a:solidFill>
                        <a:effectLst/>
                        <a:latin typeface="Calibri" panose="020F0502020204030204" pitchFamily="34" charset="0"/>
                      </a:endParaRPr>
                    </a:p>
                  </a:txBody>
                  <a:tcPr marL="4234" marR="4234" marT="4234" marB="0" anchor="ctr"/>
                </a:tc>
                <a:tc>
                  <a:txBody>
                    <a:bodyPr/>
                    <a:lstStyle/>
                    <a:p>
                      <a:pPr algn="l" fontAlgn="ctr"/>
                      <a:r>
                        <a:rPr lang="es-MX" sz="1200" u="none" strike="noStrike">
                          <a:effectLst/>
                        </a:rPr>
                        <a:t>1.3</a:t>
                      </a:r>
                      <a:endParaRPr lang="es-MX" sz="1200" b="0" i="0" u="none" strike="noStrike">
                        <a:solidFill>
                          <a:srgbClr val="000000"/>
                        </a:solidFill>
                        <a:effectLst/>
                        <a:latin typeface="Calibri" panose="020F0502020204030204" pitchFamily="34" charset="0"/>
                      </a:endParaRPr>
                    </a:p>
                  </a:txBody>
                  <a:tcPr marL="4234" marR="4234" marT="4234" marB="0" anchor="ctr"/>
                </a:tc>
                <a:tc>
                  <a:txBody>
                    <a:bodyPr/>
                    <a:lstStyle/>
                    <a:p>
                      <a:pPr algn="just" fontAlgn="ctr"/>
                      <a:r>
                        <a:rPr lang="es-ES" sz="1200" u="none" strike="noStrike" dirty="0">
                          <a:effectLst/>
                        </a:rPr>
                        <a:t>Directorio vigente de todo el personal de estructura de la Administración Pública;</a:t>
                      </a:r>
                      <a:endParaRPr lang="es-ES" sz="1200" b="0" i="0" u="none" strike="noStrike" dirty="0">
                        <a:solidFill>
                          <a:srgbClr val="242021"/>
                        </a:solidFill>
                        <a:effectLst/>
                        <a:latin typeface="Calibri" panose="020F0502020204030204" pitchFamily="34" charset="0"/>
                      </a:endParaRPr>
                    </a:p>
                  </a:txBody>
                  <a:tcPr marL="4234" marR="4234" marT="4234" marB="0" anchor="ctr"/>
                </a:tc>
                <a:tc>
                  <a:txBody>
                    <a:bodyPr/>
                    <a:lstStyle/>
                    <a:p>
                      <a:pPr algn="ctr" fontAlgn="ctr"/>
                      <a:r>
                        <a:rPr lang="es-MX" sz="1200" b="1" u="none" strike="noStrike" dirty="0">
                          <a:solidFill>
                            <a:srgbClr val="FF0000"/>
                          </a:solidFill>
                          <a:effectLst/>
                        </a:rPr>
                        <a:t>NO</a:t>
                      </a:r>
                      <a:endParaRPr lang="es-MX" sz="1200" b="1" i="0" u="none" strike="noStrike" dirty="0">
                        <a:solidFill>
                          <a:srgbClr val="FF0000"/>
                        </a:solidFill>
                        <a:effectLst/>
                        <a:latin typeface="Calibri" panose="020F0502020204030204" pitchFamily="34" charset="0"/>
                      </a:endParaRPr>
                    </a:p>
                  </a:txBody>
                  <a:tcPr marL="4234" marR="4234" marT="4234" marB="0" anchor="ctr"/>
                </a:tc>
                <a:extLst>
                  <a:ext uri="{0D108BD9-81ED-4DB2-BD59-A6C34878D82A}">
                    <a16:rowId xmlns:a16="http://schemas.microsoft.com/office/drawing/2014/main" val="2101908488"/>
                  </a:ext>
                </a:extLst>
              </a:tr>
              <a:tr h="472497">
                <a:tc>
                  <a:txBody>
                    <a:bodyPr/>
                    <a:lstStyle/>
                    <a:p>
                      <a:pPr algn="ctr" fontAlgn="ctr"/>
                      <a:r>
                        <a:rPr lang="es-MX" sz="1200" u="none" strike="noStrike" dirty="0">
                          <a:effectLst/>
                        </a:rPr>
                        <a:t>4</a:t>
                      </a:r>
                      <a:endParaRPr lang="es-MX" sz="1200" b="0" i="0" u="none" strike="noStrike" dirty="0">
                        <a:solidFill>
                          <a:srgbClr val="000000"/>
                        </a:solidFill>
                        <a:effectLst/>
                        <a:latin typeface="Calibri" panose="020F0502020204030204" pitchFamily="34" charset="0"/>
                      </a:endParaRPr>
                    </a:p>
                  </a:txBody>
                  <a:tcPr marL="4234" marR="4234" marT="4234" marB="0" anchor="ctr"/>
                </a:tc>
                <a:tc>
                  <a:txBody>
                    <a:bodyPr/>
                    <a:lstStyle/>
                    <a:p>
                      <a:pPr algn="l" fontAlgn="ctr"/>
                      <a:r>
                        <a:rPr lang="es-MX" sz="1200" u="none" strike="noStrike">
                          <a:effectLst/>
                        </a:rPr>
                        <a:t>1.4</a:t>
                      </a:r>
                      <a:endParaRPr lang="es-MX" sz="1200" b="0" i="0" u="none" strike="noStrike">
                        <a:solidFill>
                          <a:srgbClr val="000000"/>
                        </a:solidFill>
                        <a:effectLst/>
                        <a:latin typeface="Calibri" panose="020F0502020204030204" pitchFamily="34" charset="0"/>
                      </a:endParaRPr>
                    </a:p>
                  </a:txBody>
                  <a:tcPr marL="4234" marR="4234" marT="4234" marB="0" anchor="ctr"/>
                </a:tc>
                <a:tc>
                  <a:txBody>
                    <a:bodyPr/>
                    <a:lstStyle/>
                    <a:p>
                      <a:pPr algn="just" fontAlgn="ctr"/>
                      <a:r>
                        <a:rPr lang="es-ES" sz="1200" u="none" strike="noStrike" dirty="0">
                          <a:effectLst/>
                        </a:rPr>
                        <a:t>Copia certificada del Acta de Toma de Protesta de los integrantes del Ayuntamiento entrante;</a:t>
                      </a:r>
                      <a:endParaRPr lang="es-ES" sz="1200" b="0" i="0" u="none" strike="noStrike" dirty="0">
                        <a:solidFill>
                          <a:srgbClr val="242021"/>
                        </a:solidFill>
                        <a:effectLst/>
                        <a:latin typeface="Calibri" panose="020F0502020204030204" pitchFamily="34" charset="0"/>
                      </a:endParaRPr>
                    </a:p>
                  </a:txBody>
                  <a:tcPr marL="4234" marR="4234" marT="4234" marB="0" anchor="ctr"/>
                </a:tc>
                <a:tc>
                  <a:txBody>
                    <a:bodyPr/>
                    <a:lstStyle/>
                    <a:p>
                      <a:pPr algn="ctr" fontAlgn="ctr"/>
                      <a:r>
                        <a:rPr lang="es-MX" sz="1200" u="none" strike="noStrike">
                          <a:effectLst/>
                        </a:rPr>
                        <a:t>SI</a:t>
                      </a:r>
                      <a:endParaRPr lang="es-MX" sz="1200" b="0" i="0" u="none" strike="noStrike">
                        <a:solidFill>
                          <a:srgbClr val="000000"/>
                        </a:solidFill>
                        <a:effectLst/>
                        <a:latin typeface="Calibri" panose="020F0502020204030204" pitchFamily="34" charset="0"/>
                      </a:endParaRPr>
                    </a:p>
                  </a:txBody>
                  <a:tcPr marL="4234" marR="4234" marT="4234" marB="0" anchor="ctr"/>
                </a:tc>
                <a:extLst>
                  <a:ext uri="{0D108BD9-81ED-4DB2-BD59-A6C34878D82A}">
                    <a16:rowId xmlns:a16="http://schemas.microsoft.com/office/drawing/2014/main" val="490802175"/>
                  </a:ext>
                </a:extLst>
              </a:tr>
              <a:tr h="477807">
                <a:tc>
                  <a:txBody>
                    <a:bodyPr/>
                    <a:lstStyle/>
                    <a:p>
                      <a:pPr algn="ctr" fontAlgn="ctr"/>
                      <a:r>
                        <a:rPr lang="es-MX" sz="1200" u="none" strike="noStrike" dirty="0">
                          <a:effectLst/>
                        </a:rPr>
                        <a:t>5</a:t>
                      </a:r>
                      <a:endParaRPr lang="es-MX" sz="1200" b="0" i="0" u="none" strike="noStrike" dirty="0">
                        <a:solidFill>
                          <a:srgbClr val="000000"/>
                        </a:solidFill>
                        <a:effectLst/>
                        <a:latin typeface="Calibri" panose="020F0502020204030204" pitchFamily="34" charset="0"/>
                      </a:endParaRPr>
                    </a:p>
                  </a:txBody>
                  <a:tcPr marL="4234" marR="4234" marT="4234" marB="0" anchor="ctr"/>
                </a:tc>
                <a:tc>
                  <a:txBody>
                    <a:bodyPr/>
                    <a:lstStyle/>
                    <a:p>
                      <a:pPr algn="l" fontAlgn="ctr"/>
                      <a:r>
                        <a:rPr lang="es-MX" sz="1200" u="none" strike="noStrike">
                          <a:effectLst/>
                        </a:rPr>
                        <a:t>1.5</a:t>
                      </a:r>
                      <a:endParaRPr lang="es-MX" sz="1200" b="0" i="0" u="none" strike="noStrike">
                        <a:solidFill>
                          <a:srgbClr val="000000"/>
                        </a:solidFill>
                        <a:effectLst/>
                        <a:latin typeface="Calibri" panose="020F0502020204030204" pitchFamily="34" charset="0"/>
                      </a:endParaRPr>
                    </a:p>
                  </a:txBody>
                  <a:tcPr marL="4234" marR="4234" marT="4234" marB="0" anchor="ctr"/>
                </a:tc>
                <a:tc>
                  <a:txBody>
                    <a:bodyPr/>
                    <a:lstStyle/>
                    <a:p>
                      <a:pPr algn="just" fontAlgn="ctr"/>
                      <a:r>
                        <a:rPr lang="es-ES" sz="1200" u="none" strike="noStrike">
                          <a:effectLst/>
                        </a:rPr>
                        <a:t>Documentación que haga constar las designaciones de los Comités de Entrega y de Recepción</a:t>
                      </a:r>
                      <a:endParaRPr lang="es-ES" sz="1200" b="0" i="0" u="none" strike="noStrike">
                        <a:solidFill>
                          <a:srgbClr val="242021"/>
                        </a:solidFill>
                        <a:effectLst/>
                        <a:latin typeface="Calibri" panose="020F0502020204030204" pitchFamily="34" charset="0"/>
                      </a:endParaRPr>
                    </a:p>
                  </a:txBody>
                  <a:tcPr marL="4234" marR="4234" marT="4234" marB="0" anchor="ctr"/>
                </a:tc>
                <a:tc>
                  <a:txBody>
                    <a:bodyPr/>
                    <a:lstStyle/>
                    <a:p>
                      <a:pPr algn="ctr" fontAlgn="ctr"/>
                      <a:r>
                        <a:rPr lang="es-MX" sz="1200" u="none" strike="noStrike">
                          <a:effectLst/>
                        </a:rPr>
                        <a:t>SI</a:t>
                      </a:r>
                      <a:endParaRPr lang="es-MX" sz="1200" b="0" i="0" u="none" strike="noStrike">
                        <a:solidFill>
                          <a:srgbClr val="000000"/>
                        </a:solidFill>
                        <a:effectLst/>
                        <a:latin typeface="Calibri" panose="020F0502020204030204" pitchFamily="34" charset="0"/>
                      </a:endParaRPr>
                    </a:p>
                  </a:txBody>
                  <a:tcPr marL="4234" marR="4234" marT="4234" marB="0" anchor="ctr"/>
                </a:tc>
                <a:extLst>
                  <a:ext uri="{0D108BD9-81ED-4DB2-BD59-A6C34878D82A}">
                    <a16:rowId xmlns:a16="http://schemas.microsoft.com/office/drawing/2014/main" val="625508866"/>
                  </a:ext>
                </a:extLst>
              </a:tr>
              <a:tr h="632644">
                <a:tc>
                  <a:txBody>
                    <a:bodyPr/>
                    <a:lstStyle/>
                    <a:p>
                      <a:pPr algn="ctr" fontAlgn="ctr"/>
                      <a:r>
                        <a:rPr lang="es-MX" sz="1200" u="none" strike="noStrike" dirty="0">
                          <a:effectLst/>
                        </a:rPr>
                        <a:t>6</a:t>
                      </a:r>
                      <a:endParaRPr lang="es-MX" sz="1200" b="0" i="0" u="none" strike="noStrike" dirty="0">
                        <a:solidFill>
                          <a:srgbClr val="000000"/>
                        </a:solidFill>
                        <a:effectLst/>
                        <a:latin typeface="Calibri" panose="020F0502020204030204" pitchFamily="34" charset="0"/>
                      </a:endParaRPr>
                    </a:p>
                  </a:txBody>
                  <a:tcPr marL="4234" marR="4234" marT="4234" marB="0" anchor="ctr"/>
                </a:tc>
                <a:tc>
                  <a:txBody>
                    <a:bodyPr/>
                    <a:lstStyle/>
                    <a:p>
                      <a:pPr algn="l" fontAlgn="ctr"/>
                      <a:r>
                        <a:rPr lang="es-MX" sz="1200" u="none" strike="noStrike">
                          <a:effectLst/>
                        </a:rPr>
                        <a:t>1.6</a:t>
                      </a:r>
                      <a:endParaRPr lang="es-MX" sz="1200" b="0" i="0" u="none" strike="noStrike">
                        <a:solidFill>
                          <a:srgbClr val="000000"/>
                        </a:solidFill>
                        <a:effectLst/>
                        <a:latin typeface="Calibri" panose="020F0502020204030204" pitchFamily="34" charset="0"/>
                      </a:endParaRPr>
                    </a:p>
                  </a:txBody>
                  <a:tcPr marL="4234" marR="4234" marT="4234" marB="0" anchor="ctr"/>
                </a:tc>
                <a:tc>
                  <a:txBody>
                    <a:bodyPr/>
                    <a:lstStyle/>
                    <a:p>
                      <a:pPr algn="just" fontAlgn="ctr"/>
                      <a:r>
                        <a:rPr lang="es-ES" sz="1200" u="none" strike="noStrike" dirty="0">
                          <a:effectLst/>
                        </a:rPr>
                        <a:t>Acta Circunstanciada de Entrega-Recepción, elaborada por el Síndico del Ayuntamiento entrante, firmada por sus integrantes y los que intervinieron, así como de dos testigos presenciales;</a:t>
                      </a:r>
                      <a:endParaRPr lang="es-ES" sz="1200" b="0" i="0" u="none" strike="noStrike" dirty="0">
                        <a:solidFill>
                          <a:srgbClr val="242021"/>
                        </a:solidFill>
                        <a:effectLst/>
                        <a:latin typeface="Calibri" panose="020F0502020204030204" pitchFamily="34" charset="0"/>
                      </a:endParaRPr>
                    </a:p>
                  </a:txBody>
                  <a:tcPr marL="4234" marR="4234" marT="4234" marB="0" anchor="ctr"/>
                </a:tc>
                <a:tc>
                  <a:txBody>
                    <a:bodyPr/>
                    <a:lstStyle/>
                    <a:p>
                      <a:pPr algn="ctr" fontAlgn="ctr"/>
                      <a:r>
                        <a:rPr lang="es-MX" sz="1200" u="none" strike="noStrike">
                          <a:effectLst/>
                        </a:rPr>
                        <a:t>SI</a:t>
                      </a:r>
                      <a:endParaRPr lang="es-MX" sz="1200" b="0" i="0" u="none" strike="noStrike">
                        <a:solidFill>
                          <a:srgbClr val="000000"/>
                        </a:solidFill>
                        <a:effectLst/>
                        <a:latin typeface="Calibri" panose="020F0502020204030204" pitchFamily="34" charset="0"/>
                      </a:endParaRPr>
                    </a:p>
                  </a:txBody>
                  <a:tcPr marL="4234" marR="4234" marT="4234" marB="0" anchor="ctr"/>
                </a:tc>
                <a:extLst>
                  <a:ext uri="{0D108BD9-81ED-4DB2-BD59-A6C34878D82A}">
                    <a16:rowId xmlns:a16="http://schemas.microsoft.com/office/drawing/2014/main" val="2016655415"/>
                  </a:ext>
                </a:extLst>
              </a:tr>
              <a:tr h="642153">
                <a:tc>
                  <a:txBody>
                    <a:bodyPr/>
                    <a:lstStyle/>
                    <a:p>
                      <a:pPr algn="ctr" fontAlgn="ctr"/>
                      <a:r>
                        <a:rPr lang="es-MX" sz="1200" u="none" strike="noStrike" dirty="0">
                          <a:effectLst/>
                        </a:rPr>
                        <a:t>7</a:t>
                      </a:r>
                      <a:endParaRPr lang="es-MX" sz="1200" b="0" i="0" u="none" strike="noStrike" dirty="0">
                        <a:solidFill>
                          <a:srgbClr val="000000"/>
                        </a:solidFill>
                        <a:effectLst/>
                        <a:latin typeface="Calibri" panose="020F0502020204030204" pitchFamily="34" charset="0"/>
                      </a:endParaRPr>
                    </a:p>
                  </a:txBody>
                  <a:tcPr marL="4234" marR="4234" marT="4234" marB="0" anchor="ctr"/>
                </a:tc>
                <a:tc>
                  <a:txBody>
                    <a:bodyPr/>
                    <a:lstStyle/>
                    <a:p>
                      <a:pPr algn="l" fontAlgn="ctr"/>
                      <a:r>
                        <a:rPr lang="es-MX" sz="1200" u="none" strike="noStrike">
                          <a:effectLst/>
                        </a:rPr>
                        <a:t>1.7</a:t>
                      </a:r>
                      <a:endParaRPr lang="es-MX" sz="1200" b="0" i="0" u="none" strike="noStrike">
                        <a:solidFill>
                          <a:srgbClr val="000000"/>
                        </a:solidFill>
                        <a:effectLst/>
                        <a:latin typeface="Calibri" panose="020F0502020204030204" pitchFamily="34" charset="0"/>
                      </a:endParaRPr>
                    </a:p>
                  </a:txBody>
                  <a:tcPr marL="4234" marR="4234" marT="4234" marB="0" anchor="ctr"/>
                </a:tc>
                <a:tc>
                  <a:txBody>
                    <a:bodyPr/>
                    <a:lstStyle/>
                    <a:p>
                      <a:pPr algn="just" fontAlgn="ctr"/>
                      <a:r>
                        <a:rPr lang="es-ES" sz="1200" u="none" strike="noStrike" dirty="0">
                          <a:effectLst/>
                        </a:rPr>
                        <a:t>Relación detallada y ubicación física de los libros de actas de sesión del Ayuntamiento saliente; así como, relación y ubicación de los libros de actas de las administraciones anteriores; y,</a:t>
                      </a:r>
                      <a:endParaRPr lang="es-ES" sz="1200" b="0" i="0" u="none" strike="noStrike" dirty="0">
                        <a:solidFill>
                          <a:srgbClr val="242021"/>
                        </a:solidFill>
                        <a:effectLst/>
                        <a:latin typeface="Calibri" panose="020F0502020204030204" pitchFamily="34" charset="0"/>
                      </a:endParaRPr>
                    </a:p>
                  </a:txBody>
                  <a:tcPr marL="4234" marR="4234" marT="4234" marB="0" anchor="ctr"/>
                </a:tc>
                <a:tc>
                  <a:txBody>
                    <a:bodyPr/>
                    <a:lstStyle/>
                    <a:p>
                      <a:pPr algn="ctr" fontAlgn="ctr"/>
                      <a:r>
                        <a:rPr lang="es-MX" sz="1200" b="1" u="none" strike="noStrike" dirty="0">
                          <a:solidFill>
                            <a:srgbClr val="FF0000"/>
                          </a:solidFill>
                          <a:effectLst/>
                        </a:rPr>
                        <a:t>NO</a:t>
                      </a:r>
                      <a:endParaRPr lang="es-MX" sz="1200" b="1" i="0" u="none" strike="noStrike" dirty="0">
                        <a:solidFill>
                          <a:srgbClr val="FF0000"/>
                        </a:solidFill>
                        <a:effectLst/>
                        <a:latin typeface="Calibri" panose="020F0502020204030204" pitchFamily="34" charset="0"/>
                      </a:endParaRPr>
                    </a:p>
                  </a:txBody>
                  <a:tcPr marL="4234" marR="4234" marT="4234" marB="0" anchor="ctr"/>
                </a:tc>
                <a:extLst>
                  <a:ext uri="{0D108BD9-81ED-4DB2-BD59-A6C34878D82A}">
                    <a16:rowId xmlns:a16="http://schemas.microsoft.com/office/drawing/2014/main" val="3453737694"/>
                  </a:ext>
                </a:extLst>
              </a:tr>
              <a:tr h="636481">
                <a:tc>
                  <a:txBody>
                    <a:bodyPr/>
                    <a:lstStyle/>
                    <a:p>
                      <a:pPr algn="ctr" fontAlgn="ctr"/>
                      <a:r>
                        <a:rPr lang="es-MX" sz="1200" u="none" strike="noStrike" dirty="0">
                          <a:effectLst/>
                        </a:rPr>
                        <a:t>8</a:t>
                      </a:r>
                      <a:endParaRPr lang="es-MX" sz="1200" b="0" i="0" u="none" strike="noStrike" dirty="0">
                        <a:solidFill>
                          <a:srgbClr val="000000"/>
                        </a:solidFill>
                        <a:effectLst/>
                        <a:latin typeface="Calibri" panose="020F0502020204030204" pitchFamily="34" charset="0"/>
                      </a:endParaRPr>
                    </a:p>
                  </a:txBody>
                  <a:tcPr marL="4234" marR="4234" marT="4234" marB="0" anchor="ctr"/>
                </a:tc>
                <a:tc>
                  <a:txBody>
                    <a:bodyPr/>
                    <a:lstStyle/>
                    <a:p>
                      <a:pPr algn="l" fontAlgn="ctr"/>
                      <a:r>
                        <a:rPr lang="es-MX" sz="1200" u="none" strike="noStrike" dirty="0">
                          <a:effectLst/>
                        </a:rPr>
                        <a:t>1.8</a:t>
                      </a:r>
                      <a:endParaRPr lang="es-MX" sz="1200" b="0" i="0" u="none" strike="noStrike" dirty="0">
                        <a:solidFill>
                          <a:srgbClr val="000000"/>
                        </a:solidFill>
                        <a:effectLst/>
                        <a:latin typeface="Calibri" panose="020F0502020204030204" pitchFamily="34" charset="0"/>
                      </a:endParaRPr>
                    </a:p>
                  </a:txBody>
                  <a:tcPr marL="4234" marR="4234" marT="4234" marB="0" anchor="ctr"/>
                </a:tc>
                <a:tc>
                  <a:txBody>
                    <a:bodyPr/>
                    <a:lstStyle/>
                    <a:p>
                      <a:pPr algn="just" fontAlgn="ctr"/>
                      <a:r>
                        <a:rPr lang="es-ES" sz="1200" u="none" strike="noStrike" dirty="0">
                          <a:effectLst/>
                        </a:rPr>
                        <a:t>En el caso de las entidades paramunicipales, deberán integrar copia certificada del Acta de Sesión del Ayuntamiento en donde se aprueba su creación y copia certificada del Acta Constitutiva.</a:t>
                      </a:r>
                      <a:endParaRPr lang="es-ES" sz="1200" b="0" i="0" u="none" strike="noStrike" dirty="0">
                        <a:solidFill>
                          <a:srgbClr val="242021"/>
                        </a:solidFill>
                        <a:effectLst/>
                        <a:latin typeface="Calibri" panose="020F0502020204030204" pitchFamily="34" charset="0"/>
                      </a:endParaRPr>
                    </a:p>
                  </a:txBody>
                  <a:tcPr marL="4234" marR="4234" marT="4234" marB="0" anchor="ctr"/>
                </a:tc>
                <a:tc>
                  <a:txBody>
                    <a:bodyPr/>
                    <a:lstStyle/>
                    <a:p>
                      <a:pPr algn="ctr" fontAlgn="ctr"/>
                      <a:r>
                        <a:rPr lang="es-MX" sz="1200" b="1" u="none" strike="noStrike" dirty="0">
                          <a:solidFill>
                            <a:srgbClr val="FF0000"/>
                          </a:solidFill>
                          <a:effectLst/>
                        </a:rPr>
                        <a:t>NO</a:t>
                      </a:r>
                      <a:endParaRPr lang="es-MX" sz="1200" b="1" i="0" u="none" strike="noStrike" dirty="0">
                        <a:solidFill>
                          <a:srgbClr val="FF0000"/>
                        </a:solidFill>
                        <a:effectLst/>
                        <a:latin typeface="Calibri" panose="020F0502020204030204" pitchFamily="34" charset="0"/>
                      </a:endParaRPr>
                    </a:p>
                  </a:txBody>
                  <a:tcPr marL="4234" marR="4234" marT="4234" marB="0" anchor="ctr"/>
                </a:tc>
                <a:extLst>
                  <a:ext uri="{0D108BD9-81ED-4DB2-BD59-A6C34878D82A}">
                    <a16:rowId xmlns:a16="http://schemas.microsoft.com/office/drawing/2014/main" val="2889134197"/>
                  </a:ext>
                </a:extLst>
              </a:tr>
            </a:tbl>
          </a:graphicData>
        </a:graphic>
      </p:graphicFrame>
    </p:spTree>
    <p:extLst>
      <p:ext uri="{BB962C8B-B14F-4D97-AF65-F5344CB8AC3E}">
        <p14:creationId xmlns:p14="http://schemas.microsoft.com/office/powerpoint/2010/main" val="3638125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theme/theme1.xml><?xml version="1.0" encoding="utf-8"?>
<a:theme xmlns:a="http://schemas.openxmlformats.org/drawingml/2006/main" name="Técnico">
  <a:themeElements>
    <a:clrScheme name="Técnico">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écnico">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écnico">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3077</TotalTime>
  <Words>7754</Words>
  <Application>Microsoft Office PowerPoint</Application>
  <PresentationFormat>Presentación en pantalla (4:3)</PresentationFormat>
  <Paragraphs>2565</Paragraphs>
  <Slides>85</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85</vt:i4>
      </vt:variant>
    </vt:vector>
  </HeadingPairs>
  <TitlesOfParts>
    <vt:vector size="90" baseType="lpstr">
      <vt:lpstr>Arial</vt:lpstr>
      <vt:lpstr>Calibri</vt:lpstr>
      <vt:lpstr>Franklin Gothic Book</vt:lpstr>
      <vt:lpstr>Wingdings 2</vt:lpstr>
      <vt:lpstr>Técnico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Juan</dc:creator>
  <cp:lastModifiedBy>Juan Gorostieta J</cp:lastModifiedBy>
  <cp:revision>313</cp:revision>
  <dcterms:created xsi:type="dcterms:W3CDTF">2012-10-19T18:40:40Z</dcterms:created>
  <dcterms:modified xsi:type="dcterms:W3CDTF">2018-08-21T02:10:20Z</dcterms:modified>
</cp:coreProperties>
</file>