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handoutMasterIdLst>
    <p:handoutMasterId r:id="rId17"/>
  </p:handoutMasterIdLst>
  <p:sldIdLst>
    <p:sldId id="508" r:id="rId2"/>
    <p:sldId id="378" r:id="rId3"/>
    <p:sldId id="372" r:id="rId4"/>
    <p:sldId id="542" r:id="rId5"/>
    <p:sldId id="543" r:id="rId6"/>
    <p:sldId id="547" r:id="rId7"/>
    <p:sldId id="546" r:id="rId8"/>
    <p:sldId id="549" r:id="rId9"/>
    <p:sldId id="550" r:id="rId10"/>
    <p:sldId id="553" r:id="rId11"/>
    <p:sldId id="551" r:id="rId12"/>
    <p:sldId id="554" r:id="rId13"/>
    <p:sldId id="555" r:id="rId14"/>
    <p:sldId id="506" r:id="rId15"/>
  </p:sldIdLst>
  <p:sldSz cx="9144000" cy="6858000" type="screen4x3"/>
  <p:notesSz cx="7077075" cy="9363075"/>
  <p:defaultTextStyle>
    <a:defPPr>
      <a:defRPr lang="es-A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Estilo medio 2 - Énfasis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73A0DAA-6AF3-43AB-8588-CEC1D06C72B9}" styleName="Estilo medio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941" autoAdjust="0"/>
    <p:restoredTop sz="94639" autoAdjust="0"/>
  </p:normalViewPr>
  <p:slideViewPr>
    <p:cSldViewPr>
      <p:cViewPr varScale="1">
        <p:scale>
          <a:sx n="66" d="100"/>
          <a:sy n="66" d="100"/>
        </p:scale>
        <p:origin x="1572" y="4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200" d="100"/>
        <a:sy n="200" d="100"/>
      </p:scale>
      <p:origin x="0" y="-1230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image" Target="../media/image11.jpe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image" Target="../media/image11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2F53FF3-8CEA-4363-A73D-96117FB3F6D3}" type="doc">
      <dgm:prSet loTypeId="urn:microsoft.com/office/officeart/2005/8/layout/vList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1D7E77C8-A172-4B52-B52D-672B42DED5B4}">
      <dgm:prSet phldrT="[Texto]"/>
      <dgm:spPr/>
      <dgm:t>
        <a:bodyPr/>
        <a:lstStyle/>
        <a:p>
          <a:r>
            <a:rPr lang="es-ES" dirty="0"/>
            <a:t>TRANSPARENCIA</a:t>
          </a:r>
        </a:p>
        <a:p>
          <a:r>
            <a:rPr lang="es-ES" dirty="0"/>
            <a:t>LGTAIPG </a:t>
          </a:r>
        </a:p>
        <a:p>
          <a:r>
            <a:rPr lang="es-ES" dirty="0"/>
            <a:t>Art. 201</a:t>
          </a:r>
        </a:p>
        <a:p>
          <a:r>
            <a:rPr lang="es-ES" dirty="0"/>
            <a:t>Presentar información incompleta, destruir, sustraer, etc.</a:t>
          </a:r>
        </a:p>
      </dgm:t>
    </dgm:pt>
    <dgm:pt modelId="{DAA8BAF3-6179-4CA9-950C-82730C8769B9}" type="parTrans" cxnId="{C56A7189-B79F-4D09-9645-A77F311BFDF8}">
      <dgm:prSet/>
      <dgm:spPr/>
      <dgm:t>
        <a:bodyPr/>
        <a:lstStyle/>
        <a:p>
          <a:endParaRPr lang="es-ES"/>
        </a:p>
      </dgm:t>
    </dgm:pt>
    <dgm:pt modelId="{C4409A7C-DDBB-43B9-85CF-966CB762D7F6}" type="sibTrans" cxnId="{C56A7189-B79F-4D09-9645-A77F311BFDF8}">
      <dgm:prSet/>
      <dgm:spPr/>
      <dgm:t>
        <a:bodyPr/>
        <a:lstStyle/>
        <a:p>
          <a:endParaRPr lang="es-ES"/>
        </a:p>
      </dgm:t>
    </dgm:pt>
    <dgm:pt modelId="{84E644DB-096F-420F-AD85-6CD119B38D26}">
      <dgm:prSet phldrT="[Texto]"/>
      <dgm:spPr/>
      <dgm:t>
        <a:bodyPr/>
        <a:lstStyle/>
        <a:p>
          <a:r>
            <a:rPr lang="es-ES" dirty="0"/>
            <a:t>ARCHIVOS</a:t>
          </a:r>
        </a:p>
        <a:p>
          <a:r>
            <a:rPr lang="es-ES" dirty="0"/>
            <a:t>LGA Delitos en archivos</a:t>
          </a:r>
        </a:p>
        <a:p>
          <a:r>
            <a:rPr lang="es-ES" dirty="0"/>
            <a:t>ART. 121  </a:t>
          </a:r>
        </a:p>
        <a:p>
          <a:r>
            <a:rPr lang="es-ES" dirty="0"/>
            <a:t>Destruir, ocultar, sustraer documentos, etc.  </a:t>
          </a:r>
        </a:p>
      </dgm:t>
    </dgm:pt>
    <dgm:pt modelId="{9B19A234-D7E8-4063-B5D4-1390E10400A6}" type="parTrans" cxnId="{BA44B370-D91F-4DB6-BF01-282BE74C5633}">
      <dgm:prSet/>
      <dgm:spPr/>
      <dgm:t>
        <a:bodyPr/>
        <a:lstStyle/>
        <a:p>
          <a:endParaRPr lang="es-ES"/>
        </a:p>
      </dgm:t>
    </dgm:pt>
    <dgm:pt modelId="{2FBD3E91-5160-45B2-A4AC-C0F52CB58FF6}" type="sibTrans" cxnId="{BA44B370-D91F-4DB6-BF01-282BE74C5633}">
      <dgm:prSet/>
      <dgm:spPr/>
      <dgm:t>
        <a:bodyPr/>
        <a:lstStyle/>
        <a:p>
          <a:endParaRPr lang="es-ES"/>
        </a:p>
      </dgm:t>
    </dgm:pt>
    <dgm:pt modelId="{EC85ADA8-BB89-4B90-9F2A-919AFC9EAE3C}">
      <dgm:prSet phldrT="[Texto]"/>
      <dgm:spPr/>
      <dgm:t>
        <a:bodyPr/>
        <a:lstStyle/>
        <a:p>
          <a:r>
            <a:rPr lang="es-ES" dirty="0"/>
            <a:t>ANTICORRUPCIÓN </a:t>
          </a:r>
        </a:p>
        <a:p>
          <a:r>
            <a:rPr lang="es-ES" dirty="0"/>
            <a:t>Código Penal Federal Art. 214.</a:t>
          </a:r>
        </a:p>
        <a:p>
          <a:r>
            <a:rPr lang="es-ES" dirty="0"/>
            <a:t>Ley General de Responsabilidades Administrativas.</a:t>
          </a:r>
        </a:p>
        <a:p>
          <a:r>
            <a:rPr lang="es-ES" dirty="0"/>
            <a:t> </a:t>
          </a:r>
        </a:p>
      </dgm:t>
    </dgm:pt>
    <dgm:pt modelId="{A53C2D93-0DA6-4622-AAA1-85398BA18137}" type="parTrans" cxnId="{E66337A8-589B-4B5D-83F8-4881375B0790}">
      <dgm:prSet/>
      <dgm:spPr/>
      <dgm:t>
        <a:bodyPr/>
        <a:lstStyle/>
        <a:p>
          <a:endParaRPr lang="es-ES"/>
        </a:p>
      </dgm:t>
    </dgm:pt>
    <dgm:pt modelId="{FE7FA868-7F1B-4C82-A94C-1E3D75879E6F}" type="sibTrans" cxnId="{E66337A8-589B-4B5D-83F8-4881375B0790}">
      <dgm:prSet/>
      <dgm:spPr/>
      <dgm:t>
        <a:bodyPr/>
        <a:lstStyle/>
        <a:p>
          <a:endParaRPr lang="es-ES"/>
        </a:p>
      </dgm:t>
    </dgm:pt>
    <dgm:pt modelId="{B9449A90-E3F1-4BA1-9BC5-4CAD41A59ECB}" type="pres">
      <dgm:prSet presAssocID="{D2F53FF3-8CEA-4363-A73D-96117FB3F6D3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734F113C-E002-4C60-BAED-CB244BD316F7}" type="pres">
      <dgm:prSet presAssocID="{1D7E77C8-A172-4B52-B52D-672B42DED5B4}" presName="composite" presStyleCnt="0"/>
      <dgm:spPr/>
    </dgm:pt>
    <dgm:pt modelId="{B5520E23-4B96-47AA-91E3-793CB28FD882}" type="pres">
      <dgm:prSet presAssocID="{1D7E77C8-A172-4B52-B52D-672B42DED5B4}" presName="imgShp" presStyleLbl="fgImgPlace1" presStyleIdx="0" presStyleCnt="3"/>
      <dgm:spPr>
        <a:blipFill rotWithShape="1">
          <a:blip xmlns:r="http://schemas.openxmlformats.org/officeDocument/2006/relationships" r:embed="rId1"/>
          <a:srcRect/>
          <a:stretch>
            <a:fillRect l="-17000" r="-17000"/>
          </a:stretch>
        </a:blipFill>
      </dgm:spPr>
    </dgm:pt>
    <dgm:pt modelId="{7254D7F5-733F-4B8A-9AA8-041F03825D65}" type="pres">
      <dgm:prSet presAssocID="{1D7E77C8-A172-4B52-B52D-672B42DED5B4}" presName="txShp" presStyleLbl="node1" presStyleIdx="0" presStyleCnt="3" custScaleX="94364" custLinFactNeighborX="-4616" custLinFactNeighborY="1160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1FB3805D-665C-4554-9447-81E2C949AF10}" type="pres">
      <dgm:prSet presAssocID="{C4409A7C-DDBB-43B9-85CF-966CB762D7F6}" presName="spacing" presStyleCnt="0"/>
      <dgm:spPr/>
    </dgm:pt>
    <dgm:pt modelId="{7D69BE9E-2602-419D-B00F-F50149992640}" type="pres">
      <dgm:prSet presAssocID="{84E644DB-096F-420F-AD85-6CD119B38D26}" presName="composite" presStyleCnt="0"/>
      <dgm:spPr/>
    </dgm:pt>
    <dgm:pt modelId="{4C5EEBEE-4718-4B25-8142-AA9384D37E2D}" type="pres">
      <dgm:prSet presAssocID="{84E644DB-096F-420F-AD85-6CD119B38D26}" presName="imgShp" presStyleLbl="fgImgPlace1" presStyleIdx="1" presStyleCnt="3" custLinFactNeighborX="-9114" custLinFactNeighborY="869"/>
      <dgm:spPr>
        <a:blipFill rotWithShape="1">
          <a:blip xmlns:r="http://schemas.openxmlformats.org/officeDocument/2006/relationships" r:embed="rId2"/>
          <a:srcRect/>
          <a:stretch>
            <a:fillRect l="-50000" r="-50000"/>
          </a:stretch>
        </a:blipFill>
      </dgm:spPr>
    </dgm:pt>
    <dgm:pt modelId="{258E6C5C-60DE-42A4-9957-E668AC2DC854}" type="pres">
      <dgm:prSet presAssocID="{84E644DB-096F-420F-AD85-6CD119B38D26}" presName="txShp" presStyleLbl="node1" presStyleIdx="1" presStyleCnt="3" custScaleX="91508" custLinFactNeighborX="-1985" custLinFactNeighborY="-269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113E4ECE-4C04-4341-97E8-130908A3FF6E}" type="pres">
      <dgm:prSet presAssocID="{2FBD3E91-5160-45B2-A4AC-C0F52CB58FF6}" presName="spacing" presStyleCnt="0"/>
      <dgm:spPr/>
    </dgm:pt>
    <dgm:pt modelId="{D046E11D-1283-40EC-B0A4-1D1A6E39C324}" type="pres">
      <dgm:prSet presAssocID="{EC85ADA8-BB89-4B90-9F2A-919AFC9EAE3C}" presName="composite" presStyleCnt="0"/>
      <dgm:spPr/>
    </dgm:pt>
    <dgm:pt modelId="{373D1583-0010-4648-A263-B2954E27B97F}" type="pres">
      <dgm:prSet presAssocID="{EC85ADA8-BB89-4B90-9F2A-919AFC9EAE3C}" presName="imgShp" presStyleLbl="fgImgPlace1" presStyleIdx="2" presStyleCnt="3"/>
      <dgm:spPr>
        <a:blipFill rotWithShape="1">
          <a:blip xmlns:r="http://schemas.openxmlformats.org/officeDocument/2006/relationships" r:embed="rId3"/>
          <a:srcRect/>
          <a:stretch>
            <a:fillRect/>
          </a:stretch>
        </a:blipFill>
      </dgm:spPr>
    </dgm:pt>
    <dgm:pt modelId="{0E1C2713-7D6B-4996-B110-62E3F4137211}" type="pres">
      <dgm:prSet presAssocID="{EC85ADA8-BB89-4B90-9F2A-919AFC9EAE3C}" presName="txShp" presStyleLbl="node1" presStyleIdx="2" presStyleCnt="3" custScaleX="92351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E66337A8-589B-4B5D-83F8-4881375B0790}" srcId="{D2F53FF3-8CEA-4363-A73D-96117FB3F6D3}" destId="{EC85ADA8-BB89-4B90-9F2A-919AFC9EAE3C}" srcOrd="2" destOrd="0" parTransId="{A53C2D93-0DA6-4622-AAA1-85398BA18137}" sibTransId="{FE7FA868-7F1B-4C82-A94C-1E3D75879E6F}"/>
    <dgm:cxn modelId="{C56A7189-B79F-4D09-9645-A77F311BFDF8}" srcId="{D2F53FF3-8CEA-4363-A73D-96117FB3F6D3}" destId="{1D7E77C8-A172-4B52-B52D-672B42DED5B4}" srcOrd="0" destOrd="0" parTransId="{DAA8BAF3-6179-4CA9-950C-82730C8769B9}" sibTransId="{C4409A7C-DDBB-43B9-85CF-966CB762D7F6}"/>
    <dgm:cxn modelId="{8A7B739A-7584-44AB-8D94-4D46318BD12C}" type="presOf" srcId="{84E644DB-096F-420F-AD85-6CD119B38D26}" destId="{258E6C5C-60DE-42A4-9957-E668AC2DC854}" srcOrd="0" destOrd="0" presId="urn:microsoft.com/office/officeart/2005/8/layout/vList3"/>
    <dgm:cxn modelId="{7BE09A0E-0485-4BF0-8898-5F37C04F3E2B}" type="presOf" srcId="{EC85ADA8-BB89-4B90-9F2A-919AFC9EAE3C}" destId="{0E1C2713-7D6B-4996-B110-62E3F4137211}" srcOrd="0" destOrd="0" presId="urn:microsoft.com/office/officeart/2005/8/layout/vList3"/>
    <dgm:cxn modelId="{BA44B370-D91F-4DB6-BF01-282BE74C5633}" srcId="{D2F53FF3-8CEA-4363-A73D-96117FB3F6D3}" destId="{84E644DB-096F-420F-AD85-6CD119B38D26}" srcOrd="1" destOrd="0" parTransId="{9B19A234-D7E8-4063-B5D4-1390E10400A6}" sibTransId="{2FBD3E91-5160-45B2-A4AC-C0F52CB58FF6}"/>
    <dgm:cxn modelId="{5DEF6E4F-2AA2-4C09-874D-E8279DE19126}" type="presOf" srcId="{1D7E77C8-A172-4B52-B52D-672B42DED5B4}" destId="{7254D7F5-733F-4B8A-9AA8-041F03825D65}" srcOrd="0" destOrd="0" presId="urn:microsoft.com/office/officeart/2005/8/layout/vList3"/>
    <dgm:cxn modelId="{98718E40-493E-4938-B3EE-745357CAFD9E}" type="presOf" srcId="{D2F53FF3-8CEA-4363-A73D-96117FB3F6D3}" destId="{B9449A90-E3F1-4BA1-9BC5-4CAD41A59ECB}" srcOrd="0" destOrd="0" presId="urn:microsoft.com/office/officeart/2005/8/layout/vList3"/>
    <dgm:cxn modelId="{5E18D9EB-9C38-4374-92D6-1CD1C17D67FB}" type="presParOf" srcId="{B9449A90-E3F1-4BA1-9BC5-4CAD41A59ECB}" destId="{734F113C-E002-4C60-BAED-CB244BD316F7}" srcOrd="0" destOrd="0" presId="urn:microsoft.com/office/officeart/2005/8/layout/vList3"/>
    <dgm:cxn modelId="{FB2FF3E9-BED4-4681-A21A-2AAA2CFECE4A}" type="presParOf" srcId="{734F113C-E002-4C60-BAED-CB244BD316F7}" destId="{B5520E23-4B96-47AA-91E3-793CB28FD882}" srcOrd="0" destOrd="0" presId="urn:microsoft.com/office/officeart/2005/8/layout/vList3"/>
    <dgm:cxn modelId="{70F7050F-E631-42F1-810B-83D4D888688F}" type="presParOf" srcId="{734F113C-E002-4C60-BAED-CB244BD316F7}" destId="{7254D7F5-733F-4B8A-9AA8-041F03825D65}" srcOrd="1" destOrd="0" presId="urn:microsoft.com/office/officeart/2005/8/layout/vList3"/>
    <dgm:cxn modelId="{2127AF75-886A-4002-8812-899B59F321FB}" type="presParOf" srcId="{B9449A90-E3F1-4BA1-9BC5-4CAD41A59ECB}" destId="{1FB3805D-665C-4554-9447-81E2C949AF10}" srcOrd="1" destOrd="0" presId="urn:microsoft.com/office/officeart/2005/8/layout/vList3"/>
    <dgm:cxn modelId="{DFFF71DE-C2CB-4254-AE75-A14996618299}" type="presParOf" srcId="{B9449A90-E3F1-4BA1-9BC5-4CAD41A59ECB}" destId="{7D69BE9E-2602-419D-B00F-F50149992640}" srcOrd="2" destOrd="0" presId="urn:microsoft.com/office/officeart/2005/8/layout/vList3"/>
    <dgm:cxn modelId="{39293CAD-66B3-401C-B273-56487B5D4194}" type="presParOf" srcId="{7D69BE9E-2602-419D-B00F-F50149992640}" destId="{4C5EEBEE-4718-4B25-8142-AA9384D37E2D}" srcOrd="0" destOrd="0" presId="urn:microsoft.com/office/officeart/2005/8/layout/vList3"/>
    <dgm:cxn modelId="{7B48854C-D087-4A42-B691-D5C1324719C6}" type="presParOf" srcId="{7D69BE9E-2602-419D-B00F-F50149992640}" destId="{258E6C5C-60DE-42A4-9957-E668AC2DC854}" srcOrd="1" destOrd="0" presId="urn:microsoft.com/office/officeart/2005/8/layout/vList3"/>
    <dgm:cxn modelId="{7A3D8A59-00D7-4FFC-8680-C16EF3D22E4B}" type="presParOf" srcId="{B9449A90-E3F1-4BA1-9BC5-4CAD41A59ECB}" destId="{113E4ECE-4C04-4341-97E8-130908A3FF6E}" srcOrd="3" destOrd="0" presId="urn:microsoft.com/office/officeart/2005/8/layout/vList3"/>
    <dgm:cxn modelId="{1EF2A9D0-DC8C-439E-8D1B-4A1DA8B310C1}" type="presParOf" srcId="{B9449A90-E3F1-4BA1-9BC5-4CAD41A59ECB}" destId="{D046E11D-1283-40EC-B0A4-1D1A6E39C324}" srcOrd="4" destOrd="0" presId="urn:microsoft.com/office/officeart/2005/8/layout/vList3"/>
    <dgm:cxn modelId="{127CD6B2-6B06-4878-B00B-F94DBDDCAF1B}" type="presParOf" srcId="{D046E11D-1283-40EC-B0A4-1D1A6E39C324}" destId="{373D1583-0010-4648-A263-B2954E27B97F}" srcOrd="0" destOrd="0" presId="urn:microsoft.com/office/officeart/2005/8/layout/vList3"/>
    <dgm:cxn modelId="{84ED2DE8-256E-4037-BFA7-067C02B53324}" type="presParOf" srcId="{D046E11D-1283-40EC-B0A4-1D1A6E39C324}" destId="{0E1C2713-7D6B-4996-B110-62E3F4137211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254D7F5-733F-4B8A-9AA8-041F03825D65}">
      <dsp:nvSpPr>
        <dsp:cNvPr id="0" name=""/>
        <dsp:cNvSpPr/>
      </dsp:nvSpPr>
      <dsp:spPr>
        <a:xfrm rot="10800000">
          <a:off x="1923900" y="23218"/>
          <a:ext cx="5829058" cy="1568068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1475" tIns="60960" rIns="113792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kern="1200" dirty="0"/>
            <a:t>TRANSPARENCIA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kern="1200" dirty="0"/>
            <a:t>LGTAIPG 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kern="1200" dirty="0"/>
            <a:t>Art. 201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kern="1200" dirty="0"/>
            <a:t>Presentar información incompleta, destruir, sustraer, etc.</a:t>
          </a:r>
        </a:p>
      </dsp:txBody>
      <dsp:txXfrm rot="10800000">
        <a:off x="2315917" y="23218"/>
        <a:ext cx="5437041" cy="1568068"/>
      </dsp:txXfrm>
    </dsp:sp>
    <dsp:sp modelId="{B5520E23-4B96-47AA-91E3-793CB28FD882}">
      <dsp:nvSpPr>
        <dsp:cNvPr id="0" name=""/>
        <dsp:cNvSpPr/>
      </dsp:nvSpPr>
      <dsp:spPr>
        <a:xfrm>
          <a:off x="1250932" y="5029"/>
          <a:ext cx="1568068" cy="1568068"/>
        </a:xfrm>
        <a:prstGeom prst="ellipse">
          <a:avLst/>
        </a:prstGeom>
        <a:blipFill rotWithShape="1">
          <a:blip xmlns:r="http://schemas.openxmlformats.org/officeDocument/2006/relationships" r:embed="rId1"/>
          <a:srcRect/>
          <a:stretch>
            <a:fillRect l="-17000" r="-17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58E6C5C-60DE-42A4-9957-E668AC2DC854}">
      <dsp:nvSpPr>
        <dsp:cNvPr id="0" name=""/>
        <dsp:cNvSpPr/>
      </dsp:nvSpPr>
      <dsp:spPr>
        <a:xfrm rot="10800000">
          <a:off x="2218738" y="1998949"/>
          <a:ext cx="5652637" cy="1568068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1475" tIns="60960" rIns="113792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kern="1200" dirty="0"/>
            <a:t>ARCHIVOS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kern="1200" dirty="0"/>
            <a:t>LGA Delitos en archivos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kern="1200" dirty="0"/>
            <a:t>ART. 121  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kern="1200" dirty="0"/>
            <a:t>Destruir, ocultar, sustraer documentos, etc.  </a:t>
          </a:r>
        </a:p>
      </dsp:txBody>
      <dsp:txXfrm rot="10800000">
        <a:off x="2610755" y="1998949"/>
        <a:ext cx="5260620" cy="1568068"/>
      </dsp:txXfrm>
    </dsp:sp>
    <dsp:sp modelId="{4C5EEBEE-4718-4B25-8142-AA9384D37E2D}">
      <dsp:nvSpPr>
        <dsp:cNvPr id="0" name=""/>
        <dsp:cNvSpPr/>
      </dsp:nvSpPr>
      <dsp:spPr>
        <a:xfrm>
          <a:off x="1152124" y="2054804"/>
          <a:ext cx="1568068" cy="1568068"/>
        </a:xfrm>
        <a:prstGeom prst="ellipse">
          <a:avLst/>
        </a:prstGeom>
        <a:blipFill rotWithShape="1">
          <a:blip xmlns:r="http://schemas.openxmlformats.org/officeDocument/2006/relationships" r:embed="rId2"/>
          <a:srcRect/>
          <a:stretch>
            <a:fillRect l="-50000" r="-50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E1C2713-7D6B-4996-B110-62E3F4137211}">
      <dsp:nvSpPr>
        <dsp:cNvPr id="0" name=""/>
        <dsp:cNvSpPr/>
      </dsp:nvSpPr>
      <dsp:spPr>
        <a:xfrm rot="10800000">
          <a:off x="2302300" y="4077326"/>
          <a:ext cx="5704711" cy="1568068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1475" tIns="60960" rIns="113792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kern="1200" dirty="0"/>
            <a:t>ANTICORRUPCIÓN 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kern="1200" dirty="0"/>
            <a:t>Código Penal Federal Art. 214.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kern="1200" dirty="0"/>
            <a:t>Ley General de Responsabilidades Administrativas.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kern="1200" dirty="0"/>
            <a:t> </a:t>
          </a:r>
        </a:p>
      </dsp:txBody>
      <dsp:txXfrm rot="10800000">
        <a:off x="2694317" y="4077326"/>
        <a:ext cx="5312694" cy="1568068"/>
      </dsp:txXfrm>
    </dsp:sp>
    <dsp:sp modelId="{373D1583-0010-4648-A263-B2954E27B97F}">
      <dsp:nvSpPr>
        <dsp:cNvPr id="0" name=""/>
        <dsp:cNvSpPr/>
      </dsp:nvSpPr>
      <dsp:spPr>
        <a:xfrm>
          <a:off x="1282019" y="4077326"/>
          <a:ext cx="1568068" cy="1568068"/>
        </a:xfrm>
        <a:prstGeom prst="ellipse">
          <a:avLst/>
        </a:prstGeom>
        <a:blipFill rotWithShape="1">
          <a:blip xmlns:r="http://schemas.openxmlformats.org/officeDocument/2006/relationships" r:embed="rId3"/>
          <a:srcRect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66733" cy="468154"/>
          </a:xfrm>
          <a:prstGeom prst="rect">
            <a:avLst/>
          </a:prstGeom>
        </p:spPr>
        <p:txBody>
          <a:bodyPr vert="horz" lIns="93936" tIns="46968" rIns="93936" bIns="46968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quarter" idx="1"/>
          </p:nvPr>
        </p:nvSpPr>
        <p:spPr>
          <a:xfrm>
            <a:off x="4008705" y="0"/>
            <a:ext cx="3066733" cy="468154"/>
          </a:xfrm>
          <a:prstGeom prst="rect">
            <a:avLst/>
          </a:prstGeom>
        </p:spPr>
        <p:txBody>
          <a:bodyPr vert="horz" lIns="93936" tIns="46968" rIns="93936" bIns="46968" rtlCol="0"/>
          <a:lstStyle>
            <a:lvl1pPr algn="r">
              <a:defRPr sz="1200"/>
            </a:lvl1pPr>
          </a:lstStyle>
          <a:p>
            <a:fld id="{55F208BB-178A-4D39-9DB4-1E76638F44F5}" type="datetimeFigureOut">
              <a:rPr lang="es-ES" smtClean="0"/>
              <a:pPr/>
              <a:t>21/08/2018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2"/>
          </p:nvPr>
        </p:nvSpPr>
        <p:spPr>
          <a:xfrm>
            <a:off x="0" y="8893296"/>
            <a:ext cx="3066733" cy="468154"/>
          </a:xfrm>
          <a:prstGeom prst="rect">
            <a:avLst/>
          </a:prstGeom>
        </p:spPr>
        <p:txBody>
          <a:bodyPr vert="horz" lIns="93936" tIns="46968" rIns="93936" bIns="46968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3"/>
          </p:nvPr>
        </p:nvSpPr>
        <p:spPr>
          <a:xfrm>
            <a:off x="4008705" y="8893296"/>
            <a:ext cx="3066733" cy="468154"/>
          </a:xfrm>
          <a:prstGeom prst="rect">
            <a:avLst/>
          </a:prstGeom>
        </p:spPr>
        <p:txBody>
          <a:bodyPr vert="horz" lIns="93936" tIns="46968" rIns="93936" bIns="46968" rtlCol="0" anchor="b"/>
          <a:lstStyle>
            <a:lvl1pPr algn="r">
              <a:defRPr sz="1200"/>
            </a:lvl1pPr>
          </a:lstStyle>
          <a:p>
            <a:fld id="{3CDD43E1-0F1A-488D-A7BE-4EE46E9FBA2E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65078805"/>
      </p:ext>
    </p:extLst>
  </p:cSld>
  <p:clrMap bg1="lt1" tx1="dk1" bg2="lt2" tx2="dk2" accent1="accent1" accent2="accent2" accent3="accent3" accent4="accent4" accent5="accent5" accent6="accent6" hlink="hlink" folHlink="folHlink"/>
  <p:hf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66733" cy="468154"/>
          </a:xfrm>
          <a:prstGeom prst="rect">
            <a:avLst/>
          </a:prstGeom>
        </p:spPr>
        <p:txBody>
          <a:bodyPr vert="horz" lIns="93936" tIns="46968" rIns="93936" bIns="46968" rtlCol="0"/>
          <a:lstStyle>
            <a:lvl1pPr algn="l">
              <a:defRPr sz="1200"/>
            </a:lvl1pPr>
          </a:lstStyle>
          <a:p>
            <a:endParaRPr lang="es-AR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4008705" y="0"/>
            <a:ext cx="3066733" cy="468154"/>
          </a:xfrm>
          <a:prstGeom prst="rect">
            <a:avLst/>
          </a:prstGeom>
        </p:spPr>
        <p:txBody>
          <a:bodyPr vert="horz" lIns="93936" tIns="46968" rIns="93936" bIns="46968" rtlCol="0"/>
          <a:lstStyle>
            <a:lvl1pPr algn="r">
              <a:defRPr sz="1200"/>
            </a:lvl1pPr>
          </a:lstStyle>
          <a:p>
            <a:fld id="{A1AC45C3-7227-4B86-B61E-8D5965D25F2C}" type="datetimeFigureOut">
              <a:rPr lang="es-AR" smtClean="0"/>
              <a:pPr/>
              <a:t>21/8/2018</a:t>
            </a:fld>
            <a:endParaRPr lang="es-AR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96975" y="701675"/>
            <a:ext cx="4683125" cy="35115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936" tIns="46968" rIns="93936" bIns="46968" rtlCol="0" anchor="ctr"/>
          <a:lstStyle/>
          <a:p>
            <a:endParaRPr lang="es-AR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707708" y="4447461"/>
            <a:ext cx="5661660" cy="4213384"/>
          </a:xfrm>
          <a:prstGeom prst="rect">
            <a:avLst/>
          </a:prstGeom>
        </p:spPr>
        <p:txBody>
          <a:bodyPr vert="horz" lIns="93936" tIns="46968" rIns="93936" bIns="46968" rtlCol="0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AR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893296"/>
            <a:ext cx="3066733" cy="468154"/>
          </a:xfrm>
          <a:prstGeom prst="rect">
            <a:avLst/>
          </a:prstGeom>
        </p:spPr>
        <p:txBody>
          <a:bodyPr vert="horz" lIns="93936" tIns="46968" rIns="93936" bIns="46968" rtlCol="0" anchor="b"/>
          <a:lstStyle>
            <a:lvl1pPr algn="l">
              <a:defRPr sz="1200"/>
            </a:lvl1pPr>
          </a:lstStyle>
          <a:p>
            <a:endParaRPr lang="es-AR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4008705" y="8893296"/>
            <a:ext cx="3066733" cy="468154"/>
          </a:xfrm>
          <a:prstGeom prst="rect">
            <a:avLst/>
          </a:prstGeom>
        </p:spPr>
        <p:txBody>
          <a:bodyPr vert="horz" lIns="93936" tIns="46968" rIns="93936" bIns="46968" rtlCol="0" anchor="b"/>
          <a:lstStyle>
            <a:lvl1pPr algn="r">
              <a:defRPr sz="1200"/>
            </a:lvl1pPr>
          </a:lstStyle>
          <a:p>
            <a:fld id="{0B99169F-6BA2-4F4B-A43C-6E281AF9B88A}" type="slidenum">
              <a:rPr lang="es-AR" smtClean="0"/>
              <a:pPr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1192200738"/>
      </p:ext>
    </p:extLst>
  </p:cSld>
  <p:clrMap bg1="lt1" tx1="dk1" bg2="lt2" tx2="dk2" accent1="accent1" accent2="accent2" accent3="accent3" accent4="accent4" accent5="accent5" accent6="accent6" hlink="hlink" folHlink="folHlink"/>
  <p:hf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AR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s-AR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34F148-8D82-4A5A-821B-B096FED80862}" type="datetime1">
              <a:rPr lang="es-AR" smtClean="0"/>
              <a:pPr/>
              <a:t>21/8/2018</a:t>
            </a:fld>
            <a:endParaRPr lang="es-A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AR"/>
              <a:t>Lic. ESTEBAN LANDA RODRÍGUEZ </a:t>
            </a: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DA5367-D568-4F7E-AB2B-B7C80EEE70D9}" type="slidenum">
              <a:rPr lang="es-AR" smtClean="0"/>
              <a:pPr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41739060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AR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AR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D8E304-45F8-44A1-B1DA-023A91DE6199}" type="datetime1">
              <a:rPr lang="es-AR" smtClean="0"/>
              <a:pPr/>
              <a:t>21/8/2018</a:t>
            </a:fld>
            <a:endParaRPr lang="es-A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AR"/>
              <a:t>Lic. ESTEBAN LANDA RODRÍGUEZ </a:t>
            </a: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DA5367-D568-4F7E-AB2B-B7C80EEE70D9}" type="slidenum">
              <a:rPr lang="es-AR" smtClean="0"/>
              <a:pPr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17748074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AR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AR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9CEAC-2CF0-4D3A-8D2F-0202896522EE}" type="datetime1">
              <a:rPr lang="es-AR" smtClean="0"/>
              <a:pPr/>
              <a:t>21/8/2018</a:t>
            </a:fld>
            <a:endParaRPr lang="es-A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AR"/>
              <a:t>Lic. ESTEBAN LANDA RODRÍGUEZ </a:t>
            </a: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DA5367-D568-4F7E-AB2B-B7C80EEE70D9}" type="slidenum">
              <a:rPr lang="es-AR" smtClean="0"/>
              <a:pPr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15892351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AR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AR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B8AF6-C30D-4BAE-850E-B3C9C3263DAB}" type="datetime1">
              <a:rPr lang="es-AR" smtClean="0"/>
              <a:pPr/>
              <a:t>21/8/2018</a:t>
            </a:fld>
            <a:endParaRPr lang="es-A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AR"/>
              <a:t>Lic. ESTEBAN LANDA RODRÍGUEZ </a:t>
            </a: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DA5367-D568-4F7E-AB2B-B7C80EEE70D9}" type="slidenum">
              <a:rPr lang="es-AR" smtClean="0"/>
              <a:pPr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39354248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/>
              <a:t>Haga clic para modificar el estilo de título del patrón</a:t>
            </a:r>
            <a:endParaRPr lang="es-AR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E6F2D3-3EBA-4C32-8770-20BA7CABAB3C}" type="datetime1">
              <a:rPr lang="es-AR" smtClean="0"/>
              <a:pPr/>
              <a:t>21/8/2018</a:t>
            </a:fld>
            <a:endParaRPr lang="es-A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AR"/>
              <a:t>Lic. ESTEBAN LANDA RODRÍGUEZ </a:t>
            </a: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DA5367-D568-4F7E-AB2B-B7C80EEE70D9}" type="slidenum">
              <a:rPr lang="es-AR" smtClean="0"/>
              <a:pPr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40078999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AR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AR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AR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D719DB-347A-4E8D-B528-DFE18A7DD07D}" type="datetime1">
              <a:rPr lang="es-AR" smtClean="0"/>
              <a:pPr/>
              <a:t>21/8/2018</a:t>
            </a:fld>
            <a:endParaRPr lang="es-AR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AR"/>
              <a:t>Lic. ESTEBAN LANDA RODRÍGUEZ </a:t>
            </a: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DA5367-D568-4F7E-AB2B-B7C80EEE70D9}" type="slidenum">
              <a:rPr lang="es-AR" smtClean="0"/>
              <a:pPr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10585913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  <a:endParaRPr lang="es-AR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AR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AR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622547-3FD1-4979-AA97-F36B9B9141C2}" type="datetime1">
              <a:rPr lang="es-AR" smtClean="0"/>
              <a:pPr/>
              <a:t>21/8/2018</a:t>
            </a:fld>
            <a:endParaRPr lang="es-AR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AR"/>
              <a:t>Lic. ESTEBAN LANDA RODRÍGUEZ </a:t>
            </a:r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DA5367-D568-4F7E-AB2B-B7C80EEE70D9}" type="slidenum">
              <a:rPr lang="es-AR" smtClean="0"/>
              <a:pPr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16101536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AR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BB1F24-34B5-4F55-8123-7D0B3B55A935}" type="datetime1">
              <a:rPr lang="es-AR" smtClean="0"/>
              <a:pPr/>
              <a:t>21/8/2018</a:t>
            </a:fld>
            <a:endParaRPr lang="es-AR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AR"/>
              <a:t>Lic. ESTEBAN LANDA RODRÍGUEZ </a:t>
            </a: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DA5367-D568-4F7E-AB2B-B7C80EEE70D9}" type="slidenum">
              <a:rPr lang="es-AR" smtClean="0"/>
              <a:pPr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7062173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836430-C893-4B50-8D09-1AFD1761FF2C}" type="datetime1">
              <a:rPr lang="es-AR" smtClean="0"/>
              <a:pPr/>
              <a:t>21/8/2018</a:t>
            </a:fld>
            <a:endParaRPr lang="es-AR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AR"/>
              <a:t>Lic. ESTEBAN LANDA RODRÍGUEZ </a:t>
            </a: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DA5367-D568-4F7E-AB2B-B7C80EEE70D9}" type="slidenum">
              <a:rPr lang="es-AR" smtClean="0"/>
              <a:pPr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13847785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  <a:endParaRPr lang="es-AR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AR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DB4BF3-6609-4787-8098-9921A57CD862}" type="datetime1">
              <a:rPr lang="es-AR" smtClean="0"/>
              <a:pPr/>
              <a:t>21/8/2018</a:t>
            </a:fld>
            <a:endParaRPr lang="es-AR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AR"/>
              <a:t>Lic. ESTEBAN LANDA RODRÍGUEZ </a:t>
            </a: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DA5367-D568-4F7E-AB2B-B7C80EEE70D9}" type="slidenum">
              <a:rPr lang="es-AR" smtClean="0"/>
              <a:pPr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14251082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  <a:endParaRPr lang="es-AR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AR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CD632-EC0C-4280-B985-C2FBAA44319D}" type="datetime1">
              <a:rPr lang="es-AR" smtClean="0"/>
              <a:pPr/>
              <a:t>21/8/2018</a:t>
            </a:fld>
            <a:endParaRPr lang="es-AR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AR"/>
              <a:t>Lic. ESTEBAN LANDA RODRÍGUEZ </a:t>
            </a: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DA5367-D568-4F7E-AB2B-B7C80EEE70D9}" type="slidenum">
              <a:rPr lang="es-AR" smtClean="0"/>
              <a:pPr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12279457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AR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AR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27F1BA-4416-42DE-BA12-F86BDEF8D7D8}" type="datetime1">
              <a:rPr lang="es-AR" smtClean="0"/>
              <a:pPr/>
              <a:t>21/8/2018</a:t>
            </a:fld>
            <a:endParaRPr lang="es-A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s-AR"/>
              <a:t>Lic. ESTEBAN LANDA RODRÍGUEZ </a:t>
            </a: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DA5367-D568-4F7E-AB2B-B7C80EEE70D9}" type="slidenum">
              <a:rPr lang="es-AR" smtClean="0"/>
              <a:pPr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25754121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A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E86F7467-D658-4CCE-A915-6B717E30C8B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-21541" y="1901154"/>
            <a:ext cx="5883373" cy="3041775"/>
          </a:xfrm>
          <a:solidFill>
            <a:schemeClr val="accent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>
              <a:defRPr/>
            </a:pPr>
            <a:r>
              <a:rPr lang="es-MX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s-MX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s-MX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RETOS EN LOS SISTEMAS DE ARCHIVOS TRANSPARENCIA Y ANTICORRUPCIÓN</a:t>
            </a:r>
            <a:endParaRPr lang="es-MX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Imagen 3">
            <a:extLst>
              <a:ext uri="{FF2B5EF4-FFF2-40B4-BE49-F238E27FC236}">
                <a16:creationId xmlns="" xmlns:a16="http://schemas.microsoft.com/office/drawing/2014/main" id="{EB1C0B5B-A18D-4524-8439-0E1DB82F9EF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323" r="12471"/>
          <a:stretch/>
        </p:blipFill>
        <p:spPr>
          <a:xfrm>
            <a:off x="5879421" y="4293096"/>
            <a:ext cx="3305696" cy="2564903"/>
          </a:xfrm>
          <a:prstGeom prst="rect">
            <a:avLst/>
          </a:prstGeom>
        </p:spPr>
      </p:pic>
      <p:pic>
        <p:nvPicPr>
          <p:cNvPr id="5" name="Imagen 4">
            <a:extLst>
              <a:ext uri="{FF2B5EF4-FFF2-40B4-BE49-F238E27FC236}">
                <a16:creationId xmlns="" xmlns:a16="http://schemas.microsoft.com/office/drawing/2014/main" id="{5B2D5CD5-5A1D-41F2-9BF8-82759C496C6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7165"/>
          <a:stretch/>
        </p:blipFill>
        <p:spPr>
          <a:xfrm>
            <a:off x="5860669" y="33570"/>
            <a:ext cx="3267134" cy="2099285"/>
          </a:xfrm>
          <a:prstGeom prst="rect">
            <a:avLst/>
          </a:prstGeom>
        </p:spPr>
      </p:pic>
      <p:pic>
        <p:nvPicPr>
          <p:cNvPr id="7" name="Imagen 6">
            <a:extLst>
              <a:ext uri="{FF2B5EF4-FFF2-40B4-BE49-F238E27FC236}">
                <a16:creationId xmlns="" xmlns:a16="http://schemas.microsoft.com/office/drawing/2014/main" id="{3E25DC77-F244-4645-BA8E-12456E1F06F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" y="33571"/>
            <a:ext cx="2019300" cy="1514475"/>
          </a:xfrm>
          <a:prstGeom prst="rect">
            <a:avLst/>
          </a:prstGeom>
        </p:spPr>
      </p:pic>
      <p:pic>
        <p:nvPicPr>
          <p:cNvPr id="3" name="Imagen 2">
            <a:extLst>
              <a:ext uri="{FF2B5EF4-FFF2-40B4-BE49-F238E27FC236}">
                <a16:creationId xmlns="" xmlns:a16="http://schemas.microsoft.com/office/drawing/2014/main" id="{CAA0169C-756B-4409-BB19-AAD89D07843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860669" y="2060848"/>
            <a:ext cx="3238236" cy="22322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2497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672" y="764703"/>
            <a:ext cx="5688631" cy="6151683"/>
          </a:xfrm>
          <a:prstGeom prst="rect">
            <a:avLst/>
          </a:prstGeom>
        </p:spPr>
      </p:pic>
      <p:sp>
        <p:nvSpPr>
          <p:cNvPr id="5" name="Título 1">
            <a:extLst>
              <a:ext uri="{FF2B5EF4-FFF2-40B4-BE49-F238E27FC236}">
                <a16:creationId xmlns="" xmlns:a16="http://schemas.microsoft.com/office/drawing/2014/main" id="{90E1FA40-2645-4396-9F69-5CE851B932FC}"/>
              </a:ext>
            </a:extLst>
          </p:cNvPr>
          <p:cNvSpPr txBox="1">
            <a:spLocks/>
          </p:cNvSpPr>
          <p:nvPr/>
        </p:nvSpPr>
        <p:spPr>
          <a:xfrm>
            <a:off x="0" y="33480"/>
            <a:ext cx="9144000" cy="7312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 fontScale="85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sz="2800" b="1" dirty="0"/>
              <a:t>RENOVACIÓN MEMBRESIAS</a:t>
            </a:r>
            <a:br>
              <a:rPr lang="es-ES" sz="2800" b="1" dirty="0"/>
            </a:br>
            <a:r>
              <a:rPr lang="es-ES" sz="2800" b="1" dirty="0"/>
              <a:t> AMA 2019</a:t>
            </a:r>
            <a:endParaRPr lang="es-MX" sz="2700" dirty="0"/>
          </a:p>
        </p:txBody>
      </p:sp>
    </p:spTree>
    <p:extLst>
      <p:ext uri="{BB962C8B-B14F-4D97-AF65-F5344CB8AC3E}">
        <p14:creationId xmlns:p14="http://schemas.microsoft.com/office/powerpoint/2010/main" val="4233496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DA5367-D568-4F7E-AB2B-B7C80EEE70D9}" type="slidenum">
              <a:rPr lang="es-AR" smtClean="0"/>
              <a:pPr/>
              <a:t>11</a:t>
            </a:fld>
            <a:endParaRPr lang="es-AR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764704"/>
            <a:ext cx="1616968" cy="1616968"/>
          </a:xfrm>
          <a:prstGeom prst="rect">
            <a:avLst/>
          </a:prstGeom>
        </p:spPr>
      </p:pic>
      <p:sp>
        <p:nvSpPr>
          <p:cNvPr id="6" name="Título 1">
            <a:extLst>
              <a:ext uri="{FF2B5EF4-FFF2-40B4-BE49-F238E27FC236}">
                <a16:creationId xmlns="" xmlns:a16="http://schemas.microsoft.com/office/drawing/2014/main" id="{90E1FA40-2645-4396-9F69-5CE851B932FC}"/>
              </a:ext>
            </a:extLst>
          </p:cNvPr>
          <p:cNvSpPr txBox="1">
            <a:spLocks/>
          </p:cNvSpPr>
          <p:nvPr/>
        </p:nvSpPr>
        <p:spPr>
          <a:xfrm>
            <a:off x="0" y="33480"/>
            <a:ext cx="9144000" cy="7312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sz="2800" b="1" dirty="0" smtClean="0"/>
              <a:t>Apoyo en la Gestión de Recursos</a:t>
            </a:r>
            <a:endParaRPr lang="es-MX" sz="2700" dirty="0"/>
          </a:p>
        </p:txBody>
      </p:sp>
      <p:sp>
        <p:nvSpPr>
          <p:cNvPr id="7" name="CuadroTexto 6"/>
          <p:cNvSpPr txBox="1"/>
          <p:nvPr/>
        </p:nvSpPr>
        <p:spPr>
          <a:xfrm>
            <a:off x="395536" y="2132856"/>
            <a:ext cx="115212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600" dirty="0" smtClean="0"/>
              <a:t>Cabilderos</a:t>
            </a:r>
            <a:endParaRPr lang="es-ES" sz="1600" dirty="0"/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35696" y="1200027"/>
            <a:ext cx="6768752" cy="5397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3052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sz="3600" b="1" dirty="0" smtClean="0"/>
              <a:t>Directorio de Fuentes de Financiamiento</a:t>
            </a:r>
            <a:r>
              <a:rPr lang="es-ES" b="1" dirty="0" smtClean="0"/>
              <a:t> </a:t>
            </a:r>
            <a:endParaRPr lang="es-ES" b="1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DA5367-D568-4F7E-AB2B-B7C80EEE70D9}" type="slidenum">
              <a:rPr lang="es-AR" smtClean="0"/>
              <a:pPr/>
              <a:t>12</a:t>
            </a:fld>
            <a:endParaRPr lang="es-AR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4023" y="1346583"/>
            <a:ext cx="5874281" cy="54799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0689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57200" y="1268761"/>
            <a:ext cx="8229600" cy="4857404"/>
          </a:xfrm>
        </p:spPr>
        <p:txBody>
          <a:bodyPr>
            <a:noAutofit/>
          </a:bodyPr>
          <a:lstStyle/>
          <a:p>
            <a:r>
              <a:rPr lang="es-MX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Juárez</a:t>
            </a:r>
            <a:endParaRPr lang="es-ES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MX" sz="1100" b="1" dirty="0">
                <a:latin typeface="Arial" panose="020B0604020202020204" pitchFamily="34" charset="0"/>
                <a:cs typeface="Arial" panose="020B0604020202020204" pitchFamily="34" charset="0"/>
              </a:rPr>
              <a:t>Vista Hermosa </a:t>
            </a:r>
            <a:endParaRPr lang="es-MX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MX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Coahuayana </a:t>
            </a:r>
          </a:p>
          <a:p>
            <a:r>
              <a:rPr lang="es-MX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San </a:t>
            </a:r>
            <a:r>
              <a:rPr lang="es-MX" sz="1100" b="1" dirty="0">
                <a:latin typeface="Arial" panose="020B0604020202020204" pitchFamily="34" charset="0"/>
                <a:cs typeface="Arial" panose="020B0604020202020204" pitchFamily="34" charset="0"/>
              </a:rPr>
              <a:t>Lucas </a:t>
            </a:r>
            <a:endParaRPr lang="es-MX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MX" sz="11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Cheran</a:t>
            </a:r>
            <a:r>
              <a:rPr lang="es-MX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r>
              <a:rPr lang="es-MX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Charo</a:t>
            </a:r>
            <a:r>
              <a:rPr lang="es-MX" sz="1100" b="1" dirty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endParaRPr lang="es-ES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MX" sz="11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Cuitzeo</a:t>
            </a:r>
            <a:endParaRPr lang="es-ES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MX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Ocampo</a:t>
            </a:r>
          </a:p>
          <a:p>
            <a:r>
              <a:rPr lang="es-MX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Aquila</a:t>
            </a:r>
          </a:p>
          <a:p>
            <a:r>
              <a:rPr lang="es-MX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Tuxpan</a:t>
            </a:r>
          </a:p>
          <a:p>
            <a:r>
              <a:rPr lang="es-MX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Quiroga </a:t>
            </a:r>
          </a:p>
          <a:p>
            <a:r>
              <a:rPr lang="es-MX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Zamora</a:t>
            </a:r>
            <a:r>
              <a:rPr lang="es-MX" sz="1100" b="1" dirty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endParaRPr lang="es-ES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MX" sz="11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Tangancícuaro</a:t>
            </a:r>
            <a:endParaRPr lang="es-MX" sz="11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MX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La </a:t>
            </a:r>
            <a:r>
              <a:rPr lang="es-MX" sz="11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Huacana</a:t>
            </a:r>
            <a:endParaRPr lang="es-MX" sz="11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MX" sz="11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Paracho</a:t>
            </a:r>
            <a:endParaRPr lang="es-ES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MX" sz="11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Contepec</a:t>
            </a:r>
            <a:endParaRPr lang="es-MX" sz="11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MX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Buena Vista</a:t>
            </a:r>
          </a:p>
          <a:p>
            <a:r>
              <a:rPr lang="es-MX" sz="11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Zinapécuaro</a:t>
            </a:r>
            <a:endParaRPr lang="es-MX" sz="11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MX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Sahuayo</a:t>
            </a:r>
          </a:p>
          <a:p>
            <a:r>
              <a:rPr lang="es-MX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Los Reyes</a:t>
            </a:r>
          </a:p>
          <a:p>
            <a:r>
              <a:rPr lang="es-MX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Tacámbaro</a:t>
            </a:r>
          </a:p>
          <a:p>
            <a:r>
              <a:rPr lang="es-MX" sz="11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Puruándiro</a:t>
            </a:r>
            <a:endParaRPr lang="es-MX" sz="11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MX" sz="11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Maravatío</a:t>
            </a:r>
            <a:endParaRPr lang="es-MX" sz="11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MX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Pátzcuaro</a:t>
            </a:r>
            <a:endParaRPr lang="es-ES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DA5367-D568-4F7E-AB2B-B7C80EEE70D9}" type="slidenum">
              <a:rPr lang="es-AR" smtClean="0"/>
              <a:pPr/>
              <a:t>13</a:t>
            </a:fld>
            <a:endParaRPr lang="es-AR"/>
          </a:p>
        </p:txBody>
      </p:sp>
      <p:sp>
        <p:nvSpPr>
          <p:cNvPr id="7" name="Título 1">
            <a:extLst>
              <a:ext uri="{FF2B5EF4-FFF2-40B4-BE49-F238E27FC236}">
                <a16:creationId xmlns="" xmlns:a16="http://schemas.microsoft.com/office/drawing/2014/main" id="{90E1FA40-2645-4396-9F69-5CE851B932FC}"/>
              </a:ext>
            </a:extLst>
          </p:cNvPr>
          <p:cNvSpPr txBox="1">
            <a:spLocks/>
          </p:cNvSpPr>
          <p:nvPr/>
        </p:nvSpPr>
        <p:spPr>
          <a:xfrm>
            <a:off x="0" y="33480"/>
            <a:ext cx="9144000" cy="7312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sz="2800" b="1" dirty="0" smtClean="0"/>
              <a:t>Proyectos de modernización de archivos municipales</a:t>
            </a:r>
            <a:endParaRPr lang="es-MX" sz="2700" dirty="0"/>
          </a:p>
        </p:txBody>
      </p:sp>
    </p:spTree>
    <p:extLst>
      <p:ext uri="{BB962C8B-B14F-4D97-AF65-F5344CB8AC3E}">
        <p14:creationId xmlns:p14="http://schemas.microsoft.com/office/powerpoint/2010/main" val="122925695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>
            <a:extLst>
              <a:ext uri="{FF2B5EF4-FFF2-40B4-BE49-F238E27FC236}">
                <a16:creationId xmlns="" xmlns:a16="http://schemas.microsoft.com/office/drawing/2014/main" id="{BB7D6A14-884E-4760-8BE7-69B99D1C433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4131" y="4725144"/>
            <a:ext cx="6059927" cy="107696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MX" b="1" i="1" dirty="0"/>
              <a:t>Lema del escudo: “Heredamos libertad, legaremos justicia social”</a:t>
            </a:r>
            <a:endParaRPr lang="es-MX" sz="5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s-MX" sz="5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Imagen 3">
            <a:extLst>
              <a:ext uri="{FF2B5EF4-FFF2-40B4-BE49-F238E27FC236}">
                <a16:creationId xmlns="" xmlns:a16="http://schemas.microsoft.com/office/drawing/2014/main" id="{D2CEADC2-246A-49F1-A3A4-41D7C1FEA59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69209" y="563484"/>
            <a:ext cx="3219215" cy="2411980"/>
          </a:xfrm>
          <a:prstGeom prst="rect">
            <a:avLst/>
          </a:prstGeom>
        </p:spPr>
      </p:pic>
      <p:pic>
        <p:nvPicPr>
          <p:cNvPr id="5" name="Imagen 4">
            <a:extLst>
              <a:ext uri="{FF2B5EF4-FFF2-40B4-BE49-F238E27FC236}">
                <a16:creationId xmlns="" xmlns:a16="http://schemas.microsoft.com/office/drawing/2014/main" id="{AFD3E34B-60CE-4EE6-9A16-0654DB3EE2B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52597" y="6245714"/>
            <a:ext cx="4730906" cy="512108"/>
          </a:xfrm>
          <a:prstGeom prst="rect">
            <a:avLst/>
          </a:prstGeom>
        </p:spPr>
      </p:pic>
      <p:pic>
        <p:nvPicPr>
          <p:cNvPr id="6" name="Imagen 5">
            <a:extLst>
              <a:ext uri="{FF2B5EF4-FFF2-40B4-BE49-F238E27FC236}">
                <a16:creationId xmlns="" xmlns:a16="http://schemas.microsoft.com/office/drawing/2014/main" id="{8870B10C-2289-4CBA-8501-96CA6BD7316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8882" y="6215857"/>
            <a:ext cx="499915" cy="499915"/>
          </a:xfrm>
          <a:prstGeom prst="rect">
            <a:avLst/>
          </a:prstGeom>
        </p:spPr>
      </p:pic>
      <p:pic>
        <p:nvPicPr>
          <p:cNvPr id="8" name="Imagen 7">
            <a:extLst>
              <a:ext uri="{FF2B5EF4-FFF2-40B4-BE49-F238E27FC236}">
                <a16:creationId xmlns="" xmlns:a16="http://schemas.microsoft.com/office/drawing/2014/main" id="{D4D36947-0623-45A4-AED3-2D799BD47CF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17081" y="836712"/>
            <a:ext cx="2266193" cy="2932720"/>
          </a:xfrm>
          <a:prstGeom prst="rect">
            <a:avLst/>
          </a:prstGeom>
        </p:spPr>
      </p:pic>
      <p:sp>
        <p:nvSpPr>
          <p:cNvPr id="9" name="CuadroTexto 8">
            <a:extLst>
              <a:ext uri="{FF2B5EF4-FFF2-40B4-BE49-F238E27FC236}">
                <a16:creationId xmlns="" xmlns:a16="http://schemas.microsoft.com/office/drawing/2014/main" id="{DEFCD575-8448-4DB4-8493-DCF05DF639EA}"/>
              </a:ext>
            </a:extLst>
          </p:cNvPr>
          <p:cNvSpPr txBox="1"/>
          <p:nvPr/>
        </p:nvSpPr>
        <p:spPr>
          <a:xfrm>
            <a:off x="4411810" y="3313284"/>
            <a:ext cx="4732190" cy="600164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MX" sz="3300" dirty="0"/>
              <a:t>¡GRACIAS!</a:t>
            </a:r>
          </a:p>
        </p:txBody>
      </p:sp>
    </p:spTree>
    <p:extLst>
      <p:ext uri="{BB962C8B-B14F-4D97-AF65-F5344CB8AC3E}">
        <p14:creationId xmlns:p14="http://schemas.microsoft.com/office/powerpoint/2010/main" val="3232984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ítulo 1">
            <a:extLst>
              <a:ext uri="{FF2B5EF4-FFF2-40B4-BE49-F238E27FC236}">
                <a16:creationId xmlns="" xmlns:a16="http://schemas.microsoft.com/office/drawing/2014/main" id="{964FD3A3-F6E5-4EDF-87F8-8E74544B9C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s-MX" altLang="es-MX"/>
          </a:p>
        </p:txBody>
      </p:sp>
      <p:sp>
        <p:nvSpPr>
          <p:cNvPr id="4" name="1 Título">
            <a:extLst>
              <a:ext uri="{FF2B5EF4-FFF2-40B4-BE49-F238E27FC236}">
                <a16:creationId xmlns="" xmlns:a16="http://schemas.microsoft.com/office/drawing/2014/main" id="{10577FAE-5843-4157-A607-495D7105D79F}"/>
              </a:ext>
            </a:extLst>
          </p:cNvPr>
          <p:cNvSpPr txBox="1">
            <a:spLocks/>
          </p:cNvSpPr>
          <p:nvPr/>
        </p:nvSpPr>
        <p:spPr>
          <a:xfrm>
            <a:off x="457200" y="263525"/>
            <a:ext cx="8229600" cy="11430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  <a:defRPr/>
            </a:pPr>
            <a:r>
              <a:rPr lang="es-MX" dirty="0"/>
              <a:t>OBJETIVO </a:t>
            </a:r>
            <a:endParaRPr lang="es-AR" dirty="0"/>
          </a:p>
        </p:txBody>
      </p:sp>
      <p:sp>
        <p:nvSpPr>
          <p:cNvPr id="3076" name="2 Marcador de contenido">
            <a:extLst>
              <a:ext uri="{FF2B5EF4-FFF2-40B4-BE49-F238E27FC236}">
                <a16:creationId xmlns="" xmlns:a16="http://schemas.microsoft.com/office/drawing/2014/main" id="{4725CADF-E2A5-4EE4-B23D-E1D9F6342A4F}"/>
              </a:ext>
            </a:extLst>
          </p:cNvPr>
          <p:cNvSpPr txBox="1">
            <a:spLocks/>
          </p:cNvSpPr>
          <p:nvPr/>
        </p:nvSpPr>
        <p:spPr bwMode="auto">
          <a:xfrm>
            <a:off x="611188" y="1916113"/>
            <a:ext cx="7705228" cy="24489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just" eaLnBrk="1" hangingPunct="1">
              <a:buFont typeface="Arial" panose="020B0604020202020204" pitchFamily="34" charset="0"/>
              <a:buNone/>
            </a:pPr>
            <a:r>
              <a:rPr lang="es-MX" altLang="es-MX" dirty="0"/>
              <a:t>Identificar el contexto gubernamental de los municipios en la integración de los sistemas de archivos, </a:t>
            </a:r>
            <a:r>
              <a:rPr lang="es-MX" altLang="es-MX" dirty="0" smtClean="0"/>
              <a:t>transparencia </a:t>
            </a:r>
            <a:r>
              <a:rPr lang="es-MX" altLang="es-MX" dirty="0"/>
              <a:t>y anticorrupción, para planear las acciones de su cumplimiento. </a:t>
            </a:r>
          </a:p>
        </p:txBody>
      </p:sp>
      <p:pic>
        <p:nvPicPr>
          <p:cNvPr id="3" name="Imagen 2">
            <a:extLst>
              <a:ext uri="{FF2B5EF4-FFF2-40B4-BE49-F238E27FC236}">
                <a16:creationId xmlns="" xmlns:a16="http://schemas.microsoft.com/office/drawing/2014/main" id="{E9564D31-8683-482C-99E2-B30FAC25FA5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92280" y="5839376"/>
            <a:ext cx="1359535" cy="1018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3206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538A1EC5-7F4A-4171-BB4B-92E48C4000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75" y="-89452"/>
            <a:ext cx="9144000" cy="1143000"/>
          </a:xfr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s-MX" dirty="0"/>
              <a:t>CONTENIDO</a:t>
            </a:r>
          </a:p>
        </p:txBody>
      </p:sp>
      <p:sp>
        <p:nvSpPr>
          <p:cNvPr id="6" name="Rectangle 1">
            <a:extLst>
              <a:ext uri="{FF2B5EF4-FFF2-40B4-BE49-F238E27FC236}">
                <a16:creationId xmlns="" xmlns:a16="http://schemas.microsoft.com/office/drawing/2014/main" id="{18B51343-31F5-4D0E-A9C0-5FD90B93CF5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17613" y="26289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9144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altLang="es-MX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/>
            </a:r>
            <a:br>
              <a:rPr kumimoji="0" lang="es-MX" altLang="es-MX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es-MX" altLang="es-MX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" name="Marcador de contenido 6">
            <a:extLst>
              <a:ext uri="{FF2B5EF4-FFF2-40B4-BE49-F238E27FC236}">
                <a16:creationId xmlns="" xmlns:a16="http://schemas.microsoft.com/office/drawing/2014/main" id="{7B5B850B-7AEA-424E-81EB-278DED47702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9552" y="1700809"/>
            <a:ext cx="5400600" cy="3384376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s-MX" sz="2400" dirty="0"/>
              <a:t>Marco normativo.</a:t>
            </a:r>
          </a:p>
          <a:p>
            <a:pPr marL="514350" indent="-514350">
              <a:buFont typeface="+mj-lt"/>
              <a:buAutoNum type="arabicPeriod"/>
            </a:pPr>
            <a:r>
              <a:rPr lang="es-MX" sz="2400" dirty="0"/>
              <a:t>Situación de los archivos.</a:t>
            </a:r>
          </a:p>
          <a:p>
            <a:pPr marL="514350" indent="-514350">
              <a:buFont typeface="+mj-lt"/>
              <a:buAutoNum type="arabicPeriod"/>
            </a:pPr>
            <a:r>
              <a:rPr lang="es-MX" sz="2400" dirty="0"/>
              <a:t>Información y requerimientos. </a:t>
            </a:r>
          </a:p>
          <a:p>
            <a:pPr marL="514350" indent="-514350">
              <a:buFont typeface="+mj-lt"/>
              <a:buAutoNum type="arabicPeriod"/>
            </a:pPr>
            <a:r>
              <a:rPr lang="es-MX" sz="2400" dirty="0"/>
              <a:t>Sanciones. (en vigor y por aplicarse). </a:t>
            </a:r>
          </a:p>
          <a:p>
            <a:pPr marL="514350" indent="-514350">
              <a:buFont typeface="+mj-lt"/>
              <a:buAutoNum type="arabicPeriod"/>
            </a:pPr>
            <a:r>
              <a:rPr lang="es-MX" sz="2400" dirty="0"/>
              <a:t>Acciones establecidas en los ordenamientos jurídicos.</a:t>
            </a:r>
          </a:p>
          <a:p>
            <a:pPr marL="0" indent="0">
              <a:buNone/>
            </a:pPr>
            <a:endParaRPr lang="es-MX" dirty="0"/>
          </a:p>
        </p:txBody>
      </p:sp>
      <p:sp>
        <p:nvSpPr>
          <p:cNvPr id="8" name="Rectángulo redondeado 6">
            <a:extLst>
              <a:ext uri="{FF2B5EF4-FFF2-40B4-BE49-F238E27FC236}">
                <a16:creationId xmlns="" xmlns:a16="http://schemas.microsoft.com/office/drawing/2014/main" id="{2EC437DF-2526-49A7-AC04-3D755386500C}"/>
              </a:ext>
            </a:extLst>
          </p:cNvPr>
          <p:cNvSpPr/>
          <p:nvPr/>
        </p:nvSpPr>
        <p:spPr>
          <a:xfrm>
            <a:off x="4788024" y="4370399"/>
            <a:ext cx="3988131" cy="1987349"/>
          </a:xfrm>
          <a:prstGeom prst="roundRect">
            <a:avLst/>
          </a:prstGeom>
          <a:noFill/>
          <a:ln w="285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s-ES_tradnl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charset="0"/>
                <a:ea typeface="Open Sans" charset="0"/>
                <a:cs typeface="Open Sans" charset="0"/>
              </a:rPr>
              <a:t>Modelo de transformación de los sistemas de </a:t>
            </a:r>
            <a:r>
              <a:rPr lang="es-ES_tradnl" b="1" dirty="0">
                <a:solidFill>
                  <a:schemeClr val="accent2">
                    <a:lumMod val="75000"/>
                  </a:schemeClr>
                </a:solidFill>
                <a:latin typeface="Open Sans" charset="0"/>
                <a:ea typeface="Open Sans" charset="0"/>
                <a:cs typeface="Open Sans" charset="0"/>
              </a:rPr>
              <a:t>archivos, transparencia y corrupción</a:t>
            </a:r>
            <a:r>
              <a:rPr lang="es-ES_tradnl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charset="0"/>
                <a:ea typeface="Open Sans" charset="0"/>
                <a:cs typeface="Open Sans" charset="0"/>
              </a:rPr>
              <a:t> en la Administración Pública de los Municipios. </a:t>
            </a:r>
          </a:p>
        </p:txBody>
      </p:sp>
      <p:pic>
        <p:nvPicPr>
          <p:cNvPr id="5" name="Imagen 4">
            <a:extLst>
              <a:ext uri="{FF2B5EF4-FFF2-40B4-BE49-F238E27FC236}">
                <a16:creationId xmlns="" xmlns:a16="http://schemas.microsoft.com/office/drawing/2014/main" id="{223F8480-0B26-4876-B620-CC8A69E9C5D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52120" y="1681184"/>
            <a:ext cx="3124035" cy="1535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2737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95536" y="1176480"/>
            <a:ext cx="6492586" cy="4988824"/>
          </a:xfrm>
        </p:spPr>
        <p:txBody>
          <a:bodyPr>
            <a:normAutofit fontScale="92500" lnSpcReduction="10000"/>
          </a:bodyPr>
          <a:lstStyle/>
          <a:p>
            <a:r>
              <a:rPr lang="es-MX" dirty="0"/>
              <a:t>Ley General de Archivos. </a:t>
            </a:r>
            <a:r>
              <a:rPr lang="es-MX" dirty="0" smtClean="0"/>
              <a:t>15/06/2018</a:t>
            </a:r>
            <a:r>
              <a:rPr lang="es-MX" dirty="0"/>
              <a:t>.</a:t>
            </a:r>
          </a:p>
          <a:p>
            <a:endParaRPr lang="es-MX" dirty="0"/>
          </a:p>
          <a:p>
            <a:r>
              <a:rPr lang="es-MX" dirty="0"/>
              <a:t>Ley General de Transparencia y Acceso a la Información Publica. 4/5/2015.</a:t>
            </a:r>
          </a:p>
          <a:p>
            <a:endParaRPr lang="es-MX" dirty="0"/>
          </a:p>
          <a:p>
            <a:r>
              <a:rPr lang="es-MX" dirty="0"/>
              <a:t>Ley General de Fiscalización. 18/07/2016.</a:t>
            </a:r>
          </a:p>
          <a:p>
            <a:pPr marL="0" indent="0">
              <a:buNone/>
            </a:pPr>
            <a:endParaRPr lang="es-MX" dirty="0"/>
          </a:p>
          <a:p>
            <a:r>
              <a:rPr lang="es-MX" dirty="0"/>
              <a:t>Ley General de Contabilidad Gubernamental 26/5/2016.</a:t>
            </a:r>
          </a:p>
          <a:p>
            <a:endParaRPr lang="es-MX" dirty="0"/>
          </a:p>
          <a:p>
            <a:endParaRPr lang="es-MX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77891" y="0"/>
            <a:ext cx="2466109" cy="1387186"/>
          </a:xfrm>
          <a:prstGeom prst="rect">
            <a:avLst/>
          </a:prstGeom>
        </p:spPr>
      </p:pic>
      <p:sp>
        <p:nvSpPr>
          <p:cNvPr id="5" name="Título 1">
            <a:extLst>
              <a:ext uri="{FF2B5EF4-FFF2-40B4-BE49-F238E27FC236}">
                <a16:creationId xmlns="" xmlns:a16="http://schemas.microsoft.com/office/drawing/2014/main" id="{90E1FA40-2645-4396-9F69-5CE851B932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33480"/>
            <a:ext cx="6677891" cy="731224"/>
          </a:xfr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l"/>
            <a:r>
              <a:rPr lang="es-MX" sz="2700" dirty="0"/>
              <a:t>1. MARCO NORMATIVO</a:t>
            </a:r>
          </a:p>
        </p:txBody>
      </p:sp>
      <p:pic>
        <p:nvPicPr>
          <p:cNvPr id="6" name="Imagen 5">
            <a:extLst>
              <a:ext uri="{FF2B5EF4-FFF2-40B4-BE49-F238E27FC236}">
                <a16:creationId xmlns="" xmlns:a16="http://schemas.microsoft.com/office/drawing/2014/main" id="{0ABD61E3-3E87-4ECA-83F3-A44D9572111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92280" y="5839376"/>
            <a:ext cx="1359535" cy="1018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9450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2"/>
          <a:srcRect l="26316" t="29536" r="23859" b="12066"/>
          <a:stretch/>
        </p:blipFill>
        <p:spPr>
          <a:xfrm>
            <a:off x="243271" y="188640"/>
            <a:ext cx="8657458" cy="5707780"/>
          </a:xfrm>
          <a:prstGeom prst="rect">
            <a:avLst/>
          </a:prstGeom>
        </p:spPr>
      </p:pic>
      <p:pic>
        <p:nvPicPr>
          <p:cNvPr id="6" name="Imagen 5">
            <a:extLst>
              <a:ext uri="{FF2B5EF4-FFF2-40B4-BE49-F238E27FC236}">
                <a16:creationId xmlns="" xmlns:a16="http://schemas.microsoft.com/office/drawing/2014/main" id="{2A55C71B-53C1-40D8-A388-84447CA27EF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92280" y="5839376"/>
            <a:ext cx="1359535" cy="1018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3739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07504" y="1383233"/>
            <a:ext cx="6120680" cy="4525963"/>
          </a:xfrm>
        </p:spPr>
        <p:txBody>
          <a:bodyPr>
            <a:normAutofit lnSpcReduction="10000"/>
          </a:bodyPr>
          <a:lstStyle/>
          <a:p>
            <a:r>
              <a:rPr lang="es-MX" sz="2800" dirty="0"/>
              <a:t>No se encuentran los documentos y expedientes.</a:t>
            </a:r>
          </a:p>
          <a:p>
            <a:pPr marL="0" indent="0">
              <a:buNone/>
            </a:pPr>
            <a:r>
              <a:rPr lang="es-MX" sz="2800" dirty="0"/>
              <a:t> </a:t>
            </a:r>
          </a:p>
          <a:p>
            <a:r>
              <a:rPr lang="es-MX" sz="2800" dirty="0"/>
              <a:t>Falta de control en su transferencia, préstamo y eliminación.</a:t>
            </a:r>
          </a:p>
          <a:p>
            <a:pPr marL="0" indent="0">
              <a:buNone/>
            </a:pPr>
            <a:endParaRPr lang="es-MX" sz="2800" dirty="0"/>
          </a:p>
          <a:p>
            <a:r>
              <a:rPr lang="es-MX" sz="2800" dirty="0"/>
              <a:t>Se conservan documentos necesarios con innecesarios. </a:t>
            </a:r>
          </a:p>
          <a:p>
            <a:pPr marL="0" indent="0">
              <a:buNone/>
            </a:pPr>
            <a:endParaRPr lang="es-MX" sz="2800" dirty="0"/>
          </a:p>
          <a:p>
            <a:r>
              <a:rPr lang="es-MX" sz="2800" dirty="0"/>
              <a:t>Se sustrae y destruye documentación.</a:t>
            </a: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 rotWithShape="1">
          <a:blip r:embed="rId2"/>
          <a:srcRect l="4520" r="1033" b="3961"/>
          <a:stretch/>
        </p:blipFill>
        <p:spPr>
          <a:xfrm>
            <a:off x="6237834" y="46202"/>
            <a:ext cx="2759506" cy="3708460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 rotWithShape="1">
          <a:blip r:embed="rId3"/>
          <a:srcRect l="4830" t="2483" r="1797" b="5366"/>
          <a:stretch/>
        </p:blipFill>
        <p:spPr>
          <a:xfrm>
            <a:off x="6210023" y="4340918"/>
            <a:ext cx="2783909" cy="2088233"/>
          </a:xfrm>
          <a:prstGeom prst="rect">
            <a:avLst/>
          </a:prstGeom>
        </p:spPr>
      </p:pic>
      <p:sp>
        <p:nvSpPr>
          <p:cNvPr id="7" name="Título 1">
            <a:extLst>
              <a:ext uri="{FF2B5EF4-FFF2-40B4-BE49-F238E27FC236}">
                <a16:creationId xmlns="" xmlns:a16="http://schemas.microsoft.com/office/drawing/2014/main" id="{90E1FA40-2645-4396-9F69-5CE851B932FC}"/>
              </a:ext>
            </a:extLst>
          </p:cNvPr>
          <p:cNvSpPr txBox="1">
            <a:spLocks/>
          </p:cNvSpPr>
          <p:nvPr/>
        </p:nvSpPr>
        <p:spPr>
          <a:xfrm>
            <a:off x="0" y="65753"/>
            <a:ext cx="6084168" cy="7312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s-MX" sz="2700" dirty="0"/>
              <a:t>2. SITUACIÓN EN LOS ARCHIVOS </a:t>
            </a:r>
          </a:p>
        </p:txBody>
      </p:sp>
    </p:spTree>
    <p:extLst>
      <p:ext uri="{BB962C8B-B14F-4D97-AF65-F5344CB8AC3E}">
        <p14:creationId xmlns:p14="http://schemas.microsoft.com/office/powerpoint/2010/main" val="3622402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067944" y="1905472"/>
            <a:ext cx="4762872" cy="3555776"/>
          </a:xfrm>
        </p:spPr>
        <p:txBody>
          <a:bodyPr>
            <a:normAutofit fontScale="90000"/>
          </a:bodyPr>
          <a:lstStyle/>
          <a:p>
            <a:pPr algn="l"/>
            <a:r>
              <a:rPr lang="es-MX" sz="2200" dirty="0"/>
              <a:t>Gestión administrativa del municipio con los ciudadanos. </a:t>
            </a:r>
            <a:br>
              <a:rPr lang="es-MX" sz="2200" dirty="0"/>
            </a:br>
            <a:r>
              <a:rPr lang="es-MX" sz="2200" dirty="0"/>
              <a:t/>
            </a:r>
            <a:br>
              <a:rPr lang="es-MX" sz="2200" dirty="0"/>
            </a:br>
            <a:r>
              <a:rPr lang="es-MX" sz="2200" dirty="0"/>
              <a:t>Auditorías. </a:t>
            </a:r>
            <a:br>
              <a:rPr lang="es-MX" sz="2200" dirty="0"/>
            </a:br>
            <a:r>
              <a:rPr lang="es-MX" sz="2200" dirty="0"/>
              <a:t/>
            </a:r>
            <a:br>
              <a:rPr lang="es-MX" sz="2200" dirty="0"/>
            </a:br>
            <a:r>
              <a:rPr lang="es-MX" sz="2200" dirty="0"/>
              <a:t>Solicitudes de acceso a la información.</a:t>
            </a:r>
            <a:br>
              <a:rPr lang="es-MX" sz="2200" dirty="0"/>
            </a:br>
            <a:r>
              <a:rPr lang="es-MX" sz="2200" dirty="0"/>
              <a:t/>
            </a:r>
            <a:br>
              <a:rPr lang="es-MX" sz="2200" dirty="0"/>
            </a:br>
            <a:r>
              <a:rPr lang="es-MX" sz="2200" dirty="0"/>
              <a:t>Soporte de gestión contable.</a:t>
            </a:r>
            <a:br>
              <a:rPr lang="es-MX" sz="2200" dirty="0"/>
            </a:br>
            <a:r>
              <a:rPr lang="es-MX" sz="2200" dirty="0"/>
              <a:t/>
            </a:r>
            <a:br>
              <a:rPr lang="es-MX" sz="2200" dirty="0"/>
            </a:br>
            <a:r>
              <a:rPr lang="es-MX" sz="2200" dirty="0"/>
              <a:t>Protección de derechos y obligaciones.</a:t>
            </a:r>
            <a:br>
              <a:rPr lang="es-MX" sz="2200" dirty="0"/>
            </a:br>
            <a:r>
              <a:rPr lang="es-MX" sz="2200" dirty="0"/>
              <a:t/>
            </a:r>
            <a:br>
              <a:rPr lang="es-MX" sz="2200" dirty="0"/>
            </a:br>
            <a:r>
              <a:rPr lang="es-MX" sz="2200" dirty="0"/>
              <a:t>Requerimientos de autoridades judiciales.</a:t>
            </a:r>
            <a:br>
              <a:rPr lang="es-MX" sz="2200" dirty="0"/>
            </a:br>
            <a:r>
              <a:rPr lang="es-MX" sz="2200" dirty="0"/>
              <a:t/>
            </a:r>
            <a:br>
              <a:rPr lang="es-MX" sz="2200" dirty="0"/>
            </a:br>
            <a:endParaRPr lang="es-MX" sz="2200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0766" y="2420888"/>
            <a:ext cx="3538736" cy="1756791"/>
          </a:xfrm>
          <a:solidFill>
            <a:schemeClr val="tx2">
              <a:lumMod val="75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normAutofit fontScale="92500"/>
          </a:bodyPr>
          <a:lstStyle/>
          <a:p>
            <a:pPr marL="0" indent="0" algn="ctr">
              <a:buNone/>
            </a:pPr>
            <a:r>
              <a:rPr lang="es-MX" dirty="0"/>
              <a:t>Sistema Institucional de Archivos en los Municipios </a:t>
            </a:r>
          </a:p>
        </p:txBody>
      </p:sp>
      <p:sp>
        <p:nvSpPr>
          <p:cNvPr id="5" name="Abrir llave 4"/>
          <p:cNvSpPr/>
          <p:nvPr/>
        </p:nvSpPr>
        <p:spPr>
          <a:xfrm>
            <a:off x="3720268" y="1412776"/>
            <a:ext cx="493712" cy="3960440"/>
          </a:xfrm>
          <a:prstGeom prst="leftBrac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7" name="Elipse 6"/>
          <p:cNvSpPr/>
          <p:nvPr/>
        </p:nvSpPr>
        <p:spPr>
          <a:xfrm>
            <a:off x="1115616" y="4509120"/>
            <a:ext cx="2426804" cy="2029793"/>
          </a:xfrm>
          <a:prstGeom prst="ellips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/>
              <a:t>INFORMACIÓN COMO RECURSO </a:t>
            </a:r>
          </a:p>
        </p:txBody>
      </p:sp>
      <p:sp>
        <p:nvSpPr>
          <p:cNvPr id="8" name="Título 1">
            <a:extLst>
              <a:ext uri="{FF2B5EF4-FFF2-40B4-BE49-F238E27FC236}">
                <a16:creationId xmlns="" xmlns:a16="http://schemas.microsoft.com/office/drawing/2014/main" id="{90E1FA40-2645-4396-9F69-5CE851B932FC}"/>
              </a:ext>
            </a:extLst>
          </p:cNvPr>
          <p:cNvSpPr txBox="1">
            <a:spLocks/>
          </p:cNvSpPr>
          <p:nvPr/>
        </p:nvSpPr>
        <p:spPr>
          <a:xfrm>
            <a:off x="896" y="0"/>
            <a:ext cx="6888122" cy="7312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s-MX" sz="2700" dirty="0"/>
              <a:t>3. INFORMACIÓN Y REQUERIMIENTOS</a:t>
            </a:r>
          </a:p>
        </p:txBody>
      </p:sp>
      <p:pic>
        <p:nvPicPr>
          <p:cNvPr id="9" name="Imagen 8">
            <a:extLst>
              <a:ext uri="{FF2B5EF4-FFF2-40B4-BE49-F238E27FC236}">
                <a16:creationId xmlns="" xmlns:a16="http://schemas.microsoft.com/office/drawing/2014/main" id="{D7D5D00F-B0A0-474E-A2C0-6CC1E74AC3D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92280" y="5839376"/>
            <a:ext cx="1359535" cy="1018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5669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Marcador de contenido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26334282"/>
              </p:ext>
            </p:extLst>
          </p:nvPr>
        </p:nvGraphicFramePr>
        <p:xfrm>
          <a:off x="-1260648" y="1196753"/>
          <a:ext cx="9289032" cy="56504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DA5367-D568-4F7E-AB2B-B7C80EEE70D9}" type="slidenum">
              <a:rPr lang="es-AR" smtClean="0"/>
              <a:pPr/>
              <a:t>8</a:t>
            </a:fld>
            <a:endParaRPr lang="es-AR"/>
          </a:p>
        </p:txBody>
      </p:sp>
      <p:sp>
        <p:nvSpPr>
          <p:cNvPr id="6" name="Título 1">
            <a:extLst>
              <a:ext uri="{FF2B5EF4-FFF2-40B4-BE49-F238E27FC236}">
                <a16:creationId xmlns="" xmlns:a16="http://schemas.microsoft.com/office/drawing/2014/main" id="{90E1FA40-2645-4396-9F69-5CE851B932FC}"/>
              </a:ext>
            </a:extLst>
          </p:cNvPr>
          <p:cNvSpPr txBox="1">
            <a:spLocks/>
          </p:cNvSpPr>
          <p:nvPr/>
        </p:nvSpPr>
        <p:spPr>
          <a:xfrm>
            <a:off x="0" y="33480"/>
            <a:ext cx="6888122" cy="7312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s-MX" sz="2700" dirty="0"/>
              <a:t>5. SANCIONES  (En vigor y por aplicarse)</a:t>
            </a:r>
          </a:p>
        </p:txBody>
      </p:sp>
      <p:sp>
        <p:nvSpPr>
          <p:cNvPr id="10" name="CuadroTexto 9"/>
          <p:cNvSpPr txBox="1"/>
          <p:nvPr/>
        </p:nvSpPr>
        <p:spPr>
          <a:xfrm>
            <a:off x="6732240" y="1785175"/>
            <a:ext cx="201622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b="1" dirty="0">
                <a:solidFill>
                  <a:srgbClr val="FF0000"/>
                </a:solidFill>
              </a:rPr>
              <a:t>MULTA </a:t>
            </a:r>
          </a:p>
          <a:p>
            <a:pPr algn="ctr"/>
            <a:r>
              <a:rPr lang="es-MX" b="1" dirty="0"/>
              <a:t>150 a 1,500 </a:t>
            </a:r>
          </a:p>
          <a:p>
            <a:pPr algn="ctr"/>
            <a:r>
              <a:rPr lang="es-MX" b="1" dirty="0"/>
              <a:t>veces S.M.  </a:t>
            </a:r>
          </a:p>
        </p:txBody>
      </p:sp>
      <p:sp>
        <p:nvSpPr>
          <p:cNvPr id="11" name="CuadroTexto 10"/>
          <p:cNvSpPr txBox="1"/>
          <p:nvPr/>
        </p:nvSpPr>
        <p:spPr>
          <a:xfrm>
            <a:off x="6691748" y="3296927"/>
            <a:ext cx="201622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b="1" dirty="0">
                <a:solidFill>
                  <a:srgbClr val="FF0000"/>
                </a:solidFill>
              </a:rPr>
              <a:t>PRIVACIÓN DE LA LIBERTAD </a:t>
            </a:r>
          </a:p>
          <a:p>
            <a:pPr algn="ctr"/>
            <a:r>
              <a:rPr lang="es-MX" b="1" dirty="0"/>
              <a:t>3 a 10 años de prisión </a:t>
            </a:r>
          </a:p>
          <a:p>
            <a:pPr algn="ctr"/>
            <a:r>
              <a:rPr lang="es-MX" b="1" dirty="0">
                <a:solidFill>
                  <a:srgbClr val="FF0000"/>
                </a:solidFill>
              </a:rPr>
              <a:t>INHABILITACIÓN</a:t>
            </a:r>
          </a:p>
          <a:p>
            <a:pPr algn="ctr"/>
            <a:r>
              <a:rPr lang="es-MX" b="1" dirty="0"/>
              <a:t>  </a:t>
            </a:r>
          </a:p>
        </p:txBody>
      </p:sp>
      <p:sp>
        <p:nvSpPr>
          <p:cNvPr id="12" name="CuadroTexto 11"/>
          <p:cNvSpPr txBox="1"/>
          <p:nvPr/>
        </p:nvSpPr>
        <p:spPr>
          <a:xfrm>
            <a:off x="6902073" y="5298049"/>
            <a:ext cx="2016224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b="1" dirty="0">
                <a:solidFill>
                  <a:srgbClr val="FF0000"/>
                </a:solidFill>
              </a:rPr>
              <a:t>PRIVACIÓN DE LA LIBERTAD </a:t>
            </a:r>
          </a:p>
          <a:p>
            <a:pPr algn="ctr"/>
            <a:r>
              <a:rPr lang="es-MX" b="1" dirty="0"/>
              <a:t>2 a 7 años de prisión</a:t>
            </a:r>
          </a:p>
          <a:p>
            <a:pPr algn="ctr"/>
            <a:r>
              <a:rPr lang="es-MX" b="1" dirty="0">
                <a:solidFill>
                  <a:srgbClr val="FF0000"/>
                </a:solidFill>
              </a:rPr>
              <a:t>INHABILITACIÓN</a:t>
            </a:r>
          </a:p>
          <a:p>
            <a:pPr algn="ctr"/>
            <a:r>
              <a:rPr lang="es-MX" b="1" dirty="0"/>
              <a:t> </a:t>
            </a:r>
          </a:p>
          <a:p>
            <a:pPr algn="ctr"/>
            <a:r>
              <a:rPr lang="es-MX" b="1" dirty="0"/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557255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79512" y="1196752"/>
            <a:ext cx="5976664" cy="4824535"/>
          </a:xfrm>
        </p:spPr>
        <p:txBody>
          <a:bodyPr>
            <a:normAutofit fontScale="85000" lnSpcReduction="20000"/>
          </a:bodyPr>
          <a:lstStyle/>
          <a:p>
            <a:pPr marL="0" indent="0" algn="just">
              <a:buNone/>
            </a:pPr>
            <a:r>
              <a:rPr lang="es-MX" dirty="0"/>
              <a:t>Implementar un Sistema Institucional de Archivos, soporte físico y medio electrónico.  </a:t>
            </a:r>
          </a:p>
          <a:p>
            <a:pPr marL="0" indent="0" algn="just">
              <a:buNone/>
            </a:pPr>
            <a:endParaRPr lang="es-MX" dirty="0"/>
          </a:p>
          <a:p>
            <a:pPr marL="0" indent="0" algn="just">
              <a:buNone/>
            </a:pPr>
            <a:r>
              <a:rPr lang="es-MX" dirty="0"/>
              <a:t>Publicación de información y documentos en materia de transparencia, así como dar respuesta a las solicitudes de información.</a:t>
            </a:r>
          </a:p>
          <a:p>
            <a:pPr marL="0" indent="0" algn="just">
              <a:buNone/>
            </a:pPr>
            <a:endParaRPr lang="es-MX" dirty="0"/>
          </a:p>
          <a:p>
            <a:pPr marL="0" indent="0" algn="just">
              <a:buNone/>
            </a:pPr>
            <a:r>
              <a:rPr lang="es-MX" dirty="0"/>
              <a:t>Dar cumplimiento a los informes de rendición de cuentas y auditorías. </a:t>
            </a:r>
          </a:p>
          <a:p>
            <a:pPr marL="0" indent="0">
              <a:buNone/>
            </a:pPr>
            <a:r>
              <a:rPr lang="es-MX" dirty="0"/>
              <a:t> </a:t>
            </a:r>
          </a:p>
          <a:p>
            <a:pPr marL="0" indent="0">
              <a:buNone/>
            </a:pPr>
            <a:endParaRPr lang="es-MX" dirty="0"/>
          </a:p>
          <a:p>
            <a:pPr marL="0" indent="0">
              <a:buNone/>
            </a:pPr>
            <a:endParaRPr lang="es-MX" dirty="0"/>
          </a:p>
          <a:p>
            <a:pPr marL="0" indent="0">
              <a:buNone/>
            </a:pPr>
            <a:endParaRPr lang="es-MX" dirty="0"/>
          </a:p>
        </p:txBody>
      </p:sp>
      <p:sp>
        <p:nvSpPr>
          <p:cNvPr id="5" name="Título 1">
            <a:extLst>
              <a:ext uri="{FF2B5EF4-FFF2-40B4-BE49-F238E27FC236}">
                <a16:creationId xmlns="" xmlns:a16="http://schemas.microsoft.com/office/drawing/2014/main" id="{90E1FA40-2645-4396-9F69-5CE851B932FC}"/>
              </a:ext>
            </a:extLst>
          </p:cNvPr>
          <p:cNvSpPr txBox="1">
            <a:spLocks/>
          </p:cNvSpPr>
          <p:nvPr/>
        </p:nvSpPr>
        <p:spPr>
          <a:xfrm>
            <a:off x="0" y="33480"/>
            <a:ext cx="9144000" cy="7312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s-MX" sz="2700" dirty="0"/>
              <a:t>6. Acciones establecidas en los ordenamientos jurídicos  </a:t>
            </a: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26286" y="1196752"/>
            <a:ext cx="2638202" cy="43924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197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2841</TotalTime>
  <Words>369</Words>
  <Application>Microsoft Office PowerPoint</Application>
  <PresentationFormat>Presentación en pantalla (4:3)</PresentationFormat>
  <Paragraphs>99</Paragraphs>
  <Slides>14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14</vt:i4>
      </vt:variant>
    </vt:vector>
  </HeadingPairs>
  <TitlesOfParts>
    <vt:vector size="18" baseType="lpstr">
      <vt:lpstr>Arial</vt:lpstr>
      <vt:lpstr>Calibri</vt:lpstr>
      <vt:lpstr>Open Sans</vt:lpstr>
      <vt:lpstr>Tema de Office</vt:lpstr>
      <vt:lpstr> RETOS EN LOS SISTEMAS DE ARCHIVOS TRANSPARENCIA Y ANTICORRUPCIÓN</vt:lpstr>
      <vt:lpstr>Presentación de PowerPoint</vt:lpstr>
      <vt:lpstr>CONTENIDO</vt:lpstr>
      <vt:lpstr>1. MARCO NORMATIVO</vt:lpstr>
      <vt:lpstr>Presentación de PowerPoint</vt:lpstr>
      <vt:lpstr>Presentación de PowerPoint</vt:lpstr>
      <vt:lpstr>Gestión administrativa del municipio con los ciudadanos.   Auditorías.   Solicitudes de acceso a la información.  Soporte de gestión contable.  Protección de derechos y obligaciones.  Requerimientos de autoridades judiciales.  </vt:lpstr>
      <vt:lpstr>Presentación de PowerPoint</vt:lpstr>
      <vt:lpstr>Presentación de PowerPoint</vt:lpstr>
      <vt:lpstr>Presentación de PowerPoint</vt:lpstr>
      <vt:lpstr>Presentación de PowerPoint</vt:lpstr>
      <vt:lpstr>Directorio de Fuentes de Financiamiento </vt:lpstr>
      <vt:lpstr>Presentación de PowerPoint</vt:lpstr>
      <vt:lpstr>Presentación de PowerPoint</vt:lpstr>
    </vt:vector>
  </TitlesOfParts>
  <Company>GP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Usuario de Windows</dc:creator>
  <cp:lastModifiedBy>Lic. Valentin</cp:lastModifiedBy>
  <cp:revision>235</cp:revision>
  <dcterms:created xsi:type="dcterms:W3CDTF">2014-07-06T17:15:00Z</dcterms:created>
  <dcterms:modified xsi:type="dcterms:W3CDTF">2018-08-21T19:30:37Z</dcterms:modified>
</cp:coreProperties>
</file>