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83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4" r:id="rId19"/>
    <p:sldId id="273" r:id="rId20"/>
    <p:sldId id="276" r:id="rId21"/>
    <p:sldId id="275" r:id="rId22"/>
    <p:sldId id="277" r:id="rId23"/>
    <p:sldId id="280" r:id="rId24"/>
    <p:sldId id="282" r:id="rId25"/>
    <p:sldId id="281" r:id="rId26"/>
    <p:sldId id="284" r:id="rId27"/>
    <p:sldId id="292" r:id="rId28"/>
    <p:sldId id="297" r:id="rId29"/>
    <p:sldId id="295" r:id="rId30"/>
    <p:sldId id="298" r:id="rId31"/>
    <p:sldId id="293" r:id="rId32"/>
    <p:sldId id="289" r:id="rId33"/>
    <p:sldId id="290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38E0E-1A7B-4ECD-8D29-55639B5BE0C7}" type="datetimeFigureOut">
              <a:rPr lang="es-MX" smtClean="0"/>
              <a:pPr/>
              <a:t>20/08/2018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FCE8A-EF13-43C9-AF7B-1725EF70C25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869192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9ED85-D76D-4378-B97D-16F5B80772F3}" type="datetimeFigureOut">
              <a:rPr lang="es-MX" smtClean="0"/>
              <a:pPr/>
              <a:t>20/08/2018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2D944-084B-4BB9-858F-97DF89F0F09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8044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948F-4FFD-449A-B210-53B2ADF0B901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4856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8/20/2018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20/08/2018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siglo.inafed.gob.mx/enciclopedia/EMM16michoacan/municipios/escudos/16esc001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http://siglo.inafed.gob.mx/enciclopedia/EMM16michoacan/municipios/escudos/16esc00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http://siglo.inafed.gob.mx/enciclopedia/EMM16michoacan/municipios/escudos/16esc00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8599" y="4182583"/>
            <a:ext cx="8648523" cy="893135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CUMPLIMIENTO  AL  ARTÍCULO 21 </a:t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 LEY ORGÁNICA  MUNICIPAL.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8599" y="2715290"/>
            <a:ext cx="8648523" cy="1251984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270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CURSO TALLER “ENTREGA RECEPCIÓN DE LAS ADMINISTRACIONES PÚBLICAS MUNICIPALES “2015-2018”. </a:t>
            </a: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8945" y="1003652"/>
            <a:ext cx="1190847" cy="107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AUDITORIA SUPERIOR DE MICHOACA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6359" y="1003652"/>
            <a:ext cx="1435721" cy="107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Resultado de imagen para logo secretaria de contraloria michoacan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6" name="AutoShape 10" descr="Resultado de imagen para logo secretaria de contraloria michoacan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9" name="AutoShape 22" descr="Resultado de imagen para CEDEMUN LOGO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10" name="AutoShape 24" descr="Resultado de imagen para CEDEMUN LOGO"/>
          <p:cNvSpPr>
            <a:spLocks noChangeAspect="1" noChangeArrowheads="1"/>
          </p:cNvSpPr>
          <p:nvPr/>
        </p:nvSpPr>
        <p:spPr bwMode="auto">
          <a:xfrm>
            <a:off x="459581" y="10918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pic>
        <p:nvPicPr>
          <p:cNvPr id="18" name="16 Imagen" descr="C:\Documents and Settings\MGardunio\Mis documentos\mis documentosLAM\IMAGEN 2015-2021\NUEVO LOGO CEDEMU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1098" y="1003652"/>
            <a:ext cx="1619294" cy="107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4058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2328850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23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14546" y="571480"/>
            <a:ext cx="5286384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CLASIFICACIÓN DE LA INFORMACIÓN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14298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28596" y="1285860"/>
            <a:ext cx="21802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I. Organización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28596" y="2214554"/>
            <a:ext cx="19896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II. Planeación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28596" y="2857496"/>
            <a:ext cx="333078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III. Marco Regulatorio y</a:t>
            </a:r>
          </a:p>
          <a:p>
            <a:pPr lvl="1"/>
            <a:r>
              <a:rPr lang="es-MX" sz="2600" dirty="0" smtClean="0"/>
              <a:t>Situación legal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71472" y="5214950"/>
            <a:ext cx="24634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V. Administrativa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00034" y="4143380"/>
            <a:ext cx="197823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IV. Financiera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429124" y="1214422"/>
            <a:ext cx="426796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Documentación conformación</a:t>
            </a:r>
          </a:p>
          <a:p>
            <a:pPr>
              <a:buNone/>
            </a:pPr>
            <a:r>
              <a:rPr lang="es-MX" sz="2600" dirty="0" smtClean="0"/>
              <a:t>y operación ayuntamiento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429124" y="2214554"/>
            <a:ext cx="450373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Planes y programas municipales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429124" y="2857496"/>
            <a:ext cx="4367349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Disposiciones jurídicas norman</a:t>
            </a:r>
          </a:p>
          <a:p>
            <a:pPr>
              <a:buNone/>
            </a:pPr>
            <a:r>
              <a:rPr lang="es-MX" sz="2600" dirty="0" smtClean="0"/>
              <a:t>actuación y compromisos a </a:t>
            </a:r>
          </a:p>
          <a:p>
            <a:pPr>
              <a:buNone/>
            </a:pPr>
            <a:r>
              <a:rPr lang="es-MX" sz="2600" dirty="0" smtClean="0"/>
              <a:t>atender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4500562" y="4143380"/>
            <a:ext cx="407008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Información  presupuestaria </a:t>
            </a:r>
          </a:p>
          <a:p>
            <a:pPr>
              <a:buNone/>
            </a:pPr>
            <a:r>
              <a:rPr lang="es-MX" sz="2600" dirty="0" smtClean="0"/>
              <a:t>y contable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4500562" y="5214950"/>
            <a:ext cx="430220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Recursos humanos, materiales</a:t>
            </a:r>
          </a:p>
          <a:p>
            <a:pPr>
              <a:buNone/>
            </a:pPr>
            <a:r>
              <a:rPr lang="es-MX" sz="2600" dirty="0" smtClean="0"/>
              <a:t>y técnicos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3857620" y="3071810"/>
            <a:ext cx="500066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derecha"/>
          <p:cNvSpPr/>
          <p:nvPr/>
        </p:nvSpPr>
        <p:spPr>
          <a:xfrm>
            <a:off x="2714612" y="1500174"/>
            <a:ext cx="1643074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>
            <a:off x="2571736" y="2428868"/>
            <a:ext cx="1785950" cy="142876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>
            <a:off x="2786050" y="1500174"/>
            <a:ext cx="1500198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Flecha derecha"/>
          <p:cNvSpPr/>
          <p:nvPr/>
        </p:nvSpPr>
        <p:spPr>
          <a:xfrm>
            <a:off x="2571736" y="4500570"/>
            <a:ext cx="1928826" cy="142876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derecha"/>
          <p:cNvSpPr/>
          <p:nvPr/>
        </p:nvSpPr>
        <p:spPr>
          <a:xfrm>
            <a:off x="3071802" y="5429264"/>
            <a:ext cx="1357322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2328850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23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14546" y="500042"/>
            <a:ext cx="5286384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CLASIFICACIÓN DE LA INFORMACIÓN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071546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28596" y="1285860"/>
            <a:ext cx="233269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VI. Obra Pública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57158" y="2571744"/>
            <a:ext cx="25828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VII. Transparencia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57158" y="3643314"/>
            <a:ext cx="370415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VIII. Control y fiscalización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28596" y="4786322"/>
            <a:ext cx="252152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IX. Compromisos </a:t>
            </a:r>
          </a:p>
          <a:p>
            <a:pPr>
              <a:buNone/>
            </a:pPr>
            <a:r>
              <a:rPr lang="es-MX" sz="2600" dirty="0" smtClean="0"/>
              <a:t>     institucionales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429124" y="1142984"/>
            <a:ext cx="4484497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Obras terminadas o en proceso,</a:t>
            </a:r>
          </a:p>
          <a:p>
            <a:pPr>
              <a:buNone/>
            </a:pPr>
            <a:r>
              <a:rPr lang="es-MX" sz="2600" dirty="0" smtClean="0"/>
              <a:t>tipo de recurso y modalidad de</a:t>
            </a:r>
          </a:p>
          <a:p>
            <a:pPr>
              <a:buNone/>
            </a:pPr>
            <a:r>
              <a:rPr lang="es-MX" sz="2600" dirty="0" smtClean="0"/>
              <a:t>ejecución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429124" y="2571744"/>
            <a:ext cx="4187365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Asuntos pendientes y </a:t>
            </a:r>
          </a:p>
          <a:p>
            <a:pPr>
              <a:buNone/>
            </a:pPr>
            <a:r>
              <a:rPr lang="es-MX" sz="2600" dirty="0" smtClean="0"/>
              <a:t>cumplimiento de la autoridad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429124" y="3643314"/>
            <a:ext cx="422025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Observaciones en proceso de </a:t>
            </a:r>
          </a:p>
          <a:p>
            <a:pPr>
              <a:buNone/>
            </a:pPr>
            <a:r>
              <a:rPr lang="es-MX" sz="2600" dirty="0" smtClean="0"/>
              <a:t>Atención.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4500562" y="4786322"/>
            <a:ext cx="441330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sz="2600" dirty="0" smtClean="0"/>
              <a:t>Actividades de atención prioritaria, 90 días posteriores a la entrega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4000496" y="3857628"/>
            <a:ext cx="357190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>
            <a:off x="3071802" y="2786058"/>
            <a:ext cx="1285884" cy="142876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>
            <a:off x="2786050" y="1500174"/>
            <a:ext cx="1571636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Flecha derecha"/>
          <p:cNvSpPr/>
          <p:nvPr/>
        </p:nvSpPr>
        <p:spPr>
          <a:xfrm>
            <a:off x="3071802" y="5357826"/>
            <a:ext cx="1428760" cy="142876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357158" y="142852"/>
            <a:ext cx="2328850" cy="36828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24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43174" y="785794"/>
            <a:ext cx="4378763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ACTA CIRCUNSTANCIADA 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428736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28596" y="1785926"/>
            <a:ext cx="7982185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Levanta el Síndico</a:t>
            </a:r>
          </a:p>
          <a:p>
            <a:pPr lvl="1"/>
            <a:endParaRPr lang="es-MX" sz="26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Se especifican documentos anexos</a:t>
            </a:r>
          </a:p>
          <a:p>
            <a:pPr lvl="1"/>
            <a:endParaRPr lang="es-MX" sz="26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Firman al margen y calce quienes intervienen</a:t>
            </a:r>
          </a:p>
          <a:p>
            <a:pPr lvl="1"/>
            <a:endParaRPr lang="es-MX" sz="26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Proporcionar copia a:</a:t>
            </a:r>
          </a:p>
          <a:p>
            <a:pPr lvl="1"/>
            <a:endParaRPr lang="es-MX" sz="1000" dirty="0" smtClean="0"/>
          </a:p>
          <a:p>
            <a:pPr lvl="2">
              <a:buFont typeface="Wingdings" pitchFamily="2" charset="2"/>
              <a:buChar char="Ø"/>
            </a:pPr>
            <a:r>
              <a:rPr lang="es-MX" sz="2600" dirty="0" smtClean="0"/>
              <a:t> Integrantes de Ayuntamiento saliente y entrante</a:t>
            </a:r>
          </a:p>
          <a:p>
            <a:pPr lvl="2">
              <a:buFont typeface="Wingdings" pitchFamily="2" charset="2"/>
              <a:buChar char="Ø"/>
            </a:pPr>
            <a:r>
              <a:rPr lang="es-MX" sz="2600" dirty="0" smtClean="0"/>
              <a:t> Al Congreso a través de ASM</a:t>
            </a:r>
          </a:p>
          <a:p>
            <a:pPr lvl="2">
              <a:buFont typeface="Wingdings" pitchFamily="2" charset="2"/>
              <a:buChar char="Ø"/>
            </a:pPr>
            <a:r>
              <a:rPr lang="es-MX" sz="2600" dirty="0" smtClean="0"/>
              <a:t> Un plazo no mayor de quince días naturales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2357454" cy="35719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25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43174" y="785794"/>
            <a:ext cx="2920223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CONCLUÍDA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428736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357158" y="2214554"/>
            <a:ext cx="3215047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s-MX" sz="2600" dirty="0" smtClean="0"/>
              <a:t>Ayuntamiento designa</a:t>
            </a:r>
          </a:p>
          <a:p>
            <a:pPr algn="r">
              <a:buNone/>
            </a:pPr>
            <a:r>
              <a:rPr lang="es-MX" sz="2600" dirty="0" smtClean="0"/>
              <a:t>Comisión Especial.</a:t>
            </a:r>
          </a:p>
          <a:p>
            <a:pPr algn="r">
              <a:buNone/>
            </a:pPr>
            <a:r>
              <a:rPr lang="es-MX" sz="2600" dirty="0" smtClean="0"/>
              <a:t>Integran</a:t>
            </a:r>
          </a:p>
        </p:txBody>
      </p:sp>
      <p:sp>
        <p:nvSpPr>
          <p:cNvPr id="7" name="6 Cerrar llave"/>
          <p:cNvSpPr/>
          <p:nvPr/>
        </p:nvSpPr>
        <p:spPr>
          <a:xfrm rot="10800000">
            <a:off x="3643306" y="1643050"/>
            <a:ext cx="428628" cy="2357454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071934" y="1571612"/>
            <a:ext cx="5090496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Síndico</a:t>
            </a:r>
          </a:p>
          <a:p>
            <a:endParaRPr lang="es-MX" sz="1000" dirty="0" smtClean="0"/>
          </a:p>
          <a:p>
            <a:pPr>
              <a:buFont typeface="Arial" pitchFamily="34" charset="0"/>
              <a:buChar char="•"/>
            </a:pPr>
            <a:r>
              <a:rPr lang="es-MX" sz="2600" dirty="0" smtClean="0"/>
              <a:t> Secretario de Ayuntamiento</a:t>
            </a:r>
          </a:p>
          <a:p>
            <a:endParaRPr lang="es-MX" sz="1000" dirty="0" smtClean="0"/>
          </a:p>
          <a:p>
            <a:pPr>
              <a:buFont typeface="Arial" pitchFamily="34" charset="0"/>
              <a:buChar char="•"/>
            </a:pPr>
            <a:r>
              <a:rPr lang="es-MX" sz="2600" dirty="0" smtClean="0"/>
              <a:t> Tesorero Municipal y</a:t>
            </a:r>
          </a:p>
          <a:p>
            <a:endParaRPr lang="es-MX" sz="1000" dirty="0" smtClean="0"/>
          </a:p>
          <a:p>
            <a:pPr>
              <a:buFont typeface="Arial" pitchFamily="34" charset="0"/>
              <a:buChar char="•"/>
            </a:pPr>
            <a:r>
              <a:rPr lang="es-MX" sz="2600" dirty="0" smtClean="0"/>
              <a:t> Demás integrantes a consideración</a:t>
            </a:r>
          </a:p>
          <a:p>
            <a:r>
              <a:rPr lang="es-MX" sz="2600" dirty="0" smtClean="0"/>
              <a:t>  del Presidente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85786" y="4714884"/>
            <a:ext cx="268855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s-MX" sz="2600" dirty="0" smtClean="0"/>
              <a:t>Motivo de la</a:t>
            </a:r>
          </a:p>
          <a:p>
            <a:pPr algn="r">
              <a:buNone/>
            </a:pPr>
            <a:r>
              <a:rPr lang="es-MX" sz="2600" dirty="0" smtClean="0"/>
              <a:t>Comisión Especial.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143372" y="4643446"/>
            <a:ext cx="449482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Analizar expediente integrado</a:t>
            </a:r>
          </a:p>
          <a:p>
            <a:endParaRPr lang="es-MX" sz="1200" dirty="0" smtClean="0"/>
          </a:p>
          <a:p>
            <a:pPr>
              <a:buFont typeface="Arial" pitchFamily="34" charset="0"/>
              <a:buChar char="•"/>
            </a:pPr>
            <a:r>
              <a:rPr lang="es-MX" sz="2600" dirty="0" smtClean="0"/>
              <a:t>  Formular dictamen</a:t>
            </a:r>
          </a:p>
        </p:txBody>
      </p:sp>
      <p:sp>
        <p:nvSpPr>
          <p:cNvPr id="11" name="10 Cerrar llave"/>
          <p:cNvSpPr/>
          <p:nvPr/>
        </p:nvSpPr>
        <p:spPr>
          <a:xfrm rot="10800000">
            <a:off x="3714744" y="4714884"/>
            <a:ext cx="428628" cy="857256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285720" y="142852"/>
            <a:ext cx="2400288" cy="36828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25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43174" y="571480"/>
            <a:ext cx="2920223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CONCLUÍDA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14298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357158" y="1285860"/>
            <a:ext cx="842968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sz="2600" dirty="0" smtClean="0"/>
              <a:t>Dictamen:</a:t>
            </a:r>
          </a:p>
          <a:p>
            <a:pPr>
              <a:buNone/>
            </a:pPr>
            <a:endParaRPr lang="es-MX" sz="10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</a:t>
            </a:r>
            <a:r>
              <a:rPr lang="es-MX" sz="2600" b="1" u="sng" dirty="0" smtClean="0"/>
              <a:t>20</a:t>
            </a:r>
            <a:r>
              <a:rPr lang="es-MX" sz="2600" dirty="0" smtClean="0"/>
              <a:t> días naturales para concluirlo.</a:t>
            </a:r>
          </a:p>
          <a:p>
            <a:pPr lvl="1"/>
            <a:endParaRPr lang="es-MX" sz="10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</a:t>
            </a:r>
            <a:r>
              <a:rPr lang="es-MX" sz="2600" b="1" u="sng" dirty="0" smtClean="0"/>
              <a:t>10</a:t>
            </a:r>
            <a:r>
              <a:rPr lang="es-MX" sz="2600" dirty="0" smtClean="0"/>
              <a:t> días naturales siguientes para someterlo a conocimiento y consideración del Ayuntamiento.</a:t>
            </a:r>
          </a:p>
          <a:p>
            <a:pPr lvl="1"/>
            <a:endParaRPr lang="es-MX" sz="10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Podrán llamar a exservidores públicos para que se expresen respecto a las observaciones que se les señalan.</a:t>
            </a:r>
          </a:p>
          <a:p>
            <a:pPr lvl="1"/>
            <a:endParaRPr lang="es-MX" sz="10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</a:t>
            </a:r>
            <a:r>
              <a:rPr lang="es-MX" sz="2600" b="1" u="sng" dirty="0" smtClean="0"/>
              <a:t>72</a:t>
            </a:r>
            <a:r>
              <a:rPr lang="es-MX" sz="2600" b="1" dirty="0" smtClean="0"/>
              <a:t> </a:t>
            </a:r>
            <a:r>
              <a:rPr lang="es-MX" sz="2600" dirty="0" smtClean="0"/>
              <a:t>horas a partir de la notificación dará respuesta.</a:t>
            </a:r>
          </a:p>
          <a:p>
            <a:pPr lvl="1"/>
            <a:endParaRPr lang="es-MX" sz="1000" dirty="0" smtClean="0"/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</a:t>
            </a:r>
            <a:r>
              <a:rPr lang="es-MX" sz="2600" b="1" u="sng" dirty="0" smtClean="0"/>
              <a:t>15</a:t>
            </a:r>
            <a:r>
              <a:rPr lang="es-MX" sz="2600" dirty="0" smtClean="0"/>
              <a:t> días naturales remitir copia del expediente de E –R al       Congreso a través de la ASM, previa aprobación del Ayuntamiento en vía de opinión.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00100" y="2357430"/>
            <a:ext cx="7215238" cy="178510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s-MX" sz="2800" b="1" dirty="0" smtClean="0"/>
              <a:t>LINEAMIENTOS PARA LA ENTREGA-RECEPCIÓN</a:t>
            </a:r>
            <a:br>
              <a:rPr lang="es-MX" sz="2800" b="1" dirty="0" smtClean="0"/>
            </a:br>
            <a:r>
              <a:rPr lang="es-MX" sz="2800" b="1" dirty="0" smtClean="0"/>
              <a:t>DE LOS MUNICIPIOS DEL ESTADO</a:t>
            </a:r>
            <a:br>
              <a:rPr lang="es-MX" sz="2800" b="1" dirty="0" smtClean="0"/>
            </a:br>
            <a:r>
              <a:rPr lang="es-MX" sz="2800" b="1" dirty="0" smtClean="0"/>
              <a:t>DE MICHOACÁN DE OCAMPO</a:t>
            </a:r>
            <a:br>
              <a:rPr lang="es-MX" sz="2800" b="1" dirty="0" smtClean="0"/>
            </a:br>
            <a:r>
              <a:rPr lang="es-MX" sz="2400" b="1" dirty="0" smtClean="0"/>
              <a:t>27 de marzo de 2018</a:t>
            </a:r>
            <a:endParaRPr lang="es-MX" sz="2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86040" cy="36828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1 Lineamientos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28596" y="1285860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4071934" y="714356"/>
            <a:ext cx="125290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OBJETO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285852" y="1643050"/>
            <a:ext cx="36075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s-MX" sz="2600" dirty="0" smtClean="0"/>
              <a:t>1. Regular el acto de E - R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285852" y="2857496"/>
            <a:ext cx="31061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s-MX" sz="2600" dirty="0" smtClean="0"/>
              <a:t>2. Facilitar su proceso</a:t>
            </a:r>
          </a:p>
        </p:txBody>
      </p:sp>
      <p:sp>
        <p:nvSpPr>
          <p:cNvPr id="8" name="7 Cerrar llave"/>
          <p:cNvSpPr/>
          <p:nvPr/>
        </p:nvSpPr>
        <p:spPr>
          <a:xfrm rot="10800000">
            <a:off x="5214942" y="2357430"/>
            <a:ext cx="428628" cy="1500198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786446" y="2285992"/>
            <a:ext cx="207170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dirty="0" smtClean="0"/>
              <a:t>Planeación</a:t>
            </a:r>
          </a:p>
          <a:p>
            <a:r>
              <a:rPr lang="es-MX" sz="2600" dirty="0" smtClean="0"/>
              <a:t>ProgramaciónEjecución Seguimiento</a:t>
            </a:r>
            <a:endParaRPr lang="es-MX" sz="2600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500034" y="421481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500034" y="5357826"/>
            <a:ext cx="278608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dirty="0" smtClean="0"/>
              <a:t>Sujetos Obligados</a:t>
            </a:r>
            <a:endParaRPr lang="es-MX" sz="2600" dirty="0"/>
          </a:p>
        </p:txBody>
      </p:sp>
      <p:sp>
        <p:nvSpPr>
          <p:cNvPr id="13" name="12 Rectángulo"/>
          <p:cNvSpPr/>
          <p:nvPr/>
        </p:nvSpPr>
        <p:spPr>
          <a:xfrm>
            <a:off x="5572132" y="5143512"/>
            <a:ext cx="307183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dirty="0" smtClean="0"/>
              <a:t>Servidores Públicos</a:t>
            </a:r>
          </a:p>
          <a:p>
            <a:r>
              <a:rPr lang="es-MX" sz="2600" dirty="0" smtClean="0"/>
              <a:t>entrantes y salientes</a:t>
            </a:r>
            <a:endParaRPr lang="es-MX" sz="2600" dirty="0"/>
          </a:p>
        </p:txBody>
      </p:sp>
      <p:sp>
        <p:nvSpPr>
          <p:cNvPr id="14" name="5 Título"/>
          <p:cNvSpPr txBox="1">
            <a:spLocks/>
          </p:cNvSpPr>
          <p:nvPr/>
        </p:nvSpPr>
        <p:spPr>
          <a:xfrm>
            <a:off x="500034" y="4357694"/>
            <a:ext cx="2686040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Art. 2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000496" y="4357694"/>
            <a:ext cx="1669688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OBSERVAR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3143240" y="5572140"/>
            <a:ext cx="2357454" cy="142876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3400420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Arts. 5 a 10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14290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35729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14282" y="785794"/>
            <a:ext cx="871543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AutoNum type="romanUcPeriod"/>
            </a:pPr>
            <a:r>
              <a:rPr lang="es-MX" sz="2600" u="sng" dirty="0" smtClean="0"/>
              <a:t>De la Integración </a:t>
            </a:r>
            <a:r>
              <a:rPr lang="es-MX" sz="2600" dirty="0" smtClean="0"/>
              <a:t>de los Comités de Entrega y de Recepción</a:t>
            </a:r>
          </a:p>
          <a:p>
            <a:pPr marL="571500" indent="-571500"/>
            <a:endParaRPr lang="es-MX" sz="1100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642910" y="1571612"/>
            <a:ext cx="5630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Designación e Integración Comités E-R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42910" y="2214554"/>
            <a:ext cx="39907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Programación de acciones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42910" y="2786058"/>
            <a:ext cx="65657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Notificación a Servidores - Comité de Entrega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642910" y="3357562"/>
            <a:ext cx="55307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1° de abril, quedará Comité integrado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42910" y="4000504"/>
            <a:ext cx="8286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Además un representante  de cada entidad paramunicipal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642910" y="4714884"/>
            <a:ext cx="79296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buFont typeface="Arial" pitchFamily="34" charset="0"/>
              <a:buChar char="•"/>
            </a:pPr>
            <a:r>
              <a:rPr lang="es-MX" sz="2600" dirty="0" smtClean="0"/>
              <a:t>3 días hábiles siguientes, Presidente designará Comité  de Recepción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3400420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Arts. 5 a 10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14290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35729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14282" y="857232"/>
            <a:ext cx="871543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AutoNum type="romanUcPeriod"/>
            </a:pPr>
            <a:r>
              <a:rPr lang="es-MX" sz="2600" u="sng" dirty="0" smtClean="0"/>
              <a:t>De la Integración </a:t>
            </a:r>
            <a:r>
              <a:rPr lang="es-MX" sz="2600" dirty="0" smtClean="0"/>
              <a:t>de los Comités de Entrega y de Recepción</a:t>
            </a:r>
          </a:p>
          <a:p>
            <a:pPr marL="571500" indent="-571500"/>
            <a:endParaRPr lang="es-MX" sz="1100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571472" y="1785926"/>
            <a:ext cx="842769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En caso de impugnación, Administración saliente designará</a:t>
            </a:r>
          </a:p>
          <a:p>
            <a:pPr marL="273050"/>
            <a:r>
              <a:rPr lang="es-MX" sz="2600" dirty="0" smtClean="0"/>
              <a:t>Comité de Recepción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71472" y="2928934"/>
            <a:ext cx="779591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Comités E – R determinan tiempos y periodicidad para</a:t>
            </a:r>
          </a:p>
          <a:p>
            <a:pPr marL="273050"/>
            <a:r>
              <a:rPr lang="es-MX" sz="2600" dirty="0" smtClean="0"/>
              <a:t>reunirse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71472" y="4000504"/>
            <a:ext cx="83511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E – R obligatoria dentro de instalaciones del Ayuntamiento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71472" y="4714884"/>
            <a:ext cx="819390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/>
              <a:t>  Solo por causas mayores previa aprobación se habilitará otro espacio.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072198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71448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28596" y="857232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1813" indent="-531813"/>
            <a:r>
              <a:rPr lang="es-MX" sz="2600" dirty="0" smtClean="0"/>
              <a:t>II.    De la Conformación de la Información y Documentación        en los expedientes</a:t>
            </a:r>
            <a:endParaRPr lang="es-MX" sz="2600" dirty="0"/>
          </a:p>
        </p:txBody>
      </p:sp>
      <p:sp>
        <p:nvSpPr>
          <p:cNvPr id="7" name="6 Rectángulo"/>
          <p:cNvSpPr/>
          <p:nvPr/>
        </p:nvSpPr>
        <p:spPr>
          <a:xfrm>
            <a:off x="428596" y="2643182"/>
            <a:ext cx="828680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1813" indent="-531813">
              <a:buFont typeface="Arial" pitchFamily="34" charset="0"/>
              <a:buChar char="•"/>
            </a:pPr>
            <a:r>
              <a:rPr lang="es-MX" sz="2600" dirty="0" smtClean="0"/>
              <a:t>Agrupación de documentos impresos y electrónicos</a:t>
            </a:r>
          </a:p>
          <a:p>
            <a:pPr marL="531813" indent="-531813">
              <a:buFont typeface="Arial" pitchFamily="34" charset="0"/>
              <a:buChar char="•"/>
            </a:pPr>
            <a:endParaRPr lang="es-MX" sz="2600" dirty="0" smtClean="0"/>
          </a:p>
          <a:p>
            <a:pPr marL="531813" indent="-531813">
              <a:buFont typeface="Arial" pitchFamily="34" charset="0"/>
              <a:buChar char="•"/>
            </a:pPr>
            <a:r>
              <a:rPr lang="es-MX" sz="2600" dirty="0" smtClean="0"/>
              <a:t>Asignación de Expedientes a integrantes del comité de Entrega</a:t>
            </a:r>
          </a:p>
          <a:p>
            <a:pPr marL="531813" indent="-531813">
              <a:buFont typeface="Arial" pitchFamily="34" charset="0"/>
              <a:buChar char="•"/>
            </a:pPr>
            <a:endParaRPr lang="es-MX" sz="2600" dirty="0" smtClean="0"/>
          </a:p>
          <a:p>
            <a:pPr marL="531813" indent="-531813">
              <a:buFont typeface="Arial" pitchFamily="34" charset="0"/>
              <a:buChar char="•"/>
            </a:pPr>
            <a:r>
              <a:rPr lang="es-MX" sz="2600" dirty="0" smtClean="0"/>
              <a:t>Titulares de áreas prepararan y proporcionaran documentación</a:t>
            </a:r>
            <a:endParaRPr lang="es-MX" sz="2600" dirty="0"/>
          </a:p>
        </p:txBody>
      </p:sp>
      <p:sp>
        <p:nvSpPr>
          <p:cNvPr id="10" name="5 Título"/>
          <p:cNvSpPr txBox="1">
            <a:spLocks noGrp="1"/>
          </p:cNvSpPr>
          <p:nvPr>
            <p:ph type="title"/>
          </p:nvPr>
        </p:nvSpPr>
        <p:spPr>
          <a:xfrm>
            <a:off x="428596" y="285728"/>
            <a:ext cx="3714776" cy="35719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Arts. 11 a 16,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36828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3, fracc. VI, LINEAMIENTOS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00034" y="2643182"/>
            <a:ext cx="821537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dirty="0" smtClean="0"/>
              <a:t>Acto obligatorio donde el Ayuntamiento saliente hace entrega al Ayuntamiento entrante, de la información, documentación, bienes y en general de todo el patrimonio municipal</a:t>
            </a:r>
            <a:endParaRPr lang="es-MX" sz="2600" dirty="0"/>
          </a:p>
        </p:txBody>
      </p:sp>
      <p:sp>
        <p:nvSpPr>
          <p:cNvPr id="7" name="6 Rectángulo"/>
          <p:cNvSpPr/>
          <p:nvPr/>
        </p:nvSpPr>
        <p:spPr>
          <a:xfrm>
            <a:off x="3286116" y="714356"/>
            <a:ext cx="2566793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Concepto de E - R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500034" y="1285860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072198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71448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28596" y="857232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1813" indent="-531813"/>
            <a:r>
              <a:rPr lang="es-MX" sz="2600" dirty="0" smtClean="0"/>
              <a:t>II.    De la Conformación de la Información y Documentación        en los expedientes</a:t>
            </a:r>
            <a:endParaRPr lang="es-MX" sz="2600" dirty="0"/>
          </a:p>
        </p:txBody>
      </p:sp>
      <p:sp>
        <p:nvSpPr>
          <p:cNvPr id="7" name="6 Rectángulo"/>
          <p:cNvSpPr/>
          <p:nvPr/>
        </p:nvSpPr>
        <p:spPr>
          <a:xfrm>
            <a:off x="214282" y="3429000"/>
            <a:ext cx="221457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1813" indent="-531813" algn="r"/>
            <a:r>
              <a:rPr lang="es-MX" sz="2600" dirty="0" smtClean="0"/>
              <a:t>Expedientes a integrar se clasifican en:</a:t>
            </a:r>
          </a:p>
        </p:txBody>
      </p:sp>
      <p:sp>
        <p:nvSpPr>
          <p:cNvPr id="10" name="5 Título"/>
          <p:cNvSpPr txBox="1">
            <a:spLocks noGrp="1"/>
          </p:cNvSpPr>
          <p:nvPr>
            <p:ph type="title"/>
          </p:nvPr>
        </p:nvSpPr>
        <p:spPr>
          <a:xfrm>
            <a:off x="428596" y="285728"/>
            <a:ext cx="3714776" cy="35719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Arts. 11 a 16,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28992" y="2214554"/>
            <a:ext cx="54292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I. Organización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II. Planeación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III. Marco Regulatorio y Situación Legal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IV. Información Financiera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V. Administrativo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VI. Obra Pública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VII. Transparencia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VIII. Control y Fiscalización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IX. Compromisos institucionales</a:t>
            </a:r>
          </a:p>
          <a:p>
            <a:pPr marL="457200" indent="-457200">
              <a:buFont typeface="+mj-lt"/>
              <a:buAutoNum type="alphaLcParenR"/>
            </a:pPr>
            <a:r>
              <a:rPr lang="es-MX" sz="2400" dirty="0" smtClean="0"/>
              <a:t>X. Entidades paramunicipales</a:t>
            </a:r>
            <a:endParaRPr lang="es-MX" sz="2400" dirty="0"/>
          </a:p>
        </p:txBody>
      </p:sp>
      <p:sp>
        <p:nvSpPr>
          <p:cNvPr id="9" name="8 Cerrar llave"/>
          <p:cNvSpPr/>
          <p:nvPr/>
        </p:nvSpPr>
        <p:spPr>
          <a:xfrm rot="10800000">
            <a:off x="2714612" y="2214554"/>
            <a:ext cx="428628" cy="3786214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2828916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Art. 23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35729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28596" y="1571612"/>
            <a:ext cx="82868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s-MX" sz="2600" dirty="0" smtClean="0"/>
              <a:t>Se generarán dos originales.</a:t>
            </a:r>
          </a:p>
          <a:p>
            <a:pPr marL="514350" indent="-514350">
              <a:buFont typeface="+mj-lt"/>
              <a:buAutoNum type="alphaLcPeriod"/>
            </a:pPr>
            <a:endParaRPr lang="es-MX" sz="2600" dirty="0" smtClean="0"/>
          </a:p>
          <a:p>
            <a:pPr marL="514350" indent="-514350">
              <a:buFont typeface="+mj-lt"/>
              <a:buAutoNum type="alphaLcPeriod"/>
            </a:pPr>
            <a:r>
              <a:rPr lang="es-MX" sz="2600" dirty="0" smtClean="0"/>
              <a:t>Un original se entregará al Secretario del Ayuntamiento entrante, en el acto de entrega.</a:t>
            </a:r>
          </a:p>
          <a:p>
            <a:pPr marL="514350" indent="-514350">
              <a:buFont typeface="+mj-lt"/>
              <a:buAutoNum type="alphaLcPeriod"/>
            </a:pPr>
            <a:endParaRPr lang="es-MX" sz="2600" dirty="0" smtClean="0"/>
          </a:p>
          <a:p>
            <a:pPr marL="514350" indent="-514350">
              <a:buFont typeface="+mj-lt"/>
              <a:buAutoNum type="alphaLcPeriod"/>
            </a:pPr>
            <a:r>
              <a:rPr lang="es-MX" sz="2600" dirty="0" smtClean="0"/>
              <a:t>El otro original se entregará al Secretario del Ayuntamiento saliente.</a:t>
            </a:r>
          </a:p>
          <a:p>
            <a:pPr marL="514350" indent="-514350">
              <a:buFont typeface="+mj-lt"/>
              <a:buAutoNum type="alphaLcPeriod"/>
            </a:pPr>
            <a:endParaRPr lang="es-MX" sz="2600" dirty="0" smtClean="0"/>
          </a:p>
          <a:p>
            <a:pPr marL="514350" indent="-514350">
              <a:buFont typeface="+mj-lt"/>
              <a:buAutoNum type="alphaLcPeriod"/>
            </a:pPr>
            <a:r>
              <a:rPr lang="es-MX" sz="2600" dirty="0" smtClean="0"/>
              <a:t>Primeros 15 días, entregar copia certificada del Acta de E-R a miembros del Ayuntamiento Entrante y Saliente.</a:t>
            </a:r>
            <a:endParaRPr lang="es-MX" sz="2600" dirty="0"/>
          </a:p>
        </p:txBody>
      </p:sp>
      <p:sp>
        <p:nvSpPr>
          <p:cNvPr id="7" name="6 Rectángulo"/>
          <p:cNvSpPr/>
          <p:nvPr/>
        </p:nvSpPr>
        <p:spPr>
          <a:xfrm>
            <a:off x="1000100" y="928670"/>
            <a:ext cx="7143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dirty="0" smtClean="0"/>
              <a:t>III.   De la Integración y Distribución del Expediente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2828916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Art. 24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35729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500034" y="928670"/>
            <a:ext cx="807249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00" dirty="0" smtClean="0"/>
              <a:t>IV.   De la Verificación Física y Validación de la Información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857752" y="1785926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Documentos impresos</a:t>
            </a:r>
          </a:p>
          <a:p>
            <a:endParaRPr lang="es-MX" sz="2400" dirty="0" smtClean="0"/>
          </a:p>
          <a:p>
            <a:r>
              <a:rPr lang="es-MX" sz="2400" dirty="0" smtClean="0"/>
              <a:t>Documentos electrónicos</a:t>
            </a:r>
          </a:p>
          <a:p>
            <a:endParaRPr lang="es-MX" sz="2400" dirty="0" smtClean="0"/>
          </a:p>
          <a:p>
            <a:r>
              <a:rPr lang="es-MX" sz="2400" dirty="0" smtClean="0"/>
              <a:t>Bienes muebles e inmuebles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285720" y="1785926"/>
            <a:ext cx="352045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sz="2400" u="sng" dirty="0" smtClean="0"/>
              <a:t>Verificación Física </a:t>
            </a:r>
            <a:r>
              <a:rPr lang="es-MX" sz="2400" dirty="0" smtClean="0"/>
              <a:t>y </a:t>
            </a:r>
          </a:p>
          <a:p>
            <a:pPr algn="r"/>
            <a:r>
              <a:rPr lang="es-MX" sz="2400" u="sng" dirty="0" smtClean="0"/>
              <a:t>Validación del contenido</a:t>
            </a:r>
            <a:r>
              <a:rPr lang="es-MX" sz="2400" dirty="0" smtClean="0"/>
              <a:t> </a:t>
            </a:r>
          </a:p>
          <a:p>
            <a:pPr algn="r"/>
            <a:r>
              <a:rPr lang="es-MX" sz="2400" dirty="0" smtClean="0"/>
              <a:t>Día siguiente a informe  de</a:t>
            </a:r>
          </a:p>
          <a:p>
            <a:pPr algn="r"/>
            <a:r>
              <a:rPr lang="es-MX" sz="2400" dirty="0" smtClean="0"/>
              <a:t>Integración del Comité de</a:t>
            </a:r>
          </a:p>
          <a:p>
            <a:pPr algn="r"/>
            <a:r>
              <a:rPr lang="es-MX" sz="2400" dirty="0" smtClean="0"/>
              <a:t>Recepción</a:t>
            </a:r>
          </a:p>
        </p:txBody>
      </p:sp>
      <p:sp>
        <p:nvSpPr>
          <p:cNvPr id="11" name="10 Cerrar llave"/>
          <p:cNvSpPr/>
          <p:nvPr/>
        </p:nvSpPr>
        <p:spPr>
          <a:xfrm rot="10800000">
            <a:off x="4071934" y="1785926"/>
            <a:ext cx="428628" cy="2000264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285720" y="4214818"/>
            <a:ext cx="3714776" cy="830997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sz="2400" dirty="0" smtClean="0"/>
              <a:t>Cualquier anomalía, </a:t>
            </a:r>
          </a:p>
          <a:p>
            <a:r>
              <a:rPr lang="es-MX" sz="2400" dirty="0" smtClean="0"/>
              <a:t>irregularidad o circunstancia</a:t>
            </a:r>
            <a:endParaRPr lang="es-MX" sz="2400" dirty="0"/>
          </a:p>
        </p:txBody>
      </p:sp>
      <p:sp>
        <p:nvSpPr>
          <p:cNvPr id="13" name="12 Rectángulo"/>
          <p:cNvSpPr/>
          <p:nvPr/>
        </p:nvSpPr>
        <p:spPr>
          <a:xfrm>
            <a:off x="5214942" y="4214818"/>
            <a:ext cx="2786082" cy="830997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sz="2400" dirty="0" smtClean="0"/>
              <a:t>Hacer constar en</a:t>
            </a:r>
          </a:p>
          <a:p>
            <a:r>
              <a:rPr lang="es-MX" sz="2400" dirty="0" smtClean="0"/>
              <a:t>Acta circunstanciada</a:t>
            </a:r>
            <a:endParaRPr lang="es-MX" sz="2400" dirty="0"/>
          </a:p>
        </p:txBody>
      </p:sp>
      <p:sp>
        <p:nvSpPr>
          <p:cNvPr id="14" name="13 Flecha derecha"/>
          <p:cNvSpPr/>
          <p:nvPr/>
        </p:nvSpPr>
        <p:spPr>
          <a:xfrm>
            <a:off x="4143372" y="4572008"/>
            <a:ext cx="1000132" cy="214314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ctángulo"/>
          <p:cNvSpPr/>
          <p:nvPr/>
        </p:nvSpPr>
        <p:spPr>
          <a:xfrm>
            <a:off x="2428860" y="5429264"/>
            <a:ext cx="4572000" cy="830997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>
            <a:spAutoFit/>
          </a:bodyPr>
          <a:lstStyle/>
          <a:p>
            <a:r>
              <a:rPr lang="es-MX" sz="2400" dirty="0" smtClean="0"/>
              <a:t>Serán base para la sustentación del Dictamen de la Entrega-Recepción</a:t>
            </a:r>
            <a:endParaRPr lang="es-MX" sz="2400" dirty="0"/>
          </a:p>
        </p:txBody>
      </p:sp>
      <p:sp>
        <p:nvSpPr>
          <p:cNvPr id="16" name="15 Flecha curvada hacia la izquierda"/>
          <p:cNvSpPr/>
          <p:nvPr/>
        </p:nvSpPr>
        <p:spPr>
          <a:xfrm rot="1735327">
            <a:off x="7826512" y="4958919"/>
            <a:ext cx="823320" cy="1584515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3614734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Arts. 25</a:t>
            </a:r>
            <a:r>
              <a:rPr kumimoji="0" lang="es-MX" sz="24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27,</a:t>
            </a: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35729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2214546" y="857232"/>
            <a:ext cx="52003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600" dirty="0" smtClean="0"/>
              <a:t>V.    Del Acto de la Entrega-Recepción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28596" y="1714488"/>
            <a:ext cx="8215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eriod"/>
            </a:pPr>
            <a:r>
              <a:rPr lang="es-MX" sz="2400" dirty="0" smtClean="0"/>
              <a:t>Acto solemne y obligatorio el día en que se instale el nuevo ayuntamiento.</a:t>
            </a:r>
          </a:p>
          <a:p>
            <a:pPr marL="457200" indent="-457200">
              <a:buFont typeface="+mj-lt"/>
              <a:buAutoNum type="alphaLcPeriod"/>
            </a:pPr>
            <a:endParaRPr lang="es-MX" sz="2400" dirty="0" smtClean="0"/>
          </a:p>
          <a:p>
            <a:pPr marL="457200" indent="-457200">
              <a:buFont typeface="+mj-lt"/>
              <a:buAutoNum type="alphaLcPeriod"/>
            </a:pPr>
            <a:r>
              <a:rPr lang="es-MX" sz="2400" dirty="0" smtClean="0"/>
              <a:t>Síndico del ayuntamiento entrante, elabora Acta Circunstanciada.</a:t>
            </a:r>
          </a:p>
          <a:p>
            <a:pPr marL="457200" indent="-457200">
              <a:buFont typeface="+mj-lt"/>
              <a:buAutoNum type="alphaLcPeriod"/>
            </a:pPr>
            <a:endParaRPr lang="es-MX" sz="2400" dirty="0" smtClean="0"/>
          </a:p>
          <a:p>
            <a:pPr marL="457200" indent="-457200">
              <a:buFont typeface="+mj-lt"/>
              <a:buAutoNum type="alphaLcPeriod"/>
            </a:pPr>
            <a:r>
              <a:rPr lang="es-MX" sz="2400" dirty="0" smtClean="0"/>
              <a:t>La firma del Acta no implica la aceptación de cualquier irregularidad y/u omisión que exista.</a:t>
            </a:r>
          </a:p>
          <a:p>
            <a:pPr marL="457200" indent="-457200">
              <a:buFont typeface="+mj-lt"/>
              <a:buAutoNum type="alphaLcPeriod"/>
            </a:pPr>
            <a:endParaRPr lang="es-MX" sz="2400" dirty="0" smtClean="0"/>
          </a:p>
          <a:p>
            <a:pPr marL="457200" indent="-457200">
              <a:buFont typeface="+mj-lt"/>
              <a:buAutoNum type="alphaLcPeriod"/>
            </a:pPr>
            <a:r>
              <a:rPr lang="es-MX" sz="2400" dirty="0" smtClean="0"/>
              <a:t>La firma del Acta no libera de responsabilidad a los servidores públicos salientes.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3614734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Arts. 25</a:t>
            </a:r>
            <a:r>
              <a:rPr kumimoji="0" lang="es-MX" sz="24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27,</a:t>
            </a: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35729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2214546" y="857232"/>
            <a:ext cx="52003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600" dirty="0" smtClean="0"/>
              <a:t>V.    Del Acto de la Entrega-Recepción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71472" y="2285992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eriod"/>
            </a:pPr>
            <a:r>
              <a:rPr lang="es-MX" sz="2400" dirty="0" smtClean="0"/>
              <a:t>La entrega física deberá ser por Área o Unidad Responsable.</a:t>
            </a:r>
          </a:p>
          <a:p>
            <a:pPr marL="457200" indent="-457200">
              <a:buFont typeface="+mj-lt"/>
              <a:buAutoNum type="alphaLcPeriod"/>
            </a:pPr>
            <a:endParaRPr lang="es-MX" sz="2400" dirty="0" smtClean="0"/>
          </a:p>
          <a:p>
            <a:pPr marL="457200" indent="-457200">
              <a:buFont typeface="+mj-lt"/>
              <a:buAutoNum type="alphaLcPeriod"/>
            </a:pPr>
            <a:r>
              <a:rPr lang="es-MX" sz="2400" dirty="0" smtClean="0"/>
              <a:t>Deberá participar en el acto, un representante de la ASM, el que no se considerará como autoridad responsable para actos de impugnación, ni como autoridad ejecutora.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2828916" cy="36828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Art. 5 Lineamientos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43636" y="285728"/>
            <a:ext cx="2820837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ETAPAS DE LA E - R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50017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642910" y="928670"/>
            <a:ext cx="76438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1813" indent="-531813">
              <a:tabLst>
                <a:tab pos="358775" algn="l"/>
                <a:tab pos="531813" algn="l"/>
              </a:tabLst>
            </a:pPr>
            <a:r>
              <a:rPr lang="es-MX" sz="2600" dirty="0" smtClean="0"/>
              <a:t>VI.  De la Formulación y Emisión del Dictamen de la E -R</a:t>
            </a:r>
            <a:endParaRPr lang="es-MX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6700" dirty="0" smtClean="0"/>
              <a:t>FORMATO ÚNICO</a:t>
            </a:r>
            <a:endParaRPr lang="es-MX" sz="6700" dirty="0"/>
          </a:p>
        </p:txBody>
      </p:sp>
    </p:spTree>
    <p:extLst>
      <p:ext uri="{BB962C8B-B14F-4D97-AF65-F5344CB8AC3E}">
        <p14:creationId xmlns:p14="http://schemas.microsoft.com/office/powerpoint/2010/main" xmlns="" val="25593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42845" y="142853"/>
          <a:ext cx="8858311" cy="6558677"/>
        </p:xfrm>
        <a:graphic>
          <a:graphicData uri="http://schemas.openxmlformats.org/drawingml/2006/table">
            <a:tbl>
              <a:tblPr/>
              <a:tblGrid>
                <a:gridCol w="1127376"/>
                <a:gridCol w="570468"/>
                <a:gridCol w="344299"/>
                <a:gridCol w="315310"/>
                <a:gridCol w="428628"/>
                <a:gridCol w="535778"/>
                <a:gridCol w="607230"/>
                <a:gridCol w="571504"/>
                <a:gridCol w="571504"/>
                <a:gridCol w="395148"/>
                <a:gridCol w="104918"/>
                <a:gridCol w="642942"/>
                <a:gridCol w="233420"/>
                <a:gridCol w="409522"/>
                <a:gridCol w="500066"/>
                <a:gridCol w="500066"/>
                <a:gridCol w="1000132"/>
              </a:tblGrid>
              <a:tr h="8479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Times New Roman"/>
                        </a:rPr>
                        <a:t>ESCUDO </a:t>
                      </a:r>
                      <a:r>
                        <a:rPr lang="es-MX" sz="1400" b="1" dirty="0">
                          <a:latin typeface="+mj-lt"/>
                          <a:ea typeface="Calibri"/>
                          <a:cs typeface="Times New Roman"/>
                        </a:rPr>
                        <a:t>DEL MUNICIPIO</a:t>
                      </a:r>
                      <a:endParaRPr lang="es-MX" sz="1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400" b="1" u="sng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(1)</a:t>
                      </a:r>
                      <a:endParaRPr lang="es-MX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NOMBRE DEL MUNICIPIO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ACUITZIO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Times New Roman"/>
                        </a:rPr>
                        <a:t>(2)</a:t>
                      </a:r>
                      <a:endParaRPr lang="es-MX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CLAVE DEL MUNICIPIO</a:t>
                      </a: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MX16-001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(3)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PERIODO DE LA ADMINISTRACIÓN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2015-2018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(4)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0823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ENTREGA RECEPCIÓN DE LA ADMINISTRACIÓN PUBLICA MUNICIPAL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                                                                                              (5)</a:t>
                      </a:r>
                      <a:r>
                        <a:rPr lang="es-MX" sz="1400" b="0" dirty="0" smtClean="0">
                          <a:latin typeface="+mj-lt"/>
                          <a:ea typeface="Calibri"/>
                          <a:cs typeface="Arial" pitchFamily="34" charset="0"/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Fecha_D</a:t>
                      </a:r>
                      <a:r>
                        <a:rPr lang="es-MX" sz="1400" dirty="0">
                          <a:latin typeface="+mj-lt"/>
                          <a:ea typeface="Calibri"/>
                          <a:cs typeface="Arial" pitchFamily="34" charset="0"/>
                        </a:rPr>
                        <a:t>/__________M/_______________A</a:t>
                      </a: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_______</a:t>
                      </a:r>
                      <a:endParaRPr lang="es-MX" sz="14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0041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ORGANIZACIÓN DE EXPEDIENTES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UBICACIÓN FÍSICA DE LA DOCUMENTACIÓN RELACIONADA 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4368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DEL EXPEDIENTE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(6)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AÑO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7)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CANT. DE FOJAS Y LEGAJOS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FOJAS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(9)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LEGAJOS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(10)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 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(11)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SECCIÓN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</a:t>
                      </a: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(12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 </a:t>
                      </a:r>
                      <a:endParaRPr lang="es-MX" sz="9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SALA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(13)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No.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PASILLO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(14)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ANAQUEL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(15)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NIVEL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(16)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CAJA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(17)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ACLARACIONES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4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45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57450" algn="l"/>
                        </a:tabLs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Times New Roman"/>
                        </a:rPr>
                        <a:t>Expediente de Organización Municipal</a:t>
                      </a: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Arial" pitchFamily="34" charset="0"/>
                        </a:rPr>
                        <a:t>2015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Arial" pitchFamily="34" charset="0"/>
                        </a:rPr>
                        <a:t>120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Arial" pitchFamily="34" charset="0"/>
                        </a:rPr>
                        <a:t> </a:t>
                      </a:r>
                      <a:r>
                        <a:rPr lang="es-MX" sz="1100" dirty="0" smtClean="0">
                          <a:latin typeface="+mn-lt"/>
                          <a:ea typeface="Calibri"/>
                          <a:cs typeface="Arial" pitchFamily="34" charset="0"/>
                        </a:rPr>
                        <a:t>1/3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Arial" pitchFamily="34" charset="0"/>
                        </a:rPr>
                        <a:t> 120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s-MX" sz="11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dirty="0">
                          <a:latin typeface="+mn-lt"/>
                          <a:ea typeface="Calibri"/>
                          <a:cs typeface="Arial" pitchFamily="34" charset="0"/>
                        </a:rPr>
                        <a:t>SECCIÓN I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Arial" pitchFamily="34" charset="0"/>
                        </a:rPr>
                        <a:t>A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Arial" pitchFamily="34" charset="0"/>
                        </a:rPr>
                        <a:t>1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Arial" pitchFamily="34" charset="0"/>
                        </a:rPr>
                        <a:t>1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Arial" pitchFamily="34" charset="0"/>
                        </a:rPr>
                        <a:t>2</a:t>
                      </a:r>
                      <a:endParaRPr lang="es-MX" sz="1100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Arial" pitchFamily="34" charset="0"/>
                        </a:rPr>
                        <a:t>1/2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57450" algn="l"/>
                        </a:tabLst>
                        <a:defRPr/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Expediente de Organización Municipal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2015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320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2/3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 320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s-MX" sz="11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SECCIÓN I</a:t>
                      </a:r>
                      <a:endParaRPr lang="es-MX" sz="11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6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57450" algn="l"/>
                        </a:tabLst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Expediente de Organización Municipal</a:t>
                      </a: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2015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3/3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60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s-MX" sz="1100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SECCIÓN I</a:t>
                      </a: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1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1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 smtClean="0">
                          <a:latin typeface="+mn-lt"/>
                          <a:ea typeface="Calibri"/>
                          <a:cs typeface="Times New Roman"/>
                        </a:rPr>
                        <a:t>500</a:t>
                      </a: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96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ENTREGA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ENTREGA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(19)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RECEPCIÓN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RECEPCIÓN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(20)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008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SELLO OFICIAL DEL MUNICIPIO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(21)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 descr="http://siglo.inafed.gob.mx/enciclopedia/EMM16michoacan/municipios/escudos/16esc001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14282" y="214290"/>
            <a:ext cx="928694" cy="714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579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42845" y="142853"/>
          <a:ext cx="8858311" cy="6387594"/>
        </p:xfrm>
        <a:graphic>
          <a:graphicData uri="http://schemas.openxmlformats.org/drawingml/2006/table">
            <a:tbl>
              <a:tblPr/>
              <a:tblGrid>
                <a:gridCol w="1127376"/>
                <a:gridCol w="570468"/>
                <a:gridCol w="344299"/>
                <a:gridCol w="315310"/>
                <a:gridCol w="428628"/>
                <a:gridCol w="535778"/>
                <a:gridCol w="607230"/>
                <a:gridCol w="571504"/>
                <a:gridCol w="571504"/>
                <a:gridCol w="395148"/>
                <a:gridCol w="104918"/>
                <a:gridCol w="642942"/>
                <a:gridCol w="233420"/>
                <a:gridCol w="409522"/>
                <a:gridCol w="500066"/>
                <a:gridCol w="500066"/>
                <a:gridCol w="1000132"/>
              </a:tblGrid>
              <a:tr h="8479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Times New Roman"/>
                        </a:rPr>
                        <a:t>ESCUDO </a:t>
                      </a:r>
                      <a:r>
                        <a:rPr lang="es-MX" sz="1400" b="1" dirty="0">
                          <a:latin typeface="+mj-lt"/>
                          <a:ea typeface="Calibri"/>
                          <a:cs typeface="Times New Roman"/>
                        </a:rPr>
                        <a:t>DEL MUNICIPIO</a:t>
                      </a:r>
                      <a:endParaRPr lang="es-MX" sz="1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400" b="1" u="sng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(1)</a:t>
                      </a:r>
                      <a:endParaRPr lang="es-MX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NOMBRE DEL MUNICIPIO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ACUITZIO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Times New Roman"/>
                        </a:rPr>
                        <a:t>(2)</a:t>
                      </a:r>
                      <a:endParaRPr lang="es-MX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CLAVE DEL MUNICIPIO</a:t>
                      </a: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MX16-001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(3)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PERIODO DE LA ADMINISTRACIÓN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2015-2018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(4)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0823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ENTREGA RECEPCIÓN DE LA ADMINISTRACIÓN PUBLICA MUNICIPAL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                                                                                              (5)</a:t>
                      </a:r>
                      <a:r>
                        <a:rPr lang="es-MX" sz="1400" b="0" dirty="0" smtClean="0">
                          <a:latin typeface="+mj-lt"/>
                          <a:ea typeface="Calibri"/>
                          <a:cs typeface="Arial" pitchFamily="34" charset="0"/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Fecha_D</a:t>
                      </a:r>
                      <a:r>
                        <a:rPr lang="es-MX" sz="1400" dirty="0">
                          <a:latin typeface="+mj-lt"/>
                          <a:ea typeface="Calibri"/>
                          <a:cs typeface="Arial" pitchFamily="34" charset="0"/>
                        </a:rPr>
                        <a:t>/__________M/_______________A</a:t>
                      </a: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_______</a:t>
                      </a:r>
                      <a:endParaRPr lang="es-MX" sz="14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0041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ORGANIZACIÓN DE EXPEDIENTES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UBICACIÓN FÍSICA DE LA DOCUMENTACIÓN RELACIONADA 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4368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DEL EXPEDIENTE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(6)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AÑO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7)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CANT. DE FOJAS Y LEGAJOS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FOJAS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(9)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LEGAJOS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(10)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 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SECCIÓN</a:t>
                      </a: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(12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 </a:t>
                      </a:r>
                      <a:endParaRPr lang="es-MX" sz="9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SALA</a:t>
                      </a:r>
                      <a:endParaRPr lang="es-MX" sz="9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MX" sz="9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(13)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DE PASILLO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(14)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ANAQUEL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(15)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NIVEL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(16)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CAJA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(17)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ACLARACIONES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57450" algn="l"/>
                        </a:tabLst>
                        <a:defRPr/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Expediente de Planeación Municipal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2015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 </a:t>
                      </a: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1/1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 120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dirty="0">
                          <a:latin typeface="+mj-lt"/>
                          <a:ea typeface="Calibri"/>
                          <a:cs typeface="Arial" pitchFamily="34" charset="0"/>
                        </a:rPr>
                        <a:t>SECCIÓN </a:t>
                      </a:r>
                      <a:r>
                        <a:rPr lang="es-MX" sz="11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II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A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A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3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1/1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57450" algn="l"/>
                        </a:tabLs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Expediente de Planeación Municipal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2016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100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 </a:t>
                      </a: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100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>
                          <a:latin typeface="+mj-lt"/>
                          <a:ea typeface="Calibri"/>
                          <a:cs typeface="Arial" pitchFamily="34" charset="0"/>
                        </a:rPr>
                        <a:t>SECCIÓN II</a:t>
                      </a: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6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57450" algn="l"/>
                        </a:tabLst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Expediente de Planeación Municipal</a:t>
                      </a: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2016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80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80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dirty="0">
                          <a:latin typeface="+mj-lt"/>
                          <a:ea typeface="Calibri"/>
                          <a:cs typeface="Arial" pitchFamily="34" charset="0"/>
                        </a:rPr>
                        <a:t>SECCIÓN </a:t>
                      </a:r>
                      <a:r>
                        <a:rPr lang="es-MX" sz="11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II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sz="1100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5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dirty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latin typeface="+mj-lt"/>
                          <a:ea typeface="Calibri"/>
                          <a:cs typeface="Times New Roman"/>
                        </a:rPr>
                        <a:t>300</a:t>
                      </a:r>
                      <a:endParaRPr lang="es-MX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es-MX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>
                        <a:latin typeface="+mj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>
                        <a:latin typeface="+mj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96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ENTREGA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ENTREGA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(19)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RECEPCIÓN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RECEPCIÓN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(20)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008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SELLO OFICIAL DEL MUNICIPIO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(21)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1" descr="http://siglo.inafed.gob.mx/enciclopedia/EMM16michoacan/municipios/escudos/16esc00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14282" y="214290"/>
            <a:ext cx="928694" cy="714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42845" y="142853"/>
          <a:ext cx="8858311" cy="6531004"/>
        </p:xfrm>
        <a:graphic>
          <a:graphicData uri="http://schemas.openxmlformats.org/drawingml/2006/table">
            <a:tbl>
              <a:tblPr/>
              <a:tblGrid>
                <a:gridCol w="1127376"/>
                <a:gridCol w="570468"/>
                <a:gridCol w="344299"/>
                <a:gridCol w="315310"/>
                <a:gridCol w="428628"/>
                <a:gridCol w="535778"/>
                <a:gridCol w="607230"/>
                <a:gridCol w="571504"/>
                <a:gridCol w="571504"/>
                <a:gridCol w="395148"/>
                <a:gridCol w="104918"/>
                <a:gridCol w="642942"/>
                <a:gridCol w="233420"/>
                <a:gridCol w="409522"/>
                <a:gridCol w="500066"/>
                <a:gridCol w="500066"/>
                <a:gridCol w="1000132"/>
              </a:tblGrid>
              <a:tr h="8479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Times New Roman"/>
                        </a:rPr>
                        <a:t>ESCUDO </a:t>
                      </a:r>
                      <a:r>
                        <a:rPr lang="es-MX" sz="1400" b="1" dirty="0">
                          <a:latin typeface="+mj-lt"/>
                          <a:ea typeface="Calibri"/>
                          <a:cs typeface="Times New Roman"/>
                        </a:rPr>
                        <a:t>DEL MUNICIPIO</a:t>
                      </a:r>
                      <a:endParaRPr lang="es-MX" sz="1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400" b="1" u="sng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(1)</a:t>
                      </a:r>
                      <a:endParaRPr lang="es-MX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NOMBRE DEL MUNICIPIO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ACUITZIO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Times New Roman"/>
                        </a:rPr>
                        <a:t>(2)</a:t>
                      </a:r>
                      <a:endParaRPr lang="es-MX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CLAVE DEL MUNICIPIO</a:t>
                      </a: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MX16-001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(3)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PERIODO DE LA ADMINISTRACIÓN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2015-2018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(4)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0823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ENTREGA RECEPCIÓN DE LA ADMINISTRACIÓN PUBLICA MUNICIPAL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                                                                                              (5)</a:t>
                      </a:r>
                      <a:r>
                        <a:rPr lang="es-MX" sz="1400" b="0" dirty="0" smtClean="0">
                          <a:latin typeface="+mj-lt"/>
                          <a:ea typeface="Calibri"/>
                          <a:cs typeface="Arial" pitchFamily="34" charset="0"/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Fecha_D</a:t>
                      </a:r>
                      <a:r>
                        <a:rPr lang="es-MX" sz="1400" dirty="0">
                          <a:latin typeface="+mj-lt"/>
                          <a:ea typeface="Calibri"/>
                          <a:cs typeface="Arial" pitchFamily="34" charset="0"/>
                        </a:rPr>
                        <a:t>/__________M/_______________A</a:t>
                      </a: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_______</a:t>
                      </a:r>
                      <a:endParaRPr lang="es-MX" sz="14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0041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ORGANIZACIÓN DE EXPEDIENTES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UBICACIÓN FÍSICA DE LA DOCUMENTACIÓN RELACIONADA 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4368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DEL </a:t>
                      </a: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EXPEDIENTE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(6)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AÑO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7)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CANT. DE FOJAS Y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LEGAJOS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FOJAS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(9)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LEGAJOS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(10)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 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(11)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SECCIÓN</a:t>
                      </a:r>
                      <a:r>
                        <a:rPr lang="es-MX" sz="9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</a:t>
                      </a: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(12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 </a:t>
                      </a:r>
                      <a:endParaRPr lang="es-MX" sz="9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SALA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(13)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No.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PASILLO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(14)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ANAQUEL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(15)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NIVEL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(16)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CAJA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(17)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ACLARACIONES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Expediente del Marco Regulatorio y Legal</a:t>
                      </a: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2015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 </a:t>
                      </a: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1/1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 120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dirty="0">
                          <a:latin typeface="+mj-lt"/>
                          <a:ea typeface="Calibri"/>
                          <a:cs typeface="Arial" pitchFamily="34" charset="0"/>
                        </a:rPr>
                        <a:t>SECCIÓN </a:t>
                      </a:r>
                      <a:r>
                        <a:rPr lang="es-MX" sz="11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III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1-A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1-A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1-A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1-A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1/2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Expediente del Marco Regulatorio y Legal</a:t>
                      </a: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2016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320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1/1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 320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dirty="0">
                          <a:latin typeface="+mj-lt"/>
                          <a:ea typeface="Calibri"/>
                          <a:cs typeface="Arial" pitchFamily="34" charset="0"/>
                        </a:rPr>
                        <a:t>SECCIÓN </a:t>
                      </a:r>
                      <a:r>
                        <a:rPr lang="es-MX" sz="11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III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1/2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6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>
                          <a:latin typeface="+mj-lt"/>
                          <a:ea typeface="Calibri"/>
                          <a:cs typeface="Arial" pitchFamily="34" charset="0"/>
                        </a:rPr>
                        <a:t>Expediente del Marco Regulatorio y Legal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2017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1/1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>
                          <a:latin typeface="+mj-lt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b="1" dirty="0">
                          <a:latin typeface="+mj-lt"/>
                          <a:ea typeface="Calibri"/>
                          <a:cs typeface="Arial" pitchFamily="34" charset="0"/>
                        </a:rPr>
                        <a:t>SECCIÓN </a:t>
                      </a:r>
                      <a:r>
                        <a:rPr lang="es-MX" sz="11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III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j-lt"/>
                          <a:ea typeface="Calibri"/>
                          <a:cs typeface="Arial" pitchFamily="34" charset="0"/>
                        </a:rPr>
                        <a:t>2/2</a:t>
                      </a: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Expediente del Marco Regulatorio y Legal</a:t>
                      </a: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  <a:ea typeface="Times New Roman"/>
                          <a:cs typeface="Times New Roman"/>
                        </a:rPr>
                        <a:t>2018</a:t>
                      </a:r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  <a:ea typeface="Times New Roman"/>
                          <a:cs typeface="Times New Roman"/>
                        </a:rPr>
                        <a:t>50</a:t>
                      </a:r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1/1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50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>
                          <a:latin typeface="+mn-lt"/>
                        </a:rPr>
                        <a:t>1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 pitchFamily="34" charset="0"/>
                        </a:rPr>
                        <a:t>SECCIÓN III</a:t>
                      </a:r>
                      <a:endParaRPr lang="es-MX" sz="11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latin typeface="+mn-lt"/>
                          <a:ea typeface="Calibri"/>
                          <a:cs typeface="Times New Roman"/>
                        </a:rPr>
                        <a:t>2/2</a:t>
                      </a: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dirty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latin typeface="+mj-lt"/>
                          <a:ea typeface="Calibri"/>
                          <a:cs typeface="Times New Roman"/>
                        </a:rPr>
                        <a:t>1.400</a:t>
                      </a:r>
                      <a:endParaRPr lang="es-MX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 smtClean="0">
                          <a:latin typeface="+mj-lt"/>
                          <a:ea typeface="Calibri"/>
                          <a:cs typeface="Times New Roman"/>
                        </a:rPr>
                        <a:t>14</a:t>
                      </a:r>
                      <a:endParaRPr lang="es-MX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>
                        <a:latin typeface="+mj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>
                        <a:latin typeface="+mj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96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ENTREGA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ENTREGA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(19)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RECEPCIÓN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RECEPCIÓN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(20)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008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SELLO OFICIAL DEL MUNICIPIO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(21)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1" descr="http://siglo.inafed.gob.mx/enciclopedia/EMM16michoacan/municipios/escudos/16esc00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14282" y="214290"/>
            <a:ext cx="928694" cy="714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72072"/>
          </a:xfrm>
          <a:ln w="12700">
            <a:solidFill>
              <a:srgbClr val="00B05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s-MX" sz="2600" dirty="0" smtClean="0"/>
              <a:t>Ayuntamiento saliente realizará la entrega y recepción.</a:t>
            </a:r>
          </a:p>
          <a:p>
            <a:pPr>
              <a:buNone/>
            </a:pPr>
            <a:endParaRPr lang="es-MX" sz="1200" dirty="0" smtClean="0"/>
          </a:p>
          <a:p>
            <a:pPr>
              <a:buNone/>
            </a:pPr>
            <a:r>
              <a:rPr lang="es-MX" sz="2600" dirty="0" smtClean="0"/>
              <a:t> Qué debe contener? </a:t>
            </a:r>
          </a:p>
          <a:p>
            <a:r>
              <a:rPr lang="es-MX" sz="2600" dirty="0" smtClean="0"/>
              <a:t>La documentación impresa y electrónica de la situación que guarda la Administración Pública Municipal.</a:t>
            </a:r>
          </a:p>
          <a:p>
            <a:pPr>
              <a:buNone/>
            </a:pPr>
            <a:endParaRPr lang="es-MX" sz="1800" dirty="0" smtClean="0"/>
          </a:p>
          <a:p>
            <a:pPr>
              <a:buNone/>
            </a:pPr>
            <a:r>
              <a:rPr lang="es-MX" sz="2600" dirty="0" smtClean="0"/>
              <a:t>Cuándo?</a:t>
            </a:r>
          </a:p>
          <a:p>
            <a:r>
              <a:rPr lang="es-MX" sz="2600" dirty="0" smtClean="0"/>
              <a:t> El día en que se instale el nuevo Ayuntamiento. </a:t>
            </a:r>
          </a:p>
          <a:p>
            <a:pPr>
              <a:buNone/>
            </a:pPr>
            <a:endParaRPr lang="es-MX" sz="1800" dirty="0" smtClean="0"/>
          </a:p>
          <a:p>
            <a:pPr>
              <a:buNone/>
            </a:pPr>
            <a:r>
              <a:rPr lang="es-MX" sz="2600" dirty="0" smtClean="0"/>
              <a:t>Corresponde al Congreso del Estado: </a:t>
            </a:r>
          </a:p>
          <a:p>
            <a:r>
              <a:rPr lang="es-MX" sz="2600" dirty="0" smtClean="0"/>
              <a:t>Designar un representante como observador a través de la ASM.</a:t>
            </a:r>
          </a:p>
        </p:txBody>
      </p:sp>
      <p:sp>
        <p:nvSpPr>
          <p:cNvPr id="4" name="5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00288" cy="36828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21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42845" y="142853"/>
          <a:ext cx="8858311" cy="6639419"/>
        </p:xfrm>
        <a:graphic>
          <a:graphicData uri="http://schemas.openxmlformats.org/drawingml/2006/table">
            <a:tbl>
              <a:tblPr/>
              <a:tblGrid>
                <a:gridCol w="1127376"/>
                <a:gridCol w="570468"/>
                <a:gridCol w="344299"/>
                <a:gridCol w="315310"/>
                <a:gridCol w="428628"/>
                <a:gridCol w="535778"/>
                <a:gridCol w="607230"/>
                <a:gridCol w="571504"/>
                <a:gridCol w="571504"/>
                <a:gridCol w="395148"/>
                <a:gridCol w="104918"/>
                <a:gridCol w="642942"/>
                <a:gridCol w="233420"/>
                <a:gridCol w="409522"/>
                <a:gridCol w="500066"/>
                <a:gridCol w="500066"/>
                <a:gridCol w="1000132"/>
              </a:tblGrid>
              <a:tr h="8479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9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Times New Roman"/>
                        </a:rPr>
                        <a:t>ESCUDO </a:t>
                      </a:r>
                      <a:r>
                        <a:rPr lang="es-MX" sz="1400" b="1" dirty="0">
                          <a:latin typeface="+mj-lt"/>
                          <a:ea typeface="Calibri"/>
                          <a:cs typeface="Times New Roman"/>
                        </a:rPr>
                        <a:t>DEL MUNICIPIO</a:t>
                      </a:r>
                      <a:endParaRPr lang="es-MX" sz="1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400" b="1" u="sng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(1)</a:t>
                      </a:r>
                      <a:endParaRPr lang="es-MX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NOMBRE DEL </a:t>
                      </a:r>
                      <a:r>
                        <a:rPr lang="es-MX" sz="1600" dirty="0" smtClean="0">
                          <a:latin typeface="+mj-lt"/>
                          <a:ea typeface="Calibri"/>
                          <a:cs typeface="Arial" pitchFamily="34" charset="0"/>
                        </a:rPr>
                        <a:t>MUNICIPIO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latin typeface="+mj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1600" b="1" dirty="0">
                          <a:latin typeface="+mj-lt"/>
                          <a:ea typeface="Calibri"/>
                          <a:cs typeface="Times New Roman"/>
                        </a:rPr>
                        <a:t>2)</a:t>
                      </a:r>
                      <a:endParaRPr lang="es-MX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2413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CLAVE DEL MUNICIPIO</a:t>
                      </a: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 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1600" b="1" dirty="0" smtClean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marL="2413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16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(</a:t>
                      </a:r>
                      <a:r>
                        <a:rPr lang="es-MX" sz="1600" b="1" dirty="0">
                          <a:latin typeface="+mj-lt"/>
                          <a:ea typeface="Calibri"/>
                          <a:cs typeface="Arial" pitchFamily="34" charset="0"/>
                        </a:rPr>
                        <a:t>3)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latin typeface="+mj-lt"/>
                          <a:ea typeface="Calibri"/>
                          <a:cs typeface="Arial" pitchFamily="34" charset="0"/>
                        </a:rPr>
                        <a:t>PERIODO DE LA </a:t>
                      </a:r>
                      <a:r>
                        <a:rPr lang="es-MX" sz="1600" dirty="0" smtClean="0">
                          <a:latin typeface="+mj-lt"/>
                          <a:ea typeface="Calibri"/>
                          <a:cs typeface="Arial" pitchFamily="34" charset="0"/>
                        </a:rPr>
                        <a:t>ADMINISTRACIÓN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 smtClean="0">
                        <a:latin typeface="+mj-lt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(4)</a:t>
                      </a:r>
                      <a:endParaRPr lang="es-MX" sz="16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0823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ENTREGA RECEPCIÓN DE LA ADMINISTRACIÓN PUBLICA MUNICIPAL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latin typeface="+mj-lt"/>
                          <a:ea typeface="Calibri"/>
                          <a:cs typeface="Arial" pitchFamily="34" charset="0"/>
                        </a:rPr>
                        <a:t>                                                                                              (5)</a:t>
                      </a:r>
                      <a:r>
                        <a:rPr lang="es-MX" sz="1400" b="0" dirty="0" smtClean="0">
                          <a:latin typeface="+mj-lt"/>
                          <a:ea typeface="Calibri"/>
                          <a:cs typeface="Arial" pitchFamily="34" charset="0"/>
                        </a:rPr>
                        <a:t>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Fecha_D</a:t>
                      </a:r>
                      <a:r>
                        <a:rPr lang="es-MX" sz="1400" dirty="0">
                          <a:latin typeface="+mj-lt"/>
                          <a:ea typeface="Calibri"/>
                          <a:cs typeface="Arial" pitchFamily="34" charset="0"/>
                        </a:rPr>
                        <a:t>/__________M/_______________A</a:t>
                      </a:r>
                      <a:r>
                        <a:rPr lang="es-MX" sz="1400" dirty="0" smtClean="0">
                          <a:latin typeface="+mj-lt"/>
                          <a:ea typeface="Calibri"/>
                          <a:cs typeface="Arial" pitchFamily="34" charset="0"/>
                        </a:rPr>
                        <a:t>_______</a:t>
                      </a:r>
                      <a:endParaRPr lang="es-MX" sz="14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0041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ORGANIZACIÓN DE EXPEDIENTES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UBICACIÓN FÍSICA DE LA DOCUMENTACIÓN RELACIONADA 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4368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DEL </a:t>
                      </a: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EXPEDIENTE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(6)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AÑO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900" b="1" dirty="0">
                          <a:latin typeface="Arial"/>
                          <a:ea typeface="Calibri"/>
                          <a:cs typeface="Times New Roman"/>
                        </a:rPr>
                        <a:t>7)</a:t>
                      </a:r>
                      <a:endParaRPr lang="es-MX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CANT. DE FOJAS Y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LEGAJOS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FOJAS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(9)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LEGAJOS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(10)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 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(11)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SECCIÓN</a:t>
                      </a:r>
                      <a:r>
                        <a:rPr lang="es-MX" sz="9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</a:t>
                      </a: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100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(12</a:t>
                      </a: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 </a:t>
                      </a:r>
                      <a:endParaRPr lang="es-MX" sz="9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SALA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(13)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No. DE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PASILLO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(14)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ANAQUEL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(15)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NIVEL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(16)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CAJA </a:t>
                      </a: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(17)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ACLARACIONES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350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(18)</a:t>
                      </a:r>
                      <a:endParaRPr lang="es-MX" sz="9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 dirty="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5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6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1100">
                        <a:latin typeface="+mj-lt"/>
                        <a:ea typeface="Times New Roman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 dirty="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100">
                        <a:latin typeface="+mj-lt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1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>
                        <a:latin typeface="+mn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dirty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s-MX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MX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>
                        <a:latin typeface="+mj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sz="1200">
                        <a:latin typeface="+mj-lt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3242" marR="232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96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ENTREGA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ENTREGA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(19)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COMITÉ DE RECEPCIÓN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latin typeface="+mj-lt"/>
                          <a:ea typeface="Calibri"/>
                          <a:cs typeface="Times New Roman"/>
                        </a:rPr>
                        <a:t>NOMBRE, CARGO Y  FIRMA DEL RESPONSABLE DE LA RECEPCIÓN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(20)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008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SELLO OFICIAL DEL MUNICIPIO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j-lt"/>
                          <a:ea typeface="Calibri"/>
                          <a:cs typeface="Times New Roman"/>
                        </a:rPr>
                        <a:t>(21)</a:t>
                      </a:r>
                      <a:endParaRPr lang="es-MX" sz="12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4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MX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42" marR="23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500042"/>
            <a:ext cx="8643998" cy="6000792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 algn="l"/>
            <a:endParaRPr lang="es-MX" sz="2000" dirty="0" smtClean="0"/>
          </a:p>
          <a:p>
            <a:pPr algn="l"/>
            <a:r>
              <a:rPr lang="es-MX" sz="2000" dirty="0" smtClean="0">
                <a:solidFill>
                  <a:schemeClr val="tx1"/>
                </a:solidFill>
              </a:rPr>
              <a:t>(</a:t>
            </a:r>
            <a:r>
              <a:rPr lang="es-MX" sz="2000" dirty="0">
                <a:solidFill>
                  <a:schemeClr val="tx1"/>
                </a:solidFill>
              </a:rPr>
              <a:t>1</a:t>
            </a:r>
            <a:r>
              <a:rPr lang="es-MX" sz="2000" dirty="0" smtClean="0">
                <a:solidFill>
                  <a:schemeClr val="tx1"/>
                </a:solidFill>
              </a:rPr>
              <a:t>)         Colocar el Escudo Oficial del Municipio.</a:t>
            </a:r>
          </a:p>
          <a:p>
            <a:pPr algn="l"/>
            <a:r>
              <a:rPr lang="es-MX" sz="2000" dirty="0">
                <a:solidFill>
                  <a:schemeClr val="tx1"/>
                </a:solidFill>
              </a:rPr>
              <a:t>(2</a:t>
            </a:r>
            <a:r>
              <a:rPr lang="es-MX" sz="2000" dirty="0" smtClean="0">
                <a:solidFill>
                  <a:schemeClr val="tx1"/>
                </a:solidFill>
              </a:rPr>
              <a:t>)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        Anotar </a:t>
            </a:r>
            <a:r>
              <a:rPr lang="es-MX" sz="2000" dirty="0">
                <a:solidFill>
                  <a:schemeClr val="tx1"/>
                </a:solidFill>
              </a:rPr>
              <a:t>el Nombre del Municipio</a:t>
            </a:r>
            <a:r>
              <a:rPr lang="es-MX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s-MX" sz="2000" dirty="0">
                <a:solidFill>
                  <a:schemeClr val="tx1"/>
                </a:solidFill>
              </a:rPr>
              <a:t>(3</a:t>
            </a:r>
            <a:r>
              <a:rPr lang="es-MX" sz="2000" dirty="0" smtClean="0">
                <a:solidFill>
                  <a:schemeClr val="tx1"/>
                </a:solidFill>
              </a:rPr>
              <a:t>)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        Anotar </a:t>
            </a:r>
            <a:r>
              <a:rPr lang="es-MX" sz="2000" dirty="0">
                <a:solidFill>
                  <a:schemeClr val="tx1"/>
                </a:solidFill>
              </a:rPr>
              <a:t>el Número que le Corresponda al Municipio de Acuerdo a la Nomenclatura del </a:t>
            </a:r>
            <a:r>
              <a:rPr lang="es-MX" sz="2000" b="1" dirty="0">
                <a:solidFill>
                  <a:schemeClr val="tx1"/>
                </a:solidFill>
              </a:rPr>
              <a:t>(INEGI),</a:t>
            </a:r>
            <a:r>
              <a:rPr lang="es-MX" sz="2000" dirty="0">
                <a:solidFill>
                  <a:schemeClr val="tx1"/>
                </a:solidFill>
              </a:rPr>
              <a:t> en seguida de la Clave Nacional y Estatal, MX16- </a:t>
            </a:r>
            <a:endParaRPr lang="es-MX" sz="2000" dirty="0" smtClean="0">
              <a:solidFill>
                <a:schemeClr val="tx1"/>
              </a:solidFill>
            </a:endParaRPr>
          </a:p>
          <a:p>
            <a:pPr algn="l"/>
            <a:r>
              <a:rPr lang="es-MX" sz="2000" dirty="0">
                <a:solidFill>
                  <a:schemeClr val="tx1"/>
                </a:solidFill>
              </a:rPr>
              <a:t>(4</a:t>
            </a:r>
            <a:r>
              <a:rPr lang="es-MX" sz="2000" dirty="0" smtClean="0">
                <a:solidFill>
                  <a:schemeClr val="tx1"/>
                </a:solidFill>
              </a:rPr>
              <a:t>)         Anotar </a:t>
            </a:r>
            <a:r>
              <a:rPr lang="es-MX" sz="2000" dirty="0">
                <a:solidFill>
                  <a:schemeClr val="tx1"/>
                </a:solidFill>
              </a:rPr>
              <a:t>el Periodo de la Administración Pública Municipal al que corresponde la </a:t>
            </a:r>
            <a:r>
              <a:rPr lang="es-MX" sz="2000" dirty="0" smtClean="0">
                <a:solidFill>
                  <a:schemeClr val="tx1"/>
                </a:solidFill>
              </a:rPr>
              <a:t>Entrega.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</a:rPr>
              <a:t>(5)         Anotar el Día, Mes y Año en el momento que se lleve a cavo la revisión y firma del Formato de la Entrega-Recepción.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</a:rPr>
              <a:t>(</a:t>
            </a:r>
            <a:r>
              <a:rPr lang="es-MX" sz="2000" dirty="0">
                <a:solidFill>
                  <a:schemeClr val="tx1"/>
                </a:solidFill>
              </a:rPr>
              <a:t>6</a:t>
            </a:r>
            <a:r>
              <a:rPr lang="es-MX" sz="2000" dirty="0" smtClean="0">
                <a:solidFill>
                  <a:schemeClr val="tx1"/>
                </a:solidFill>
              </a:rPr>
              <a:t>)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        Anotar </a:t>
            </a:r>
            <a:r>
              <a:rPr lang="es-MX" sz="2000" dirty="0">
                <a:solidFill>
                  <a:schemeClr val="tx1"/>
                </a:solidFill>
              </a:rPr>
              <a:t>el Nombre del Expediente de acuerdo a los Lineamientos para la  Entrega-Recepción de los Municipios del Estado de Michoacán de Ocampo, emitidos por la Auditoria Superior de Michoacán, el día 27 de marzo de </a:t>
            </a:r>
            <a:r>
              <a:rPr lang="es-MX" sz="2000" dirty="0" smtClean="0">
                <a:solidFill>
                  <a:schemeClr val="tx1"/>
                </a:solidFill>
              </a:rPr>
              <a:t>2018.</a:t>
            </a:r>
          </a:p>
          <a:p>
            <a:pPr algn="l"/>
            <a:r>
              <a:rPr lang="es-MX" sz="2000" dirty="0">
                <a:solidFill>
                  <a:schemeClr val="tx1"/>
                </a:solidFill>
              </a:rPr>
              <a:t>(7</a:t>
            </a:r>
            <a:r>
              <a:rPr lang="es-MX" sz="2000" dirty="0" smtClean="0">
                <a:solidFill>
                  <a:schemeClr val="tx1"/>
                </a:solidFill>
              </a:rPr>
              <a:t>)         Anotar </a:t>
            </a:r>
            <a:r>
              <a:rPr lang="es-MX" sz="2000" dirty="0">
                <a:solidFill>
                  <a:schemeClr val="tx1"/>
                </a:solidFill>
              </a:rPr>
              <a:t>el Año al que pertenece el </a:t>
            </a:r>
            <a:r>
              <a:rPr lang="es-MX" sz="2000" dirty="0" smtClean="0">
                <a:solidFill>
                  <a:schemeClr val="tx1"/>
                </a:solidFill>
              </a:rPr>
              <a:t>Expediente.</a:t>
            </a:r>
          </a:p>
          <a:p>
            <a:pPr algn="l"/>
            <a:r>
              <a:rPr lang="es-MX" sz="2000" dirty="0">
                <a:solidFill>
                  <a:schemeClr val="tx1"/>
                </a:solidFill>
              </a:rPr>
              <a:t>(8</a:t>
            </a:r>
            <a:r>
              <a:rPr lang="es-MX" sz="2000" dirty="0" smtClean="0">
                <a:solidFill>
                  <a:schemeClr val="tx1"/>
                </a:solidFill>
              </a:rPr>
              <a:t>)         Anotar </a:t>
            </a:r>
            <a:r>
              <a:rPr lang="es-MX" sz="2000" dirty="0">
                <a:solidFill>
                  <a:schemeClr val="tx1"/>
                </a:solidFill>
              </a:rPr>
              <a:t>la cantidad de Fojas útiles y la cantidad de Legajos o </a:t>
            </a:r>
            <a:r>
              <a:rPr lang="es-MX" sz="2000" dirty="0" smtClean="0">
                <a:solidFill>
                  <a:schemeClr val="tx1"/>
                </a:solidFill>
              </a:rPr>
              <a:t>Tomos.</a:t>
            </a:r>
          </a:p>
          <a:p>
            <a:pPr algn="l"/>
            <a:r>
              <a:rPr lang="es-MX" sz="2000" dirty="0">
                <a:solidFill>
                  <a:schemeClr val="tx1"/>
                </a:solidFill>
              </a:rPr>
              <a:t>(9</a:t>
            </a:r>
            <a:r>
              <a:rPr lang="es-MX" sz="2000" dirty="0" smtClean="0">
                <a:solidFill>
                  <a:schemeClr val="tx1"/>
                </a:solidFill>
              </a:rPr>
              <a:t>)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        Anotar </a:t>
            </a:r>
            <a:r>
              <a:rPr lang="es-MX" sz="2000" dirty="0">
                <a:solidFill>
                  <a:schemeClr val="tx1"/>
                </a:solidFill>
              </a:rPr>
              <a:t>el total de Fojas por Expediente de cada </a:t>
            </a:r>
            <a:r>
              <a:rPr lang="es-MX" sz="2000" dirty="0" smtClean="0">
                <a:solidFill>
                  <a:schemeClr val="tx1"/>
                </a:solidFill>
              </a:rPr>
              <a:t>Sección.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</a:rPr>
              <a:t>(10)      Anotar el total de Expedientes que corresponda a cada Sección.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</a:rPr>
              <a:t>(</a:t>
            </a:r>
            <a:r>
              <a:rPr lang="es-MX" sz="2000" dirty="0">
                <a:solidFill>
                  <a:schemeClr val="tx1"/>
                </a:solidFill>
              </a:rPr>
              <a:t>11</a:t>
            </a:r>
            <a:r>
              <a:rPr lang="es-MX" sz="2000" dirty="0" smtClean="0">
                <a:solidFill>
                  <a:schemeClr val="tx1"/>
                </a:solidFill>
              </a:rPr>
              <a:t>)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     Anotar </a:t>
            </a:r>
            <a:r>
              <a:rPr lang="es-MX" sz="2000" dirty="0">
                <a:solidFill>
                  <a:schemeClr val="tx1"/>
                </a:solidFill>
              </a:rPr>
              <a:t>la cantidad de CD, por </a:t>
            </a:r>
            <a:r>
              <a:rPr lang="es-MX" sz="2000" dirty="0" smtClean="0">
                <a:solidFill>
                  <a:schemeClr val="tx1"/>
                </a:solidFill>
              </a:rPr>
              <a:t>Sección.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58" y="571480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Identificador                                  Descripción                                                        </a:t>
            </a:r>
            <a:endParaRPr lang="es-MX" dirty="0"/>
          </a:p>
        </p:txBody>
      </p:sp>
      <p:sp>
        <p:nvSpPr>
          <p:cNvPr id="5" name="4 Flecha derecha"/>
          <p:cNvSpPr/>
          <p:nvPr/>
        </p:nvSpPr>
        <p:spPr>
          <a:xfrm>
            <a:off x="571472" y="1071546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derecha"/>
          <p:cNvSpPr/>
          <p:nvPr/>
        </p:nvSpPr>
        <p:spPr>
          <a:xfrm>
            <a:off x="571472" y="1428736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>
            <a:off x="571472" y="1785926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>
            <a:off x="571472" y="2500306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derecha"/>
          <p:cNvSpPr/>
          <p:nvPr/>
        </p:nvSpPr>
        <p:spPr>
          <a:xfrm>
            <a:off x="571472" y="3143248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571472" y="3786190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derecha"/>
          <p:cNvSpPr/>
          <p:nvPr/>
        </p:nvSpPr>
        <p:spPr>
          <a:xfrm>
            <a:off x="571472" y="4786322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>
            <a:off x="571472" y="5143512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>
            <a:off x="571472" y="5500702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Flecha derecha"/>
          <p:cNvSpPr/>
          <p:nvPr/>
        </p:nvSpPr>
        <p:spPr>
          <a:xfrm flipV="1">
            <a:off x="714348" y="5857892"/>
            <a:ext cx="357190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>
            <a:off x="714348" y="6286520"/>
            <a:ext cx="285752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02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4282" y="302359"/>
            <a:ext cx="8786874" cy="62478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Identificador                                  Descripción</a:t>
            </a:r>
            <a:endParaRPr lang="es-MX" sz="2000" dirty="0" smtClean="0"/>
          </a:p>
          <a:p>
            <a:r>
              <a:rPr lang="es-MX" sz="2000" dirty="0" smtClean="0"/>
              <a:t>(12          Anotar la Sección a la que pertenece el Expediente de acuerdo a los Lineamientos para la  Entrega-Recepción de los Municipios del Estado de Michoacán de Ocampo, emitidos por la Auditoria Superior de Michoacán el día 27 de marzo de 2018. </a:t>
            </a:r>
          </a:p>
          <a:p>
            <a:r>
              <a:rPr lang="es-MX" sz="2000" dirty="0" smtClean="0"/>
              <a:t>(13)          Anotar el Número de la Sala o la Letra en donde se encuentra la información relacionada en el formato.</a:t>
            </a:r>
          </a:p>
          <a:p>
            <a:r>
              <a:rPr lang="es-MX" sz="2000" dirty="0" smtClean="0"/>
              <a:t>(14)          Anotar el Número de pasillo o la Letra del mismo en donde se encuentran ubicados la documentación relacionada.</a:t>
            </a:r>
          </a:p>
          <a:p>
            <a:r>
              <a:rPr lang="es-MX" sz="2000" dirty="0" smtClean="0"/>
              <a:t>(15)          Anotar el Número de Anaquel en donde se encuentra la documentación relacionada </a:t>
            </a:r>
          </a:p>
          <a:p>
            <a:r>
              <a:rPr lang="es-MX" sz="2000" dirty="0" smtClean="0"/>
              <a:t>(16)          Anotar el nivel del anaquel en donde se encuentran las cajas que contienen la información relacionada. </a:t>
            </a:r>
          </a:p>
          <a:p>
            <a:r>
              <a:rPr lang="es-MX" sz="2000" dirty="0" smtClean="0"/>
              <a:t>(17)          Anotar el Número de caja en donde se encuentran la documentación relacionada.</a:t>
            </a:r>
          </a:p>
          <a:p>
            <a:r>
              <a:rPr lang="es-MX" sz="2000" dirty="0" smtClean="0"/>
              <a:t>(18)          Anotar las aclaraciones que consideren pertinentes. </a:t>
            </a:r>
          </a:p>
          <a:p>
            <a:r>
              <a:rPr lang="es-MX" sz="2000" dirty="0" smtClean="0"/>
              <a:t>(19)          Anotar el Nombre,  Firma y Cargo del responsable para hacer la entrega </a:t>
            </a:r>
          </a:p>
          <a:p>
            <a:r>
              <a:rPr lang="es-MX" sz="2000" dirty="0" smtClean="0"/>
              <a:t>(20)          Anotar el Nombre,  Firma y Cargo del responsable para hacer la recepción</a:t>
            </a:r>
          </a:p>
          <a:p>
            <a:r>
              <a:rPr lang="es-MX" sz="2000" dirty="0" smtClean="0"/>
              <a:t>(21)          Sellar este formato con el sello oficial del municipio de la Administración Pública saliente</a:t>
            </a:r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642910" y="785794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Flecha derecha"/>
          <p:cNvSpPr/>
          <p:nvPr/>
        </p:nvSpPr>
        <p:spPr>
          <a:xfrm>
            <a:off x="714348" y="2000240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Flecha derecha"/>
          <p:cNvSpPr/>
          <p:nvPr/>
        </p:nvSpPr>
        <p:spPr>
          <a:xfrm>
            <a:off x="714348" y="2643182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Flecha derecha"/>
          <p:cNvSpPr/>
          <p:nvPr/>
        </p:nvSpPr>
        <p:spPr>
          <a:xfrm>
            <a:off x="714348" y="3214686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derecha"/>
          <p:cNvSpPr/>
          <p:nvPr/>
        </p:nvSpPr>
        <p:spPr>
          <a:xfrm>
            <a:off x="714348" y="3857628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derecha"/>
          <p:cNvSpPr/>
          <p:nvPr/>
        </p:nvSpPr>
        <p:spPr>
          <a:xfrm>
            <a:off x="714348" y="4429132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714348" y="5072074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derecha"/>
          <p:cNvSpPr/>
          <p:nvPr/>
        </p:nvSpPr>
        <p:spPr>
          <a:xfrm>
            <a:off x="714348" y="5357826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>
            <a:off x="714348" y="5643578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derecha"/>
          <p:cNvSpPr/>
          <p:nvPr/>
        </p:nvSpPr>
        <p:spPr>
          <a:xfrm>
            <a:off x="714348" y="6000768"/>
            <a:ext cx="500066" cy="71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1282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00427"/>
            <a:ext cx="5861685" cy="3042285"/>
          </a:xfrm>
          <a:custGeom>
            <a:avLst/>
            <a:gdLst/>
            <a:ahLst/>
            <a:cxnLst/>
            <a:rect l="l" t="t" r="r" b="b"/>
            <a:pathLst>
              <a:path w="5861685" h="3042285">
                <a:moveTo>
                  <a:pt x="0" y="3041904"/>
                </a:moveTo>
                <a:lnTo>
                  <a:pt x="5861304" y="3041904"/>
                </a:lnTo>
                <a:lnTo>
                  <a:pt x="5861304" y="0"/>
                </a:lnTo>
                <a:lnTo>
                  <a:pt x="0" y="0"/>
                </a:lnTo>
                <a:lnTo>
                  <a:pt x="0" y="3041904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383" y="2209800"/>
            <a:ext cx="5939790" cy="11163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1955" y="2819400"/>
            <a:ext cx="3643122" cy="11163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49452" y="3429000"/>
            <a:ext cx="4089654" cy="11163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2940" y="4043171"/>
            <a:ext cx="4546854" cy="11163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24713" y="2326081"/>
            <a:ext cx="5189855" cy="246888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065" marR="5080" algn="ctr">
              <a:lnSpc>
                <a:spcPct val="100299"/>
              </a:lnSpc>
              <a:spcBef>
                <a:spcPts val="80"/>
              </a:spcBef>
            </a:pPr>
            <a:r>
              <a:rPr sz="4000" b="1" spc="-280" dirty="0">
                <a:solidFill>
                  <a:srgbClr val="FFFFFF"/>
                </a:solidFill>
                <a:latin typeface="Trebuchet MS"/>
                <a:cs typeface="Trebuchet MS"/>
              </a:rPr>
              <a:t>RETOS </a:t>
            </a:r>
            <a:r>
              <a:rPr sz="4000" b="1" spc="-185" dirty="0">
                <a:solidFill>
                  <a:srgbClr val="FFFFFF"/>
                </a:solidFill>
                <a:latin typeface="Trebuchet MS"/>
                <a:cs typeface="Trebuchet MS"/>
              </a:rPr>
              <a:t>EN </a:t>
            </a:r>
            <a:r>
              <a:rPr sz="4000" b="1" spc="-285" dirty="0">
                <a:solidFill>
                  <a:srgbClr val="FFFFFF"/>
                </a:solidFill>
                <a:latin typeface="Trebuchet MS"/>
                <a:cs typeface="Trebuchet MS"/>
              </a:rPr>
              <a:t>LOS</a:t>
            </a:r>
            <a:r>
              <a:rPr sz="4000" b="1" spc="-5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000" b="1" spc="-125" dirty="0">
                <a:solidFill>
                  <a:srgbClr val="FFFFFF"/>
                </a:solidFill>
                <a:latin typeface="Trebuchet MS"/>
                <a:cs typeface="Trebuchet MS"/>
              </a:rPr>
              <a:t>SISTEMAS  </a:t>
            </a:r>
            <a:r>
              <a:rPr sz="4000" b="1" spc="-195" dirty="0">
                <a:solidFill>
                  <a:srgbClr val="FFFFFF"/>
                </a:solidFill>
                <a:latin typeface="Trebuchet MS"/>
                <a:cs typeface="Trebuchet MS"/>
              </a:rPr>
              <a:t>DE </a:t>
            </a:r>
            <a:r>
              <a:rPr sz="4000" b="1" spc="-180" dirty="0">
                <a:solidFill>
                  <a:srgbClr val="FFFFFF"/>
                </a:solidFill>
                <a:latin typeface="Trebuchet MS"/>
                <a:cs typeface="Trebuchet MS"/>
              </a:rPr>
              <a:t>ARCHIVOS  </a:t>
            </a:r>
            <a:r>
              <a:rPr sz="4000" b="1" spc="-210" dirty="0" smtClean="0">
                <a:solidFill>
                  <a:srgbClr val="FFFFFF"/>
                </a:solidFill>
                <a:latin typeface="Trebuchet MS"/>
                <a:cs typeface="Trebuchet MS"/>
              </a:rPr>
              <a:t>TRA</a:t>
            </a:r>
            <a:r>
              <a:rPr lang="es-MX" sz="4000" b="1" spc="-210" dirty="0" smtClean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4000" b="1" spc="-210" dirty="0" smtClean="0">
                <a:solidFill>
                  <a:srgbClr val="FFFFFF"/>
                </a:solidFill>
                <a:latin typeface="Trebuchet MS"/>
                <a:cs typeface="Trebuchet MS"/>
              </a:rPr>
              <a:t>SPAREN</a:t>
            </a:r>
            <a:r>
              <a:rPr lang="es-MX" sz="4000" b="1" spc="-210" dirty="0" smtClean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4000" b="1" spc="-210" dirty="0" smtClean="0">
                <a:solidFill>
                  <a:srgbClr val="FFFFFF"/>
                </a:solidFill>
                <a:latin typeface="Trebuchet MS"/>
                <a:cs typeface="Trebuchet MS"/>
              </a:rPr>
              <a:t>IA </a:t>
            </a:r>
            <a:r>
              <a:rPr sz="4000" b="1" spc="-380" dirty="0">
                <a:solidFill>
                  <a:srgbClr val="FFFFFF"/>
                </a:solidFill>
                <a:latin typeface="Trebuchet MS"/>
                <a:cs typeface="Trebuchet MS"/>
              </a:rPr>
              <a:t>Y  </a:t>
            </a:r>
            <a:r>
              <a:rPr sz="4000" b="1" spc="-175" dirty="0">
                <a:solidFill>
                  <a:srgbClr val="FFFFFF"/>
                </a:solidFill>
                <a:latin typeface="Trebuchet MS"/>
                <a:cs typeface="Trebuchet MS"/>
              </a:rPr>
              <a:t>ANTICORRUPCIÓN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879591" y="4293107"/>
            <a:ext cx="3264407" cy="25648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61303" y="33528"/>
            <a:ext cx="3265932" cy="21000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262" y="289817"/>
            <a:ext cx="1836143" cy="113957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861303" y="2060448"/>
            <a:ext cx="3236976" cy="22326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9955" y="239280"/>
            <a:ext cx="8319516" cy="12329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83051" y="312407"/>
            <a:ext cx="3096768" cy="12542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63652"/>
            <a:ext cx="8229600" cy="114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7200" y="263652"/>
            <a:ext cx="8229600" cy="1143000"/>
          </a:xfrm>
          <a:prstGeom prst="rect">
            <a:avLst/>
          </a:prstGeom>
          <a:ln w="9144">
            <a:solidFill>
              <a:srgbClr val="497DBA"/>
            </a:solidFill>
          </a:ln>
        </p:spPr>
        <p:txBody>
          <a:bodyPr vert="horz" wrap="square" lIns="0" tIns="200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75"/>
              </a:spcBef>
            </a:pPr>
            <a:r>
              <a:rPr spc="-540" dirty="0"/>
              <a:t>OBJETIVO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90168" y="1923364"/>
            <a:ext cx="7547609" cy="2465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60" dirty="0">
                <a:latin typeface="Arial"/>
                <a:cs typeface="Arial"/>
              </a:rPr>
              <a:t>Identificar </a:t>
            </a:r>
            <a:r>
              <a:rPr sz="3200" spc="-80" dirty="0">
                <a:latin typeface="Arial"/>
                <a:cs typeface="Arial"/>
              </a:rPr>
              <a:t>el </a:t>
            </a:r>
            <a:r>
              <a:rPr sz="3200" spc="-95" dirty="0">
                <a:latin typeface="Arial"/>
                <a:cs typeface="Arial"/>
              </a:rPr>
              <a:t>contexto </a:t>
            </a:r>
            <a:r>
              <a:rPr sz="3200" spc="-114" dirty="0">
                <a:latin typeface="Arial"/>
                <a:cs typeface="Arial"/>
              </a:rPr>
              <a:t>gubernamental </a:t>
            </a:r>
            <a:r>
              <a:rPr sz="3200" spc="-145" dirty="0">
                <a:latin typeface="Arial"/>
                <a:cs typeface="Arial"/>
              </a:rPr>
              <a:t>de </a:t>
            </a:r>
            <a:r>
              <a:rPr sz="3200" spc="-140" dirty="0">
                <a:latin typeface="Arial"/>
                <a:cs typeface="Arial"/>
              </a:rPr>
              <a:t>los  </a:t>
            </a:r>
            <a:r>
              <a:rPr sz="3200" spc="-100" dirty="0">
                <a:latin typeface="Arial"/>
                <a:cs typeface="Arial"/>
              </a:rPr>
              <a:t>municipios </a:t>
            </a:r>
            <a:r>
              <a:rPr sz="3200" spc="-145" dirty="0">
                <a:latin typeface="Arial"/>
                <a:cs typeface="Arial"/>
              </a:rPr>
              <a:t>en </a:t>
            </a:r>
            <a:r>
              <a:rPr sz="3200" spc="-114" dirty="0">
                <a:latin typeface="Arial"/>
                <a:cs typeface="Arial"/>
              </a:rPr>
              <a:t>la </a:t>
            </a:r>
            <a:r>
              <a:rPr sz="3200" spc="-100" dirty="0">
                <a:latin typeface="Arial"/>
                <a:cs typeface="Arial"/>
              </a:rPr>
              <a:t>integración </a:t>
            </a:r>
            <a:r>
              <a:rPr sz="3200" spc="-145" dirty="0">
                <a:latin typeface="Arial"/>
                <a:cs typeface="Arial"/>
              </a:rPr>
              <a:t>de </a:t>
            </a:r>
            <a:r>
              <a:rPr sz="3200" spc="-140" dirty="0">
                <a:latin typeface="Arial"/>
                <a:cs typeface="Arial"/>
              </a:rPr>
              <a:t>los </a:t>
            </a:r>
            <a:r>
              <a:rPr sz="3200" spc="-185" dirty="0">
                <a:latin typeface="Arial"/>
                <a:cs typeface="Arial"/>
              </a:rPr>
              <a:t>sistemas  </a:t>
            </a:r>
            <a:r>
              <a:rPr sz="3200" spc="-145" dirty="0">
                <a:latin typeface="Arial"/>
                <a:cs typeface="Arial"/>
              </a:rPr>
              <a:t>de archivos, </a:t>
            </a:r>
            <a:r>
              <a:rPr sz="3200" spc="-130" dirty="0" err="1" smtClean="0">
                <a:latin typeface="Arial"/>
                <a:cs typeface="Arial"/>
              </a:rPr>
              <a:t>tra</a:t>
            </a:r>
            <a:r>
              <a:rPr lang="es-MX" sz="3200" spc="-130" dirty="0" smtClean="0">
                <a:latin typeface="Arial"/>
                <a:cs typeface="Arial"/>
              </a:rPr>
              <a:t>n</a:t>
            </a:r>
            <a:r>
              <a:rPr sz="3200" spc="-130" dirty="0" err="1" smtClean="0">
                <a:latin typeface="Arial"/>
                <a:cs typeface="Arial"/>
              </a:rPr>
              <a:t>sparencia</a:t>
            </a:r>
            <a:r>
              <a:rPr sz="3200" spc="-130" dirty="0" smtClean="0">
                <a:latin typeface="Arial"/>
                <a:cs typeface="Arial"/>
              </a:rPr>
              <a:t> </a:t>
            </a:r>
            <a:r>
              <a:rPr sz="3200" spc="-150" dirty="0">
                <a:latin typeface="Arial"/>
                <a:cs typeface="Arial"/>
              </a:rPr>
              <a:t>y </a:t>
            </a:r>
            <a:r>
              <a:rPr sz="3200" spc="-80" dirty="0">
                <a:latin typeface="Arial"/>
                <a:cs typeface="Arial"/>
              </a:rPr>
              <a:t>anticorrupción,  </a:t>
            </a:r>
            <a:r>
              <a:rPr sz="3200" spc="-155" dirty="0">
                <a:latin typeface="Arial"/>
                <a:cs typeface="Arial"/>
              </a:rPr>
              <a:t>para </a:t>
            </a:r>
            <a:r>
              <a:rPr sz="3200" spc="-114" dirty="0">
                <a:latin typeface="Arial"/>
                <a:cs typeface="Arial"/>
              </a:rPr>
              <a:t>planear</a:t>
            </a:r>
            <a:r>
              <a:rPr sz="3200" spc="655" dirty="0">
                <a:latin typeface="Arial"/>
                <a:cs typeface="Arial"/>
              </a:rPr>
              <a:t> </a:t>
            </a:r>
            <a:r>
              <a:rPr sz="3200" spc="-190" dirty="0">
                <a:latin typeface="Arial"/>
                <a:cs typeface="Arial"/>
              </a:rPr>
              <a:t>las  </a:t>
            </a:r>
            <a:r>
              <a:rPr sz="3200" spc="-180" dirty="0">
                <a:latin typeface="Arial"/>
                <a:cs typeface="Arial"/>
              </a:rPr>
              <a:t>acciones </a:t>
            </a:r>
            <a:r>
              <a:rPr sz="3200" spc="-140" dirty="0">
                <a:latin typeface="Arial"/>
                <a:cs typeface="Arial"/>
              </a:rPr>
              <a:t>de  </a:t>
            </a:r>
            <a:r>
              <a:rPr sz="3200" spc="-220" dirty="0">
                <a:latin typeface="Arial"/>
                <a:cs typeface="Arial"/>
              </a:rPr>
              <a:t>su  </a:t>
            </a:r>
            <a:r>
              <a:rPr sz="3200" spc="-75" dirty="0">
                <a:latin typeface="Arial"/>
                <a:cs typeface="Arial"/>
              </a:rPr>
              <a:t>cumplimiento.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5155" y="5590031"/>
            <a:ext cx="1865376" cy="11277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1714" cy="12169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05"/>
              </a:spcBef>
            </a:pPr>
            <a:r>
              <a:rPr spc="-500" dirty="0"/>
              <a:t>CONTENIDO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04681" y="6426809"/>
            <a:ext cx="10287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60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47538" y="4463034"/>
            <a:ext cx="3571240" cy="1851660"/>
          </a:xfrm>
          <a:custGeom>
            <a:avLst/>
            <a:gdLst/>
            <a:ahLst/>
            <a:cxnLst/>
            <a:rect l="l" t="t" r="r" b="b"/>
            <a:pathLst>
              <a:path w="3571240" h="1851660">
                <a:moveTo>
                  <a:pt x="0" y="308610"/>
                </a:moveTo>
                <a:lnTo>
                  <a:pt x="3346" y="263007"/>
                </a:lnTo>
                <a:lnTo>
                  <a:pt x="13066" y="219481"/>
                </a:lnTo>
                <a:lnTo>
                  <a:pt x="28684" y="178510"/>
                </a:lnTo>
                <a:lnTo>
                  <a:pt x="49720" y="140571"/>
                </a:lnTo>
                <a:lnTo>
                  <a:pt x="75699" y="106141"/>
                </a:lnTo>
                <a:lnTo>
                  <a:pt x="106141" y="75699"/>
                </a:lnTo>
                <a:lnTo>
                  <a:pt x="140571" y="49720"/>
                </a:lnTo>
                <a:lnTo>
                  <a:pt x="178510" y="28684"/>
                </a:lnTo>
                <a:lnTo>
                  <a:pt x="219481" y="13066"/>
                </a:lnTo>
                <a:lnTo>
                  <a:pt x="263007" y="3346"/>
                </a:lnTo>
                <a:lnTo>
                  <a:pt x="308610" y="0"/>
                </a:lnTo>
                <a:lnTo>
                  <a:pt x="3262121" y="0"/>
                </a:lnTo>
                <a:lnTo>
                  <a:pt x="3307724" y="3346"/>
                </a:lnTo>
                <a:lnTo>
                  <a:pt x="3351250" y="13066"/>
                </a:lnTo>
                <a:lnTo>
                  <a:pt x="3392221" y="28684"/>
                </a:lnTo>
                <a:lnTo>
                  <a:pt x="3430160" y="49720"/>
                </a:lnTo>
                <a:lnTo>
                  <a:pt x="3464590" y="75699"/>
                </a:lnTo>
                <a:lnTo>
                  <a:pt x="3495032" y="106141"/>
                </a:lnTo>
                <a:lnTo>
                  <a:pt x="3521011" y="140571"/>
                </a:lnTo>
                <a:lnTo>
                  <a:pt x="3542047" y="178510"/>
                </a:lnTo>
                <a:lnTo>
                  <a:pt x="3557665" y="219481"/>
                </a:lnTo>
                <a:lnTo>
                  <a:pt x="3567385" y="263007"/>
                </a:lnTo>
                <a:lnTo>
                  <a:pt x="3570732" y="308610"/>
                </a:lnTo>
                <a:lnTo>
                  <a:pt x="3570732" y="1543037"/>
                </a:lnTo>
                <a:lnTo>
                  <a:pt x="3567385" y="1588643"/>
                </a:lnTo>
                <a:lnTo>
                  <a:pt x="3557665" y="1632171"/>
                </a:lnTo>
                <a:lnTo>
                  <a:pt x="3542047" y="1673144"/>
                </a:lnTo>
                <a:lnTo>
                  <a:pt x="3521011" y="1711085"/>
                </a:lnTo>
                <a:lnTo>
                  <a:pt x="3495032" y="1745516"/>
                </a:lnTo>
                <a:lnTo>
                  <a:pt x="3464590" y="1775959"/>
                </a:lnTo>
                <a:lnTo>
                  <a:pt x="3430160" y="1801938"/>
                </a:lnTo>
                <a:lnTo>
                  <a:pt x="3392221" y="1822975"/>
                </a:lnTo>
                <a:lnTo>
                  <a:pt x="3351250" y="1838593"/>
                </a:lnTo>
                <a:lnTo>
                  <a:pt x="3307724" y="1848313"/>
                </a:lnTo>
                <a:lnTo>
                  <a:pt x="3262121" y="1851660"/>
                </a:lnTo>
                <a:lnTo>
                  <a:pt x="308610" y="1851660"/>
                </a:lnTo>
                <a:lnTo>
                  <a:pt x="263007" y="1848313"/>
                </a:lnTo>
                <a:lnTo>
                  <a:pt x="219481" y="1838593"/>
                </a:lnTo>
                <a:lnTo>
                  <a:pt x="178510" y="1822975"/>
                </a:lnTo>
                <a:lnTo>
                  <a:pt x="140571" y="1801938"/>
                </a:lnTo>
                <a:lnTo>
                  <a:pt x="106141" y="1775959"/>
                </a:lnTo>
                <a:lnTo>
                  <a:pt x="75699" y="1745516"/>
                </a:lnTo>
                <a:lnTo>
                  <a:pt x="49720" y="1711085"/>
                </a:lnTo>
                <a:lnTo>
                  <a:pt x="28684" y="1673144"/>
                </a:lnTo>
                <a:lnTo>
                  <a:pt x="13066" y="1632171"/>
                </a:lnTo>
                <a:lnTo>
                  <a:pt x="3346" y="1588643"/>
                </a:lnTo>
                <a:lnTo>
                  <a:pt x="0" y="1543037"/>
                </a:lnTo>
                <a:lnTo>
                  <a:pt x="0" y="308610"/>
                </a:lnTo>
                <a:close/>
              </a:path>
            </a:pathLst>
          </a:custGeom>
          <a:ln w="28956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18540" y="1641475"/>
            <a:ext cx="8231505" cy="444119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85" dirty="0">
                <a:latin typeface="Arial"/>
                <a:cs typeface="Arial"/>
              </a:rPr>
              <a:t>Marco</a:t>
            </a:r>
            <a:r>
              <a:rPr sz="2400" spc="-155" dirty="0">
                <a:latin typeface="Arial"/>
                <a:cs typeface="Arial"/>
              </a:rPr>
              <a:t> </a:t>
            </a:r>
            <a:r>
              <a:rPr sz="2400" spc="-55" dirty="0">
                <a:latin typeface="Arial"/>
                <a:cs typeface="Arial"/>
              </a:rPr>
              <a:t>normativo.</a:t>
            </a:r>
            <a:endParaRPr sz="2400">
              <a:latin typeface="Arial"/>
              <a:cs typeface="Arial"/>
            </a:endParaRPr>
          </a:p>
          <a:p>
            <a:pPr marL="527685" indent="-51498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05" dirty="0">
                <a:latin typeface="Arial"/>
                <a:cs typeface="Arial"/>
              </a:rPr>
              <a:t>Situación </a:t>
            </a:r>
            <a:r>
              <a:rPr sz="2400" spc="-110" dirty="0">
                <a:latin typeface="Arial"/>
                <a:cs typeface="Arial"/>
              </a:rPr>
              <a:t>de </a:t>
            </a:r>
            <a:r>
              <a:rPr sz="2400" spc="-105" dirty="0">
                <a:latin typeface="Arial"/>
                <a:cs typeface="Arial"/>
              </a:rPr>
              <a:t>los</a:t>
            </a:r>
            <a:r>
              <a:rPr sz="2400" spc="-195" dirty="0">
                <a:latin typeface="Arial"/>
                <a:cs typeface="Arial"/>
              </a:rPr>
              <a:t> </a:t>
            </a:r>
            <a:r>
              <a:rPr sz="2400" spc="-110" dirty="0">
                <a:latin typeface="Arial"/>
                <a:cs typeface="Arial"/>
              </a:rPr>
              <a:t>archivos.</a:t>
            </a:r>
            <a:endParaRPr sz="2400">
              <a:latin typeface="Arial"/>
              <a:cs typeface="Arial"/>
            </a:endParaRPr>
          </a:p>
          <a:p>
            <a:pPr marL="527685" indent="-51498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75" dirty="0">
                <a:latin typeface="Arial"/>
                <a:cs typeface="Arial"/>
              </a:rPr>
              <a:t>Información </a:t>
            </a:r>
            <a:r>
              <a:rPr sz="2400" spc="-114" dirty="0">
                <a:latin typeface="Arial"/>
                <a:cs typeface="Arial"/>
              </a:rPr>
              <a:t>y</a:t>
            </a:r>
            <a:r>
              <a:rPr sz="2400" spc="-200" dirty="0">
                <a:latin typeface="Arial"/>
                <a:cs typeface="Arial"/>
              </a:rPr>
              <a:t> </a:t>
            </a:r>
            <a:r>
              <a:rPr sz="2400" spc="-65" dirty="0">
                <a:latin typeface="Arial"/>
                <a:cs typeface="Arial"/>
              </a:rPr>
              <a:t>requerimientos.</a:t>
            </a:r>
            <a:endParaRPr sz="2400">
              <a:latin typeface="Arial"/>
              <a:cs typeface="Arial"/>
            </a:endParaRPr>
          </a:p>
          <a:p>
            <a:pPr marL="527685" indent="-514984">
              <a:lnSpc>
                <a:spcPct val="100000"/>
              </a:lnSpc>
              <a:spcBef>
                <a:spcPts val="5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55" dirty="0">
                <a:latin typeface="Arial"/>
                <a:cs typeface="Arial"/>
              </a:rPr>
              <a:t>Sanciones. </a:t>
            </a:r>
            <a:r>
              <a:rPr sz="2400" spc="-100" dirty="0">
                <a:latin typeface="Arial"/>
                <a:cs typeface="Arial"/>
              </a:rPr>
              <a:t>(en </a:t>
            </a:r>
            <a:r>
              <a:rPr sz="2400" spc="-75" dirty="0">
                <a:latin typeface="Arial"/>
                <a:cs typeface="Arial"/>
              </a:rPr>
              <a:t>vigor </a:t>
            </a:r>
            <a:r>
              <a:rPr sz="2400" spc="-114" dirty="0">
                <a:latin typeface="Arial"/>
                <a:cs typeface="Arial"/>
              </a:rPr>
              <a:t>y </a:t>
            </a:r>
            <a:r>
              <a:rPr sz="2400" spc="-40" dirty="0">
                <a:latin typeface="Arial"/>
                <a:cs typeface="Arial"/>
              </a:rPr>
              <a:t>por</a:t>
            </a:r>
            <a:r>
              <a:rPr sz="2400" spc="-235" dirty="0">
                <a:latin typeface="Arial"/>
                <a:cs typeface="Arial"/>
              </a:rPr>
              <a:t> </a:t>
            </a:r>
            <a:r>
              <a:rPr sz="2400" spc="-110" dirty="0">
                <a:latin typeface="Arial"/>
                <a:cs typeface="Arial"/>
              </a:rPr>
              <a:t>aplicarse).</a:t>
            </a:r>
            <a:endParaRPr sz="2400">
              <a:latin typeface="Arial"/>
              <a:cs typeface="Arial"/>
            </a:endParaRPr>
          </a:p>
          <a:p>
            <a:pPr marL="527685" marR="4212590" indent="-514984">
              <a:lnSpc>
                <a:spcPct val="100000"/>
              </a:lnSpc>
              <a:spcBef>
                <a:spcPts val="57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140" dirty="0">
                <a:latin typeface="Arial"/>
                <a:cs typeface="Arial"/>
              </a:rPr>
              <a:t>Acciones </a:t>
            </a:r>
            <a:r>
              <a:rPr sz="2400" spc="-114" dirty="0">
                <a:latin typeface="Arial"/>
                <a:cs typeface="Arial"/>
              </a:rPr>
              <a:t>establecidas </a:t>
            </a:r>
            <a:r>
              <a:rPr sz="2400" spc="-110" dirty="0">
                <a:latin typeface="Arial"/>
                <a:cs typeface="Arial"/>
              </a:rPr>
              <a:t>en</a:t>
            </a:r>
            <a:r>
              <a:rPr sz="2400" spc="-240" dirty="0">
                <a:latin typeface="Arial"/>
                <a:cs typeface="Arial"/>
              </a:rPr>
              <a:t> </a:t>
            </a:r>
            <a:r>
              <a:rPr sz="2400" spc="-105" dirty="0">
                <a:latin typeface="Arial"/>
                <a:cs typeface="Arial"/>
              </a:rPr>
              <a:t>los  </a:t>
            </a:r>
            <a:r>
              <a:rPr sz="2400" spc="-85" dirty="0">
                <a:latin typeface="Arial"/>
                <a:cs typeface="Arial"/>
              </a:rPr>
              <a:t>ordenamientos</a:t>
            </a:r>
            <a:r>
              <a:rPr sz="2400" spc="-145" dirty="0">
                <a:latin typeface="Arial"/>
                <a:cs typeface="Arial"/>
              </a:rPr>
              <a:t> </a:t>
            </a:r>
            <a:r>
              <a:rPr sz="2400" spc="-85" dirty="0">
                <a:latin typeface="Arial"/>
                <a:cs typeface="Arial"/>
              </a:rPr>
              <a:t>jurídicos.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300">
              <a:latin typeface="Times New Roman"/>
              <a:cs typeface="Times New Roman"/>
            </a:endParaRPr>
          </a:p>
          <a:p>
            <a:pPr marL="5010150" marR="5080" algn="just">
              <a:lnSpc>
                <a:spcPct val="100000"/>
              </a:lnSpc>
              <a:spcBef>
                <a:spcPts val="5"/>
              </a:spcBef>
            </a:pPr>
            <a:r>
              <a:rPr sz="1800" spc="40" dirty="0">
                <a:solidFill>
                  <a:srgbClr val="404040"/>
                </a:solidFill>
                <a:latin typeface="Arial"/>
                <a:cs typeface="Arial"/>
              </a:rPr>
              <a:t>Modelo 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de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transformación 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de  </a:t>
            </a:r>
            <a:r>
              <a:rPr sz="1800" spc="-20" dirty="0">
                <a:solidFill>
                  <a:srgbClr val="404040"/>
                </a:solidFill>
                <a:latin typeface="Arial"/>
                <a:cs typeface="Arial"/>
              </a:rPr>
              <a:t>los </a:t>
            </a:r>
            <a:r>
              <a:rPr sz="1800" spc="-50" dirty="0">
                <a:solidFill>
                  <a:srgbClr val="404040"/>
                </a:solidFill>
                <a:latin typeface="Arial"/>
                <a:cs typeface="Arial"/>
              </a:rPr>
              <a:t>sistemas 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de </a:t>
            </a:r>
            <a:r>
              <a:rPr sz="1800" b="1" spc="-30" dirty="0">
                <a:solidFill>
                  <a:srgbClr val="943735"/>
                </a:solidFill>
                <a:latin typeface="Trebuchet MS"/>
                <a:cs typeface="Trebuchet MS"/>
              </a:rPr>
              <a:t>archivos,  </a:t>
            </a:r>
            <a:r>
              <a:rPr sz="1800" b="1" spc="-15" dirty="0">
                <a:solidFill>
                  <a:srgbClr val="943735"/>
                </a:solidFill>
                <a:latin typeface="Trebuchet MS"/>
                <a:cs typeface="Trebuchet MS"/>
              </a:rPr>
              <a:t>transparencia </a:t>
            </a:r>
            <a:r>
              <a:rPr sz="1800" b="1" spc="5" dirty="0">
                <a:solidFill>
                  <a:srgbClr val="943735"/>
                </a:solidFill>
                <a:latin typeface="Trebuchet MS"/>
                <a:cs typeface="Trebuchet MS"/>
              </a:rPr>
              <a:t>y </a:t>
            </a:r>
            <a:r>
              <a:rPr sz="1800" b="1" dirty="0">
                <a:solidFill>
                  <a:srgbClr val="943735"/>
                </a:solidFill>
                <a:latin typeface="Trebuchet MS"/>
                <a:cs typeface="Trebuchet MS"/>
              </a:rPr>
              <a:t>corrupción 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en  </a:t>
            </a:r>
            <a:r>
              <a:rPr sz="1800" spc="-30" dirty="0">
                <a:solidFill>
                  <a:srgbClr val="404040"/>
                </a:solidFill>
                <a:latin typeface="Arial"/>
                <a:cs typeface="Arial"/>
              </a:rPr>
              <a:t>la </a:t>
            </a:r>
            <a:r>
              <a:rPr sz="1800" spc="5" dirty="0">
                <a:solidFill>
                  <a:srgbClr val="404040"/>
                </a:solidFill>
                <a:latin typeface="Arial"/>
                <a:cs typeface="Arial"/>
              </a:rPr>
              <a:t>Administración </a:t>
            </a:r>
            <a:r>
              <a:rPr sz="1800" spc="-35" dirty="0">
                <a:solidFill>
                  <a:srgbClr val="404040"/>
                </a:solidFill>
                <a:latin typeface="Arial"/>
                <a:cs typeface="Arial"/>
              </a:rPr>
              <a:t>Pública 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de 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los  </a:t>
            </a:r>
            <a:r>
              <a:rPr sz="1800" dirty="0">
                <a:solidFill>
                  <a:srgbClr val="404040"/>
                </a:solidFill>
                <a:latin typeface="Arial"/>
                <a:cs typeface="Arial"/>
              </a:rPr>
              <a:t>Municipios.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202679" y="2060448"/>
            <a:ext cx="2834639" cy="1394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1147317"/>
            <a:ext cx="6282690" cy="5541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-225" dirty="0">
                <a:latin typeface="Arial"/>
                <a:cs typeface="Arial"/>
              </a:rPr>
              <a:t>Ley </a:t>
            </a:r>
            <a:r>
              <a:rPr sz="2700" spc="-145" dirty="0">
                <a:latin typeface="Arial"/>
                <a:cs typeface="Arial"/>
              </a:rPr>
              <a:t>General </a:t>
            </a:r>
            <a:r>
              <a:rPr sz="2700" spc="-125" dirty="0">
                <a:latin typeface="Arial"/>
                <a:cs typeface="Arial"/>
              </a:rPr>
              <a:t>de Archivos.</a:t>
            </a:r>
            <a:r>
              <a:rPr sz="2700" spc="-110" dirty="0">
                <a:latin typeface="Arial"/>
                <a:cs typeface="Arial"/>
              </a:rPr>
              <a:t> </a:t>
            </a:r>
            <a:r>
              <a:rPr sz="2700" spc="-55" dirty="0">
                <a:latin typeface="Arial"/>
                <a:cs typeface="Arial"/>
              </a:rPr>
              <a:t>06/15/2018.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3700">
              <a:latin typeface="Times New Roman"/>
              <a:cs typeface="Times New Roman"/>
            </a:endParaRPr>
          </a:p>
          <a:p>
            <a:pPr marL="355600" marR="5080" indent="-342900">
              <a:lnSpc>
                <a:spcPts val="2920"/>
              </a:lnSpc>
              <a:buChar char="•"/>
              <a:tabLst>
                <a:tab pos="354965" algn="l"/>
                <a:tab pos="355600" algn="l"/>
              </a:tabLst>
            </a:pPr>
            <a:r>
              <a:rPr sz="2700" spc="-225" dirty="0">
                <a:latin typeface="Arial"/>
                <a:cs typeface="Arial"/>
              </a:rPr>
              <a:t>Ley </a:t>
            </a:r>
            <a:r>
              <a:rPr sz="2700" spc="-145" dirty="0">
                <a:latin typeface="Arial"/>
                <a:cs typeface="Arial"/>
              </a:rPr>
              <a:t>General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60" dirty="0">
                <a:latin typeface="Arial"/>
                <a:cs typeface="Arial"/>
              </a:rPr>
              <a:t>Transparencia </a:t>
            </a:r>
            <a:r>
              <a:rPr sz="2700" spc="-130" dirty="0">
                <a:latin typeface="Arial"/>
                <a:cs typeface="Arial"/>
              </a:rPr>
              <a:t>y </a:t>
            </a:r>
            <a:r>
              <a:rPr sz="2700" spc="-200" dirty="0">
                <a:latin typeface="Arial"/>
                <a:cs typeface="Arial"/>
              </a:rPr>
              <a:t>Acceso </a:t>
            </a:r>
            <a:r>
              <a:rPr sz="2700" spc="-210" dirty="0">
                <a:latin typeface="Arial"/>
                <a:cs typeface="Arial"/>
              </a:rPr>
              <a:t>a </a:t>
            </a:r>
            <a:r>
              <a:rPr sz="2700" spc="-95" dirty="0">
                <a:latin typeface="Arial"/>
                <a:cs typeface="Arial"/>
              </a:rPr>
              <a:t>la  </a:t>
            </a:r>
            <a:r>
              <a:rPr sz="2700" spc="-80" dirty="0">
                <a:latin typeface="Arial"/>
                <a:cs typeface="Arial"/>
              </a:rPr>
              <a:t>Información </a:t>
            </a:r>
            <a:r>
              <a:rPr sz="2700" spc="-135" dirty="0">
                <a:latin typeface="Arial"/>
                <a:cs typeface="Arial"/>
              </a:rPr>
              <a:t>Publica.</a:t>
            </a:r>
            <a:r>
              <a:rPr sz="2700" spc="-240" dirty="0">
                <a:latin typeface="Arial"/>
                <a:cs typeface="Arial"/>
              </a:rPr>
              <a:t> </a:t>
            </a:r>
            <a:r>
              <a:rPr sz="2700" spc="-35" dirty="0">
                <a:latin typeface="Arial"/>
                <a:cs typeface="Arial"/>
              </a:rPr>
              <a:t>4/5/2015.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3650">
              <a:latin typeface="Times New Roman"/>
              <a:cs typeface="Times New Roman"/>
            </a:endParaRPr>
          </a:p>
          <a:p>
            <a:pPr marL="355600" marR="31115" indent="-342900">
              <a:lnSpc>
                <a:spcPts val="292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-225" dirty="0">
                <a:latin typeface="Arial"/>
                <a:cs typeface="Arial"/>
              </a:rPr>
              <a:t>Ley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55" dirty="0">
                <a:latin typeface="Arial"/>
                <a:cs typeface="Arial"/>
              </a:rPr>
              <a:t>Transparencia, </a:t>
            </a:r>
            <a:r>
              <a:rPr sz="2700" spc="-200" dirty="0">
                <a:latin typeface="Arial"/>
                <a:cs typeface="Arial"/>
              </a:rPr>
              <a:t>Acceso </a:t>
            </a:r>
            <a:r>
              <a:rPr sz="2700" spc="-210" dirty="0">
                <a:latin typeface="Arial"/>
                <a:cs typeface="Arial"/>
              </a:rPr>
              <a:t>a </a:t>
            </a:r>
            <a:r>
              <a:rPr sz="2700" spc="-95" dirty="0">
                <a:latin typeface="Arial"/>
                <a:cs typeface="Arial"/>
              </a:rPr>
              <a:t>la  </a:t>
            </a:r>
            <a:r>
              <a:rPr sz="2700" spc="-80" dirty="0">
                <a:latin typeface="Arial"/>
                <a:cs typeface="Arial"/>
              </a:rPr>
              <a:t>Información </a:t>
            </a:r>
            <a:r>
              <a:rPr sz="2700" spc="-140" dirty="0">
                <a:latin typeface="Arial"/>
                <a:cs typeface="Arial"/>
              </a:rPr>
              <a:t>Pública </a:t>
            </a:r>
            <a:r>
              <a:rPr sz="2700" spc="-130" dirty="0">
                <a:latin typeface="Arial"/>
                <a:cs typeface="Arial"/>
              </a:rPr>
              <a:t>y </a:t>
            </a:r>
            <a:r>
              <a:rPr sz="2700" spc="-135" dirty="0">
                <a:latin typeface="Arial"/>
                <a:cs typeface="Arial"/>
              </a:rPr>
              <a:t>Rendición </a:t>
            </a:r>
            <a:r>
              <a:rPr sz="2700" spc="-130" dirty="0">
                <a:latin typeface="Arial"/>
                <a:cs typeface="Arial"/>
              </a:rPr>
              <a:t>de  </a:t>
            </a:r>
            <a:r>
              <a:rPr sz="2700" spc="-185" dirty="0">
                <a:latin typeface="Arial"/>
                <a:cs typeface="Arial"/>
              </a:rPr>
              <a:t>Cuentas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95" dirty="0">
                <a:latin typeface="Arial"/>
                <a:cs typeface="Arial"/>
              </a:rPr>
              <a:t>la </a:t>
            </a:r>
            <a:r>
              <a:rPr sz="2700" spc="-165" dirty="0">
                <a:latin typeface="Arial"/>
                <a:cs typeface="Arial"/>
              </a:rPr>
              <a:t>Ciudad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05" dirty="0">
                <a:latin typeface="Arial"/>
                <a:cs typeface="Arial"/>
              </a:rPr>
              <a:t>México</a:t>
            </a:r>
            <a:r>
              <a:rPr sz="2700" spc="-245" dirty="0">
                <a:latin typeface="Arial"/>
                <a:cs typeface="Arial"/>
              </a:rPr>
              <a:t> </a:t>
            </a:r>
            <a:r>
              <a:rPr sz="2700" spc="-35" dirty="0">
                <a:latin typeface="Arial"/>
                <a:cs typeface="Arial"/>
              </a:rPr>
              <a:t>6/5/2016.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Arial"/>
              <a:buChar char="•"/>
            </a:pP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700" spc="-225" dirty="0">
                <a:latin typeface="Arial"/>
                <a:cs typeface="Arial"/>
              </a:rPr>
              <a:t>Ley </a:t>
            </a:r>
            <a:r>
              <a:rPr sz="2700" spc="-145" dirty="0">
                <a:latin typeface="Arial"/>
                <a:cs typeface="Arial"/>
              </a:rPr>
              <a:t>General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50" dirty="0">
                <a:latin typeface="Arial"/>
                <a:cs typeface="Arial"/>
              </a:rPr>
              <a:t>Fiscalización.</a:t>
            </a:r>
            <a:r>
              <a:rPr sz="2700" spc="-160" dirty="0">
                <a:latin typeface="Arial"/>
                <a:cs typeface="Arial"/>
              </a:rPr>
              <a:t> </a:t>
            </a:r>
            <a:r>
              <a:rPr sz="2700" spc="-55" dirty="0">
                <a:latin typeface="Arial"/>
                <a:cs typeface="Arial"/>
              </a:rPr>
              <a:t>18/07/2016.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3700">
              <a:latin typeface="Times New Roman"/>
              <a:cs typeface="Times New Roman"/>
            </a:endParaRPr>
          </a:p>
          <a:p>
            <a:pPr marL="355600" marR="2024380" indent="-342900">
              <a:lnSpc>
                <a:spcPts val="2920"/>
              </a:lnSpc>
              <a:buChar char="•"/>
              <a:tabLst>
                <a:tab pos="354965" algn="l"/>
                <a:tab pos="355600" algn="l"/>
              </a:tabLst>
            </a:pPr>
            <a:r>
              <a:rPr sz="2700" spc="-225" dirty="0">
                <a:latin typeface="Arial"/>
                <a:cs typeface="Arial"/>
              </a:rPr>
              <a:t>Ley </a:t>
            </a:r>
            <a:r>
              <a:rPr sz="2700" spc="-145" dirty="0">
                <a:latin typeface="Arial"/>
                <a:cs typeface="Arial"/>
              </a:rPr>
              <a:t>General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05" dirty="0">
                <a:latin typeface="Arial"/>
                <a:cs typeface="Arial"/>
              </a:rPr>
              <a:t>Contabilidad  </a:t>
            </a:r>
            <a:r>
              <a:rPr sz="2700" spc="-114" dirty="0">
                <a:latin typeface="Arial"/>
                <a:cs typeface="Arial"/>
              </a:rPr>
              <a:t>Gubernamental</a:t>
            </a:r>
            <a:r>
              <a:rPr sz="2700" spc="-195" dirty="0">
                <a:latin typeface="Arial"/>
                <a:cs typeface="Arial"/>
              </a:rPr>
              <a:t> </a:t>
            </a:r>
            <a:r>
              <a:rPr sz="2700" spc="-45" dirty="0">
                <a:latin typeface="Arial"/>
                <a:cs typeface="Arial"/>
              </a:rPr>
              <a:t>26/5/2016.</a:t>
            </a:r>
            <a:endParaRPr sz="27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78168" y="0"/>
            <a:ext cx="2465831" cy="1386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17664" y="5590031"/>
            <a:ext cx="1865374" cy="11277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61" y="34290"/>
            <a:ext cx="6888480" cy="731520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137795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085"/>
              </a:spcBef>
            </a:pPr>
            <a:r>
              <a:rPr sz="2700" spc="-105" dirty="0">
                <a:solidFill>
                  <a:srgbClr val="FFFFFF"/>
                </a:solidFill>
                <a:latin typeface="Arial"/>
                <a:cs typeface="Arial"/>
              </a:rPr>
              <a:t>1. </a:t>
            </a:r>
            <a:r>
              <a:rPr sz="2700" spc="-310" dirty="0">
                <a:solidFill>
                  <a:srgbClr val="FFFFFF"/>
                </a:solidFill>
                <a:latin typeface="Arial"/>
                <a:cs typeface="Arial"/>
              </a:rPr>
              <a:t>MARCO</a:t>
            </a:r>
            <a:r>
              <a:rPr sz="2700" spc="-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275" dirty="0">
                <a:solidFill>
                  <a:srgbClr val="FFFFFF"/>
                </a:solidFill>
                <a:latin typeface="Arial"/>
                <a:cs typeface="Arial"/>
              </a:rPr>
              <a:t>NORMATIVO</a:t>
            </a:r>
            <a:endParaRPr sz="2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7908" y="868460"/>
            <a:ext cx="8077422" cy="52370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1664208" cy="12481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334" y="1351279"/>
            <a:ext cx="5829300" cy="442150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55600" marR="304165" indent="-342900">
              <a:lnSpc>
                <a:spcPts val="302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50" dirty="0">
                <a:latin typeface="Arial"/>
                <a:cs typeface="Arial"/>
              </a:rPr>
              <a:t>No </a:t>
            </a:r>
            <a:r>
              <a:rPr sz="2800" spc="-240" dirty="0">
                <a:latin typeface="Arial"/>
                <a:cs typeface="Arial"/>
              </a:rPr>
              <a:t>se </a:t>
            </a:r>
            <a:r>
              <a:rPr sz="2800" spc="-105" dirty="0">
                <a:latin typeface="Arial"/>
                <a:cs typeface="Arial"/>
              </a:rPr>
              <a:t>encuentran </a:t>
            </a:r>
            <a:r>
              <a:rPr sz="2800" spc="-125" dirty="0">
                <a:latin typeface="Arial"/>
                <a:cs typeface="Arial"/>
              </a:rPr>
              <a:t>los </a:t>
            </a:r>
            <a:r>
              <a:rPr sz="2800" spc="-120" dirty="0">
                <a:latin typeface="Arial"/>
                <a:cs typeface="Arial"/>
              </a:rPr>
              <a:t>documentos </a:t>
            </a:r>
            <a:r>
              <a:rPr sz="2800" spc="-135" dirty="0">
                <a:latin typeface="Arial"/>
                <a:cs typeface="Arial"/>
              </a:rPr>
              <a:t>y  </a:t>
            </a:r>
            <a:r>
              <a:rPr sz="2800" spc="-125" dirty="0">
                <a:latin typeface="Arial"/>
                <a:cs typeface="Arial"/>
              </a:rPr>
              <a:t>expedientes.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3800">
              <a:latin typeface="Times New Roman"/>
              <a:cs typeface="Times New Roman"/>
            </a:endParaRPr>
          </a:p>
          <a:p>
            <a:pPr marL="355600" marR="317500" indent="-342900">
              <a:lnSpc>
                <a:spcPts val="302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160" dirty="0">
                <a:latin typeface="Arial"/>
                <a:cs typeface="Arial"/>
              </a:rPr>
              <a:t>Falta </a:t>
            </a:r>
            <a:r>
              <a:rPr sz="2800" spc="-130" dirty="0">
                <a:latin typeface="Arial"/>
                <a:cs typeface="Arial"/>
              </a:rPr>
              <a:t>de </a:t>
            </a:r>
            <a:r>
              <a:rPr sz="2800" spc="-55" dirty="0">
                <a:latin typeface="Arial"/>
                <a:cs typeface="Arial"/>
              </a:rPr>
              <a:t>control </a:t>
            </a:r>
            <a:r>
              <a:rPr sz="2800" spc="-130" dirty="0">
                <a:latin typeface="Arial"/>
                <a:cs typeface="Arial"/>
              </a:rPr>
              <a:t>en </a:t>
            </a:r>
            <a:r>
              <a:rPr sz="2800" spc="-200" dirty="0">
                <a:latin typeface="Arial"/>
                <a:cs typeface="Arial"/>
              </a:rPr>
              <a:t>su </a:t>
            </a:r>
            <a:r>
              <a:rPr sz="2800" spc="-105" dirty="0">
                <a:latin typeface="Arial"/>
                <a:cs typeface="Arial"/>
              </a:rPr>
              <a:t>transferencia,  </a:t>
            </a:r>
            <a:r>
              <a:rPr sz="2800" spc="-114" dirty="0">
                <a:latin typeface="Arial"/>
                <a:cs typeface="Arial"/>
              </a:rPr>
              <a:t>préstamo </a:t>
            </a:r>
            <a:r>
              <a:rPr sz="2800" spc="-135" dirty="0">
                <a:latin typeface="Arial"/>
                <a:cs typeface="Arial"/>
              </a:rPr>
              <a:t>y</a:t>
            </a:r>
            <a:r>
              <a:rPr sz="2800" spc="-155" dirty="0">
                <a:latin typeface="Arial"/>
                <a:cs typeface="Arial"/>
              </a:rPr>
              <a:t> </a:t>
            </a:r>
            <a:r>
              <a:rPr sz="2800" spc="-85" dirty="0">
                <a:latin typeface="Arial"/>
                <a:cs typeface="Arial"/>
              </a:rPr>
              <a:t>eliminación.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3800">
              <a:latin typeface="Times New Roman"/>
              <a:cs typeface="Times New Roman"/>
            </a:endParaRPr>
          </a:p>
          <a:p>
            <a:pPr marL="355600" marR="76835" indent="-342900">
              <a:lnSpc>
                <a:spcPts val="302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380" dirty="0">
                <a:latin typeface="Arial"/>
                <a:cs typeface="Arial"/>
              </a:rPr>
              <a:t>Se </a:t>
            </a:r>
            <a:r>
              <a:rPr sz="2800" spc="-150" dirty="0">
                <a:latin typeface="Arial"/>
                <a:cs typeface="Arial"/>
              </a:rPr>
              <a:t>conservan </a:t>
            </a:r>
            <a:r>
              <a:rPr sz="2800" spc="-120" dirty="0">
                <a:latin typeface="Arial"/>
                <a:cs typeface="Arial"/>
              </a:rPr>
              <a:t>documentos </a:t>
            </a:r>
            <a:r>
              <a:rPr sz="2800" spc="-155" dirty="0">
                <a:latin typeface="Arial"/>
                <a:cs typeface="Arial"/>
              </a:rPr>
              <a:t>necesarios  </a:t>
            </a:r>
            <a:r>
              <a:rPr sz="2800" spc="-140" dirty="0">
                <a:latin typeface="Arial"/>
                <a:cs typeface="Arial"/>
              </a:rPr>
              <a:t>con</a:t>
            </a:r>
            <a:r>
              <a:rPr sz="2800" spc="-145" dirty="0">
                <a:latin typeface="Arial"/>
                <a:cs typeface="Arial"/>
              </a:rPr>
              <a:t> </a:t>
            </a:r>
            <a:r>
              <a:rPr sz="2800" spc="-135" dirty="0">
                <a:latin typeface="Arial"/>
                <a:cs typeface="Arial"/>
              </a:rPr>
              <a:t>innecesarios.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34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380" dirty="0">
                <a:latin typeface="Arial"/>
                <a:cs typeface="Arial"/>
              </a:rPr>
              <a:t>Se </a:t>
            </a:r>
            <a:r>
              <a:rPr sz="2800" spc="-145" dirty="0">
                <a:latin typeface="Arial"/>
                <a:cs typeface="Arial"/>
              </a:rPr>
              <a:t>sustrae </a:t>
            </a:r>
            <a:r>
              <a:rPr sz="2800" spc="-135" dirty="0">
                <a:latin typeface="Arial"/>
                <a:cs typeface="Arial"/>
              </a:rPr>
              <a:t>y </a:t>
            </a:r>
            <a:r>
              <a:rPr sz="2800" spc="-110" dirty="0">
                <a:latin typeface="Arial"/>
                <a:cs typeface="Arial"/>
              </a:rPr>
              <a:t>destruye</a:t>
            </a:r>
            <a:r>
              <a:rPr sz="2800" spc="-285" dirty="0">
                <a:latin typeface="Arial"/>
                <a:cs typeface="Arial"/>
              </a:rPr>
              <a:t> </a:t>
            </a:r>
            <a:r>
              <a:rPr sz="2800" spc="-105" dirty="0">
                <a:latin typeface="Arial"/>
                <a:cs typeface="Arial"/>
              </a:rPr>
              <a:t>documentación.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04681" y="6426809"/>
            <a:ext cx="10287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60" dirty="0">
                <a:solidFill>
                  <a:srgbClr val="888888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83808" y="132587"/>
            <a:ext cx="2820924" cy="3727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83808" y="4453128"/>
            <a:ext cx="2982467" cy="2266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61" y="66293"/>
            <a:ext cx="6083935" cy="731520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137795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085"/>
              </a:spcBef>
            </a:pPr>
            <a:r>
              <a:rPr sz="2700" spc="-105" dirty="0"/>
              <a:t>2. </a:t>
            </a:r>
            <a:r>
              <a:rPr sz="2700" spc="-295" dirty="0"/>
              <a:t>SITUACIÓN </a:t>
            </a:r>
            <a:r>
              <a:rPr sz="2700" spc="-350" dirty="0"/>
              <a:t>EN </a:t>
            </a:r>
            <a:r>
              <a:rPr sz="2700" spc="-434" dirty="0"/>
              <a:t>LOS</a:t>
            </a:r>
            <a:r>
              <a:rPr sz="2700" spc="-245" dirty="0"/>
              <a:t> </a:t>
            </a:r>
            <a:r>
              <a:rPr sz="2700" spc="-355" dirty="0"/>
              <a:t>ARCHIVOS</a:t>
            </a:r>
            <a:endParaRPr sz="2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2543164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21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3786182" y="1714488"/>
            <a:ext cx="1714512" cy="285752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785786" y="1571612"/>
            <a:ext cx="30419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Comisión de Entrega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500694" y="1571612"/>
            <a:ext cx="28042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Coordinar Acciones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28596" y="2143116"/>
            <a:ext cx="13821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Acciones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28596" y="2714620"/>
            <a:ext cx="4000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400" dirty="0" smtClean="0"/>
              <a:t> Integración de documentos 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 smtClean="0"/>
              <a:t> Conciliación 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 smtClean="0"/>
              <a:t> Consolidación y 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 smtClean="0"/>
              <a:t> Verificación de resultados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214942" y="2643182"/>
            <a:ext cx="35004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400" dirty="0" smtClean="0"/>
              <a:t> Asuntos :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Programáticos 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Presupuestales 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Contables 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Financieros 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Administrativos 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Patrimoniales </a:t>
            </a:r>
          </a:p>
          <a:p>
            <a:pPr lvl="1">
              <a:buFont typeface="Arial" pitchFamily="34" charset="0"/>
              <a:buChar char="•"/>
            </a:pPr>
            <a:r>
              <a:rPr lang="es-MX" sz="2400" dirty="0" smtClean="0"/>
              <a:t> Técnicos y  Jurídicos </a:t>
            </a:r>
            <a:endParaRPr lang="es-MX" sz="2400" dirty="0"/>
          </a:p>
        </p:txBody>
      </p:sp>
      <p:sp>
        <p:nvSpPr>
          <p:cNvPr id="12" name="11 Cerrar llave"/>
          <p:cNvSpPr/>
          <p:nvPr/>
        </p:nvSpPr>
        <p:spPr>
          <a:xfrm rot="5400000">
            <a:off x="4286248" y="1857364"/>
            <a:ext cx="428628" cy="7858180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928662" y="6143644"/>
            <a:ext cx="6858048" cy="461665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Dar cumplimiento al proceso de entrega y recepción</a:t>
            </a:r>
            <a:endParaRPr lang="es-MX" sz="2400" b="1" dirty="0"/>
          </a:p>
        </p:txBody>
      </p:sp>
      <p:cxnSp>
        <p:nvCxnSpPr>
          <p:cNvPr id="17" name="16 Conector recto"/>
          <p:cNvCxnSpPr/>
          <p:nvPr/>
        </p:nvCxnSpPr>
        <p:spPr>
          <a:xfrm>
            <a:off x="500034" y="2643182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3357554" y="714356"/>
            <a:ext cx="24642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Último Trimestre</a:t>
            </a:r>
          </a:p>
        </p:txBody>
      </p:sp>
      <p:sp>
        <p:nvSpPr>
          <p:cNvPr id="25" name="24 Cerrar llave"/>
          <p:cNvSpPr/>
          <p:nvPr/>
        </p:nvSpPr>
        <p:spPr>
          <a:xfrm rot="5400000">
            <a:off x="4321967" y="-2178883"/>
            <a:ext cx="428628" cy="6786610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1197" y="1565528"/>
            <a:ext cx="458406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spc="-95" dirty="0">
                <a:latin typeface="Arial"/>
                <a:cs typeface="Arial"/>
              </a:rPr>
              <a:t>Gestión </a:t>
            </a:r>
            <a:r>
              <a:rPr sz="2000" spc="-60" dirty="0">
                <a:latin typeface="Arial"/>
                <a:cs typeface="Arial"/>
              </a:rPr>
              <a:t>administrativa del </a:t>
            </a:r>
            <a:r>
              <a:rPr sz="2000" spc="-45" dirty="0">
                <a:latin typeface="Arial"/>
                <a:cs typeface="Arial"/>
              </a:rPr>
              <a:t>municipio </a:t>
            </a:r>
            <a:r>
              <a:rPr sz="2000" spc="-95" dirty="0">
                <a:latin typeface="Arial"/>
                <a:cs typeface="Arial"/>
              </a:rPr>
              <a:t>con</a:t>
            </a:r>
            <a:r>
              <a:rPr sz="2000" spc="-270" dirty="0">
                <a:latin typeface="Arial"/>
                <a:cs typeface="Arial"/>
              </a:rPr>
              <a:t> </a:t>
            </a:r>
            <a:r>
              <a:rPr sz="2000" spc="-90" dirty="0">
                <a:latin typeface="Arial"/>
                <a:cs typeface="Arial"/>
              </a:rPr>
              <a:t>los  </a:t>
            </a:r>
            <a:r>
              <a:rPr sz="2000" spc="-95" dirty="0">
                <a:latin typeface="Arial"/>
                <a:cs typeface="Arial"/>
              </a:rPr>
              <a:t>ciudadanos.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51197" y="2480310"/>
            <a:ext cx="11474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70" dirty="0">
                <a:latin typeface="Arial"/>
                <a:cs typeface="Arial"/>
              </a:rPr>
              <a:t>Auditorías.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51197" y="3089910"/>
            <a:ext cx="39960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90" dirty="0">
                <a:latin typeface="Arial"/>
                <a:cs typeface="Arial"/>
              </a:rPr>
              <a:t>Solicitudes de </a:t>
            </a:r>
            <a:r>
              <a:rPr sz="2000" spc="-140" dirty="0">
                <a:latin typeface="Arial"/>
                <a:cs typeface="Arial"/>
              </a:rPr>
              <a:t>acceso </a:t>
            </a:r>
            <a:r>
              <a:rPr sz="2000" spc="-155" dirty="0">
                <a:latin typeface="Arial"/>
                <a:cs typeface="Arial"/>
              </a:rPr>
              <a:t>a </a:t>
            </a:r>
            <a:r>
              <a:rPr sz="2000" spc="-70" dirty="0">
                <a:latin typeface="Arial"/>
                <a:cs typeface="Arial"/>
              </a:rPr>
              <a:t>la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-55" dirty="0">
                <a:latin typeface="Arial"/>
                <a:cs typeface="Arial"/>
              </a:rPr>
              <a:t>información.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51197" y="3699764"/>
            <a:ext cx="29851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90" dirty="0">
                <a:latin typeface="Arial"/>
                <a:cs typeface="Arial"/>
              </a:rPr>
              <a:t>Soporte de </a:t>
            </a:r>
            <a:r>
              <a:rPr sz="2000" spc="-75" dirty="0">
                <a:latin typeface="Arial"/>
                <a:cs typeface="Arial"/>
              </a:rPr>
              <a:t>gestión</a:t>
            </a:r>
            <a:r>
              <a:rPr sz="2000" spc="-204" dirty="0">
                <a:latin typeface="Arial"/>
                <a:cs typeface="Arial"/>
              </a:rPr>
              <a:t> </a:t>
            </a:r>
            <a:r>
              <a:rPr sz="2000" spc="-65" dirty="0">
                <a:latin typeface="Arial"/>
                <a:cs typeface="Arial"/>
              </a:rPr>
              <a:t>contable.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51197" y="4309364"/>
            <a:ext cx="40227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85" dirty="0">
                <a:latin typeface="Arial"/>
                <a:cs typeface="Arial"/>
              </a:rPr>
              <a:t>Protección </a:t>
            </a:r>
            <a:r>
              <a:rPr sz="2000" spc="-90" dirty="0">
                <a:latin typeface="Arial"/>
                <a:cs typeface="Arial"/>
              </a:rPr>
              <a:t>de </a:t>
            </a:r>
            <a:r>
              <a:rPr sz="2000" spc="-100" dirty="0">
                <a:latin typeface="Arial"/>
                <a:cs typeface="Arial"/>
              </a:rPr>
              <a:t>derechos </a:t>
            </a:r>
            <a:r>
              <a:rPr sz="2000" spc="-95" dirty="0">
                <a:latin typeface="Arial"/>
                <a:cs typeface="Arial"/>
              </a:rPr>
              <a:t>y</a:t>
            </a:r>
            <a:r>
              <a:rPr sz="2000" spc="-190" dirty="0">
                <a:latin typeface="Arial"/>
                <a:cs typeface="Arial"/>
              </a:rPr>
              <a:t> </a:t>
            </a:r>
            <a:r>
              <a:rPr sz="2000" spc="-85" dirty="0">
                <a:latin typeface="Arial"/>
                <a:cs typeface="Arial"/>
              </a:rPr>
              <a:t>obligaciones.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51197" y="4919217"/>
            <a:ext cx="435483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85" dirty="0">
                <a:latin typeface="Arial"/>
                <a:cs typeface="Arial"/>
              </a:rPr>
              <a:t>Requerimientos </a:t>
            </a:r>
            <a:r>
              <a:rPr sz="2000" spc="-90" dirty="0">
                <a:latin typeface="Arial"/>
                <a:cs typeface="Arial"/>
              </a:rPr>
              <a:t>de </a:t>
            </a:r>
            <a:r>
              <a:rPr sz="2000" spc="-70" dirty="0">
                <a:latin typeface="Arial"/>
                <a:cs typeface="Arial"/>
              </a:rPr>
              <a:t>autoridades</a:t>
            </a:r>
            <a:r>
              <a:rPr sz="2000" spc="-140" dirty="0">
                <a:latin typeface="Arial"/>
                <a:cs typeface="Arial"/>
              </a:rPr>
              <a:t> </a:t>
            </a:r>
            <a:r>
              <a:rPr sz="2000" spc="-70" dirty="0">
                <a:latin typeface="Arial"/>
                <a:cs typeface="Arial"/>
              </a:rPr>
              <a:t>judiciales.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2331720"/>
            <a:ext cx="3780282" cy="19103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19557" y="2430271"/>
            <a:ext cx="322135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000" spc="-195" dirty="0">
                <a:solidFill>
                  <a:srgbClr val="FFFFFF"/>
                </a:solidFill>
                <a:latin typeface="Arial"/>
                <a:cs typeface="Arial"/>
              </a:rPr>
              <a:t>Sistema </a:t>
            </a:r>
            <a:r>
              <a:rPr sz="3000" spc="-70" dirty="0">
                <a:solidFill>
                  <a:srgbClr val="FFFFFF"/>
                </a:solidFill>
                <a:latin typeface="Arial"/>
                <a:cs typeface="Arial"/>
              </a:rPr>
              <a:t>Institucional  </a:t>
            </a:r>
            <a:r>
              <a:rPr sz="3000" spc="-1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000" spc="-150" dirty="0">
                <a:solidFill>
                  <a:srgbClr val="FFFFFF"/>
                </a:solidFill>
                <a:latin typeface="Arial"/>
                <a:cs typeface="Arial"/>
              </a:rPr>
              <a:t>Archivos </a:t>
            </a:r>
            <a:r>
              <a:rPr sz="3000" spc="-14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3000" spc="-130" dirty="0">
                <a:solidFill>
                  <a:srgbClr val="FFFFFF"/>
                </a:solidFill>
                <a:latin typeface="Arial"/>
                <a:cs typeface="Arial"/>
              </a:rPr>
              <a:t>los  </a:t>
            </a:r>
            <a:r>
              <a:rPr sz="3000" spc="-85" dirty="0">
                <a:solidFill>
                  <a:srgbClr val="FFFFFF"/>
                </a:solidFill>
                <a:latin typeface="Arial"/>
                <a:cs typeface="Arial"/>
              </a:rPr>
              <a:t>Municipios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04681" y="6426809"/>
            <a:ext cx="10287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60" dirty="0">
                <a:solidFill>
                  <a:srgbClr val="888888"/>
                </a:solidFill>
                <a:latin typeface="Arial"/>
                <a:cs typeface="Arial"/>
              </a:rPr>
              <a:t>7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59123" y="1171955"/>
            <a:ext cx="594398" cy="5448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20846" y="1210817"/>
            <a:ext cx="494030" cy="5329555"/>
          </a:xfrm>
          <a:custGeom>
            <a:avLst/>
            <a:gdLst/>
            <a:ahLst/>
            <a:cxnLst/>
            <a:rect l="l" t="t" r="r" b="b"/>
            <a:pathLst>
              <a:path w="494029" h="5329555">
                <a:moveTo>
                  <a:pt x="493775" y="5329428"/>
                </a:moveTo>
                <a:lnTo>
                  <a:pt x="415722" y="5327329"/>
                </a:lnTo>
                <a:lnTo>
                  <a:pt x="347947" y="5321487"/>
                </a:lnTo>
                <a:lnTo>
                  <a:pt x="294509" y="5312579"/>
                </a:lnTo>
                <a:lnTo>
                  <a:pt x="246887" y="5288280"/>
                </a:lnTo>
                <a:lnTo>
                  <a:pt x="246887" y="2705862"/>
                </a:lnTo>
                <a:lnTo>
                  <a:pt x="234305" y="2692853"/>
                </a:lnTo>
                <a:lnTo>
                  <a:pt x="199266" y="2681557"/>
                </a:lnTo>
                <a:lnTo>
                  <a:pt x="145828" y="2672650"/>
                </a:lnTo>
                <a:lnTo>
                  <a:pt x="78053" y="2666811"/>
                </a:lnTo>
                <a:lnTo>
                  <a:pt x="0" y="2664714"/>
                </a:lnTo>
                <a:lnTo>
                  <a:pt x="78053" y="2662616"/>
                </a:lnTo>
                <a:lnTo>
                  <a:pt x="145828" y="2656777"/>
                </a:lnTo>
                <a:lnTo>
                  <a:pt x="199266" y="2647870"/>
                </a:lnTo>
                <a:lnTo>
                  <a:pt x="234305" y="2636574"/>
                </a:lnTo>
                <a:lnTo>
                  <a:pt x="246887" y="2623566"/>
                </a:lnTo>
                <a:lnTo>
                  <a:pt x="246887" y="41148"/>
                </a:lnTo>
                <a:lnTo>
                  <a:pt x="259470" y="28139"/>
                </a:lnTo>
                <a:lnTo>
                  <a:pt x="294509" y="16843"/>
                </a:lnTo>
                <a:lnTo>
                  <a:pt x="347947" y="7936"/>
                </a:lnTo>
                <a:lnTo>
                  <a:pt x="415722" y="2097"/>
                </a:lnTo>
                <a:lnTo>
                  <a:pt x="493775" y="0"/>
                </a:lnTo>
              </a:path>
            </a:pathLst>
          </a:custGeom>
          <a:ln w="381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18604" y="224631"/>
            <a:ext cx="1865376" cy="1123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71372" y="4488179"/>
            <a:ext cx="2512314" cy="21160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22297" y="5085969"/>
            <a:ext cx="141351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800" spc="-18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800" spc="-28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-27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800" spc="-70" dirty="0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sz="1800" spc="-155" dirty="0">
                <a:solidFill>
                  <a:srgbClr val="FFFFFF"/>
                </a:solidFill>
                <a:latin typeface="Arial"/>
                <a:cs typeface="Arial"/>
              </a:rPr>
              <a:t>CIÓN  </a:t>
            </a:r>
            <a:r>
              <a:rPr sz="1800" spc="-190" dirty="0">
                <a:solidFill>
                  <a:srgbClr val="FFFFFF"/>
                </a:solidFill>
                <a:latin typeface="Arial"/>
                <a:cs typeface="Arial"/>
              </a:rPr>
              <a:t>COMO  </a:t>
            </a:r>
            <a:r>
              <a:rPr sz="1800" spc="-305" dirty="0">
                <a:solidFill>
                  <a:srgbClr val="FFFFFF"/>
                </a:solidFill>
                <a:latin typeface="Arial"/>
                <a:cs typeface="Arial"/>
              </a:rPr>
              <a:t>RECURSO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286" y="761"/>
            <a:ext cx="6887209" cy="731520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137795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1085"/>
              </a:spcBef>
            </a:pPr>
            <a:r>
              <a:rPr sz="2700" spc="-105" dirty="0"/>
              <a:t>3. </a:t>
            </a:r>
            <a:r>
              <a:rPr sz="2700" spc="-260" dirty="0"/>
              <a:t>INFORMACIÓN </a:t>
            </a:r>
            <a:r>
              <a:rPr sz="2700" spc="-490" dirty="0"/>
              <a:t>Y</a:t>
            </a:r>
            <a:r>
              <a:rPr sz="2700" spc="-345" dirty="0"/>
              <a:t> </a:t>
            </a:r>
            <a:r>
              <a:rPr sz="2700" spc="-330" dirty="0"/>
              <a:t>REQUERIMIENTOS</a:t>
            </a:r>
            <a:endParaRPr sz="27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3701" y="1221486"/>
            <a:ext cx="5829300" cy="1567180"/>
          </a:xfrm>
          <a:custGeom>
            <a:avLst/>
            <a:gdLst/>
            <a:ahLst/>
            <a:cxnLst/>
            <a:rect l="l" t="t" r="r" b="b"/>
            <a:pathLst>
              <a:path w="5829300" h="1567180">
                <a:moveTo>
                  <a:pt x="5829300" y="0"/>
                </a:moveTo>
                <a:lnTo>
                  <a:pt x="783336" y="0"/>
                </a:lnTo>
                <a:lnTo>
                  <a:pt x="0" y="783336"/>
                </a:lnTo>
                <a:lnTo>
                  <a:pt x="783336" y="1566672"/>
                </a:lnTo>
                <a:lnTo>
                  <a:pt x="5829300" y="1566672"/>
                </a:lnTo>
                <a:lnTo>
                  <a:pt x="58293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3701" y="1221486"/>
            <a:ext cx="5829300" cy="1567180"/>
          </a:xfrm>
          <a:custGeom>
            <a:avLst/>
            <a:gdLst/>
            <a:ahLst/>
            <a:cxnLst/>
            <a:rect l="l" t="t" r="r" b="b"/>
            <a:pathLst>
              <a:path w="5829300" h="1567180">
                <a:moveTo>
                  <a:pt x="5829300" y="1566672"/>
                </a:moveTo>
                <a:lnTo>
                  <a:pt x="783336" y="1566672"/>
                </a:lnTo>
                <a:lnTo>
                  <a:pt x="0" y="783336"/>
                </a:lnTo>
                <a:lnTo>
                  <a:pt x="783336" y="0"/>
                </a:lnTo>
                <a:lnTo>
                  <a:pt x="5829300" y="0"/>
                </a:lnTo>
                <a:lnTo>
                  <a:pt x="5829300" y="1566672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86839" y="1204135"/>
            <a:ext cx="4349750" cy="14871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829435" marR="1478915" indent="-341630">
              <a:lnSpc>
                <a:spcPct val="127299"/>
              </a:lnSpc>
              <a:spcBef>
                <a:spcPts val="90"/>
              </a:spcBef>
            </a:pPr>
            <a:r>
              <a:rPr sz="1600" spc="-225" dirty="0">
                <a:solidFill>
                  <a:srgbClr val="FFFFFF"/>
                </a:solidFill>
                <a:latin typeface="Arial"/>
                <a:cs typeface="Arial"/>
              </a:rPr>
              <a:t>TRANS</a:t>
            </a:r>
            <a:r>
              <a:rPr sz="1600" spc="-36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600" spc="-225" dirty="0">
                <a:solidFill>
                  <a:srgbClr val="FFFFFF"/>
                </a:solidFill>
                <a:latin typeface="Arial"/>
                <a:cs typeface="Arial"/>
              </a:rPr>
              <a:t>ARENC</a:t>
            </a:r>
            <a:r>
              <a:rPr sz="1600" spc="-8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90" dirty="0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sz="1600" spc="-215" dirty="0">
                <a:solidFill>
                  <a:srgbClr val="FFFFFF"/>
                </a:solidFill>
                <a:latin typeface="Arial"/>
                <a:cs typeface="Arial"/>
              </a:rPr>
              <a:t>LGTAIPG  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Art.</a:t>
            </a:r>
            <a:r>
              <a:rPr sz="1600" spc="-90" dirty="0">
                <a:solidFill>
                  <a:srgbClr val="FFFFFF"/>
                </a:solidFill>
                <a:latin typeface="Arial"/>
                <a:cs typeface="Arial"/>
              </a:rPr>
              <a:t> 201</a:t>
            </a:r>
            <a:endParaRPr sz="1600">
              <a:latin typeface="Arial"/>
              <a:cs typeface="Arial"/>
            </a:endParaRPr>
          </a:p>
          <a:p>
            <a:pPr marL="2024380" marR="5080" indent="-2012314">
              <a:lnSpc>
                <a:spcPts val="1750"/>
              </a:lnSpc>
              <a:spcBef>
                <a:spcPts val="715"/>
              </a:spcBef>
            </a:pPr>
            <a:r>
              <a:rPr sz="1600" spc="-80" dirty="0">
                <a:solidFill>
                  <a:srgbClr val="FFFFFF"/>
                </a:solidFill>
                <a:latin typeface="Arial"/>
                <a:cs typeface="Arial"/>
              </a:rPr>
              <a:t>Presentar </a:t>
            </a:r>
            <a:r>
              <a:rPr sz="1600" spc="-45" dirty="0">
                <a:solidFill>
                  <a:srgbClr val="FFFFFF"/>
                </a:solidFill>
                <a:latin typeface="Arial"/>
                <a:cs typeface="Arial"/>
              </a:rPr>
              <a:t>información </a:t>
            </a:r>
            <a:r>
              <a:rPr sz="1600" spc="-55" dirty="0">
                <a:solidFill>
                  <a:srgbClr val="FFFFFF"/>
                </a:solidFill>
                <a:latin typeface="Arial"/>
                <a:cs typeface="Arial"/>
              </a:rPr>
              <a:t>incompleta, </a:t>
            </a:r>
            <a:r>
              <a:rPr sz="1600" spc="-50" dirty="0">
                <a:solidFill>
                  <a:srgbClr val="FFFFFF"/>
                </a:solidFill>
                <a:latin typeface="Arial"/>
                <a:cs typeface="Arial"/>
              </a:rPr>
              <a:t>destruir, </a:t>
            </a:r>
            <a:r>
              <a:rPr sz="1600" spc="-85" dirty="0">
                <a:solidFill>
                  <a:srgbClr val="FFFFFF"/>
                </a:solidFill>
                <a:latin typeface="Arial"/>
                <a:cs typeface="Arial"/>
              </a:rPr>
              <a:t>sustraer,  </a:t>
            </a:r>
            <a:r>
              <a:rPr sz="1600" spc="-55" dirty="0">
                <a:solidFill>
                  <a:srgbClr val="FFFFFF"/>
                </a:solidFill>
                <a:latin typeface="Arial"/>
                <a:cs typeface="Arial"/>
              </a:rPr>
              <a:t>etc.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203197"/>
            <a:ext cx="1559814" cy="15666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1" y="1203197"/>
            <a:ext cx="1559560" cy="1567180"/>
          </a:xfrm>
          <a:custGeom>
            <a:avLst/>
            <a:gdLst/>
            <a:ahLst/>
            <a:cxnLst/>
            <a:rect l="l" t="t" r="r" b="b"/>
            <a:pathLst>
              <a:path w="1559560" h="1567180">
                <a:moveTo>
                  <a:pt x="0" y="665653"/>
                </a:moveTo>
                <a:lnTo>
                  <a:pt x="13095" y="597346"/>
                </a:lnTo>
                <a:lnTo>
                  <a:pt x="25263" y="553146"/>
                </a:lnTo>
                <a:lnTo>
                  <a:pt x="39911" y="510029"/>
                </a:lnTo>
                <a:lnTo>
                  <a:pt x="56955" y="468078"/>
                </a:lnTo>
                <a:lnTo>
                  <a:pt x="76315" y="427374"/>
                </a:lnTo>
                <a:lnTo>
                  <a:pt x="97908" y="387999"/>
                </a:lnTo>
                <a:lnTo>
                  <a:pt x="121652" y="350035"/>
                </a:lnTo>
                <a:lnTo>
                  <a:pt x="147465" y="313564"/>
                </a:lnTo>
                <a:lnTo>
                  <a:pt x="175266" y="278668"/>
                </a:lnTo>
                <a:lnTo>
                  <a:pt x="204971" y="245429"/>
                </a:lnTo>
                <a:lnTo>
                  <a:pt x="236500" y="213929"/>
                </a:lnTo>
                <a:lnTo>
                  <a:pt x="269769" y="184251"/>
                </a:lnTo>
                <a:lnTo>
                  <a:pt x="304698" y="156475"/>
                </a:lnTo>
                <a:lnTo>
                  <a:pt x="341204" y="130685"/>
                </a:lnTo>
                <a:lnTo>
                  <a:pt x="379205" y="106962"/>
                </a:lnTo>
                <a:lnTo>
                  <a:pt x="418618" y="85387"/>
                </a:lnTo>
                <a:lnTo>
                  <a:pt x="459363" y="66044"/>
                </a:lnTo>
                <a:lnTo>
                  <a:pt x="501357" y="49014"/>
                </a:lnTo>
                <a:lnTo>
                  <a:pt x="544517" y="34379"/>
                </a:lnTo>
                <a:lnTo>
                  <a:pt x="588763" y="22221"/>
                </a:lnTo>
                <a:lnTo>
                  <a:pt x="634011" y="12622"/>
                </a:lnTo>
                <a:lnTo>
                  <a:pt x="680180" y="5664"/>
                </a:lnTo>
                <a:lnTo>
                  <a:pt x="727189" y="1429"/>
                </a:lnTo>
                <a:lnTo>
                  <a:pt x="774954" y="0"/>
                </a:lnTo>
                <a:lnTo>
                  <a:pt x="822718" y="1429"/>
                </a:lnTo>
                <a:lnTo>
                  <a:pt x="869727" y="5664"/>
                </a:lnTo>
                <a:lnTo>
                  <a:pt x="915896" y="12622"/>
                </a:lnTo>
                <a:lnTo>
                  <a:pt x="961144" y="22221"/>
                </a:lnTo>
                <a:lnTo>
                  <a:pt x="1005390" y="34379"/>
                </a:lnTo>
                <a:lnTo>
                  <a:pt x="1048550" y="49014"/>
                </a:lnTo>
                <a:lnTo>
                  <a:pt x="1090544" y="66044"/>
                </a:lnTo>
                <a:lnTo>
                  <a:pt x="1131289" y="85387"/>
                </a:lnTo>
                <a:lnTo>
                  <a:pt x="1170702" y="106962"/>
                </a:lnTo>
                <a:lnTo>
                  <a:pt x="1208703" y="130685"/>
                </a:lnTo>
                <a:lnTo>
                  <a:pt x="1245209" y="156475"/>
                </a:lnTo>
                <a:lnTo>
                  <a:pt x="1280138" y="184251"/>
                </a:lnTo>
                <a:lnTo>
                  <a:pt x="1313407" y="213929"/>
                </a:lnTo>
                <a:lnTo>
                  <a:pt x="1344936" y="245429"/>
                </a:lnTo>
                <a:lnTo>
                  <a:pt x="1374641" y="278668"/>
                </a:lnTo>
                <a:lnTo>
                  <a:pt x="1402442" y="313564"/>
                </a:lnTo>
                <a:lnTo>
                  <a:pt x="1428255" y="350035"/>
                </a:lnTo>
                <a:lnTo>
                  <a:pt x="1451999" y="387999"/>
                </a:lnTo>
                <a:lnTo>
                  <a:pt x="1473592" y="427374"/>
                </a:lnTo>
                <a:lnTo>
                  <a:pt x="1492952" y="468078"/>
                </a:lnTo>
                <a:lnTo>
                  <a:pt x="1509996" y="510029"/>
                </a:lnTo>
                <a:lnTo>
                  <a:pt x="1524644" y="553146"/>
                </a:lnTo>
                <a:lnTo>
                  <a:pt x="1536812" y="597346"/>
                </a:lnTo>
                <a:lnTo>
                  <a:pt x="1546419" y="642546"/>
                </a:lnTo>
                <a:lnTo>
                  <a:pt x="1553382" y="688666"/>
                </a:lnTo>
                <a:lnTo>
                  <a:pt x="1557621" y="735623"/>
                </a:lnTo>
                <a:lnTo>
                  <a:pt x="1559052" y="783336"/>
                </a:lnTo>
                <a:lnTo>
                  <a:pt x="1557621" y="831048"/>
                </a:lnTo>
                <a:lnTo>
                  <a:pt x="1553382" y="878005"/>
                </a:lnTo>
                <a:lnTo>
                  <a:pt x="1546419" y="924125"/>
                </a:lnTo>
                <a:lnTo>
                  <a:pt x="1536812" y="969325"/>
                </a:lnTo>
                <a:lnTo>
                  <a:pt x="1524644" y="1013525"/>
                </a:lnTo>
                <a:lnTo>
                  <a:pt x="1509996" y="1056642"/>
                </a:lnTo>
                <a:lnTo>
                  <a:pt x="1492952" y="1098593"/>
                </a:lnTo>
                <a:lnTo>
                  <a:pt x="1473592" y="1139297"/>
                </a:lnTo>
                <a:lnTo>
                  <a:pt x="1451999" y="1178672"/>
                </a:lnTo>
                <a:lnTo>
                  <a:pt x="1428255" y="1216636"/>
                </a:lnTo>
                <a:lnTo>
                  <a:pt x="1402442" y="1253107"/>
                </a:lnTo>
                <a:lnTo>
                  <a:pt x="1374641" y="1288003"/>
                </a:lnTo>
                <a:lnTo>
                  <a:pt x="1344936" y="1321242"/>
                </a:lnTo>
                <a:lnTo>
                  <a:pt x="1313407" y="1352742"/>
                </a:lnTo>
                <a:lnTo>
                  <a:pt x="1280138" y="1382420"/>
                </a:lnTo>
                <a:lnTo>
                  <a:pt x="1245209" y="1410196"/>
                </a:lnTo>
                <a:lnTo>
                  <a:pt x="1208703" y="1435986"/>
                </a:lnTo>
                <a:lnTo>
                  <a:pt x="1170702" y="1459709"/>
                </a:lnTo>
                <a:lnTo>
                  <a:pt x="1131289" y="1481284"/>
                </a:lnTo>
                <a:lnTo>
                  <a:pt x="1090544" y="1500627"/>
                </a:lnTo>
                <a:lnTo>
                  <a:pt x="1048550" y="1517657"/>
                </a:lnTo>
                <a:lnTo>
                  <a:pt x="1005390" y="1532292"/>
                </a:lnTo>
                <a:lnTo>
                  <a:pt x="961144" y="1544450"/>
                </a:lnTo>
                <a:lnTo>
                  <a:pt x="915896" y="1554049"/>
                </a:lnTo>
                <a:lnTo>
                  <a:pt x="869727" y="1561007"/>
                </a:lnTo>
                <a:lnTo>
                  <a:pt x="822718" y="1565242"/>
                </a:lnTo>
                <a:lnTo>
                  <a:pt x="774954" y="1566672"/>
                </a:lnTo>
                <a:lnTo>
                  <a:pt x="727189" y="1565242"/>
                </a:lnTo>
                <a:lnTo>
                  <a:pt x="680180" y="1561007"/>
                </a:lnTo>
                <a:lnTo>
                  <a:pt x="634011" y="1554049"/>
                </a:lnTo>
                <a:lnTo>
                  <a:pt x="588763" y="1544450"/>
                </a:lnTo>
                <a:lnTo>
                  <a:pt x="544517" y="1532292"/>
                </a:lnTo>
                <a:lnTo>
                  <a:pt x="501357" y="1517657"/>
                </a:lnTo>
                <a:lnTo>
                  <a:pt x="459363" y="1500627"/>
                </a:lnTo>
                <a:lnTo>
                  <a:pt x="418618" y="1481284"/>
                </a:lnTo>
                <a:lnTo>
                  <a:pt x="379205" y="1459709"/>
                </a:lnTo>
                <a:lnTo>
                  <a:pt x="341204" y="1435986"/>
                </a:lnTo>
                <a:lnTo>
                  <a:pt x="304698" y="1410196"/>
                </a:lnTo>
                <a:lnTo>
                  <a:pt x="269769" y="1382420"/>
                </a:lnTo>
                <a:lnTo>
                  <a:pt x="236500" y="1352742"/>
                </a:lnTo>
                <a:lnTo>
                  <a:pt x="204971" y="1321242"/>
                </a:lnTo>
                <a:lnTo>
                  <a:pt x="175266" y="1288003"/>
                </a:lnTo>
                <a:lnTo>
                  <a:pt x="147465" y="1253107"/>
                </a:lnTo>
                <a:lnTo>
                  <a:pt x="121652" y="1216636"/>
                </a:lnTo>
                <a:lnTo>
                  <a:pt x="97908" y="1178672"/>
                </a:lnTo>
                <a:lnTo>
                  <a:pt x="76315" y="1139297"/>
                </a:lnTo>
                <a:lnTo>
                  <a:pt x="56955" y="1098593"/>
                </a:lnTo>
                <a:lnTo>
                  <a:pt x="39911" y="1056642"/>
                </a:lnTo>
                <a:lnTo>
                  <a:pt x="25263" y="1013525"/>
                </a:lnTo>
                <a:lnTo>
                  <a:pt x="13095" y="969325"/>
                </a:lnTo>
                <a:lnTo>
                  <a:pt x="3488" y="924125"/>
                </a:lnTo>
                <a:lnTo>
                  <a:pt x="0" y="901018"/>
                </a:lnTo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59358" y="3196589"/>
            <a:ext cx="5652770" cy="1568450"/>
          </a:xfrm>
          <a:custGeom>
            <a:avLst/>
            <a:gdLst/>
            <a:ahLst/>
            <a:cxnLst/>
            <a:rect l="l" t="t" r="r" b="b"/>
            <a:pathLst>
              <a:path w="5652770" h="1568450">
                <a:moveTo>
                  <a:pt x="5652516" y="0"/>
                </a:moveTo>
                <a:lnTo>
                  <a:pt x="784097" y="0"/>
                </a:lnTo>
                <a:lnTo>
                  <a:pt x="0" y="784098"/>
                </a:lnTo>
                <a:lnTo>
                  <a:pt x="784097" y="1568196"/>
                </a:lnTo>
                <a:lnTo>
                  <a:pt x="5652516" y="1568196"/>
                </a:lnTo>
                <a:lnTo>
                  <a:pt x="5652516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59358" y="3196589"/>
            <a:ext cx="5652770" cy="1568450"/>
          </a:xfrm>
          <a:custGeom>
            <a:avLst/>
            <a:gdLst/>
            <a:ahLst/>
            <a:cxnLst/>
            <a:rect l="l" t="t" r="r" b="b"/>
            <a:pathLst>
              <a:path w="5652770" h="1568450">
                <a:moveTo>
                  <a:pt x="5652516" y="1568196"/>
                </a:moveTo>
                <a:lnTo>
                  <a:pt x="784097" y="1568196"/>
                </a:lnTo>
                <a:lnTo>
                  <a:pt x="0" y="784098"/>
                </a:lnTo>
                <a:lnTo>
                  <a:pt x="784097" y="0"/>
                </a:lnTo>
                <a:lnTo>
                  <a:pt x="5652516" y="0"/>
                </a:lnTo>
                <a:lnTo>
                  <a:pt x="5652516" y="1568196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483611" y="3291611"/>
            <a:ext cx="3567429" cy="1264920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615"/>
              </a:spcBef>
            </a:pPr>
            <a:r>
              <a:rPr sz="1600" spc="-215" dirty="0">
                <a:solidFill>
                  <a:srgbClr val="FFFFFF"/>
                </a:solidFill>
                <a:latin typeface="Arial"/>
                <a:cs typeface="Arial"/>
              </a:rPr>
              <a:t>ARCHIVOS</a:t>
            </a:r>
            <a:endParaRPr sz="1600">
              <a:latin typeface="Arial"/>
              <a:cs typeface="Arial"/>
            </a:endParaRPr>
          </a:p>
          <a:p>
            <a:pPr marL="822960" marR="813435" algn="ctr">
              <a:lnSpc>
                <a:spcPts val="2450"/>
              </a:lnSpc>
              <a:spcBef>
                <a:spcPts val="155"/>
              </a:spcBef>
            </a:pPr>
            <a:r>
              <a:rPr sz="1600" spc="-215" dirty="0">
                <a:solidFill>
                  <a:srgbClr val="FFFFFF"/>
                </a:solidFill>
                <a:latin typeface="Arial"/>
                <a:cs typeface="Arial"/>
              </a:rPr>
              <a:t>LGA </a:t>
            </a:r>
            <a:r>
              <a:rPr sz="1600" spc="-60" dirty="0">
                <a:solidFill>
                  <a:srgbClr val="FFFFFF"/>
                </a:solidFill>
                <a:latin typeface="Arial"/>
                <a:cs typeface="Arial"/>
              </a:rPr>
              <a:t>Delitos </a:t>
            </a:r>
            <a:r>
              <a:rPr sz="1600" spc="-7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600" spc="-80" dirty="0">
                <a:solidFill>
                  <a:srgbClr val="FFFFFF"/>
                </a:solidFill>
                <a:latin typeface="Arial"/>
                <a:cs typeface="Arial"/>
              </a:rPr>
              <a:t>archivos  </a:t>
            </a:r>
            <a:r>
              <a:rPr sz="1600" spc="-215" dirty="0">
                <a:solidFill>
                  <a:srgbClr val="FFFFFF"/>
                </a:solidFill>
                <a:latin typeface="Arial"/>
                <a:cs typeface="Arial"/>
              </a:rPr>
              <a:t>ART.</a:t>
            </a:r>
            <a:r>
              <a:rPr sz="1600" spc="-90" dirty="0">
                <a:solidFill>
                  <a:srgbClr val="FFFFFF"/>
                </a:solidFill>
                <a:latin typeface="Arial"/>
                <a:cs typeface="Arial"/>
              </a:rPr>
              <a:t> 121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50"/>
              </a:spcBef>
            </a:pPr>
            <a:r>
              <a:rPr sz="1600" spc="-65" dirty="0">
                <a:solidFill>
                  <a:srgbClr val="FFFFFF"/>
                </a:solidFill>
                <a:latin typeface="Arial"/>
                <a:cs typeface="Arial"/>
              </a:rPr>
              <a:t>Destruir, </a:t>
            </a:r>
            <a:r>
              <a:rPr sz="1600" spc="-55" dirty="0">
                <a:solidFill>
                  <a:srgbClr val="FFFFFF"/>
                </a:solidFill>
                <a:latin typeface="Arial"/>
                <a:cs typeface="Arial"/>
              </a:rPr>
              <a:t>ocultar, </a:t>
            </a:r>
            <a:r>
              <a:rPr sz="1600" spc="-70" dirty="0">
                <a:solidFill>
                  <a:srgbClr val="FFFFFF"/>
                </a:solidFill>
                <a:latin typeface="Arial"/>
                <a:cs typeface="Arial"/>
              </a:rPr>
              <a:t>sustraer documentos,</a:t>
            </a:r>
            <a:r>
              <a:rPr sz="1600" spc="-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5" dirty="0">
                <a:solidFill>
                  <a:srgbClr val="FFFFFF"/>
                </a:solidFill>
                <a:latin typeface="Arial"/>
                <a:cs typeface="Arial"/>
              </a:rPr>
              <a:t>etc.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3252978"/>
            <a:ext cx="1460754" cy="1566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1" y="3252978"/>
            <a:ext cx="1460500" cy="1567180"/>
          </a:xfrm>
          <a:custGeom>
            <a:avLst/>
            <a:gdLst/>
            <a:ahLst/>
            <a:cxnLst/>
            <a:rect l="l" t="t" r="r" b="b"/>
            <a:pathLst>
              <a:path w="1460500" h="1567179">
                <a:moveTo>
                  <a:pt x="0" y="386158"/>
                </a:moveTo>
                <a:lnTo>
                  <a:pt x="22592" y="350035"/>
                </a:lnTo>
                <a:lnTo>
                  <a:pt x="48405" y="313564"/>
                </a:lnTo>
                <a:lnTo>
                  <a:pt x="76206" y="278668"/>
                </a:lnTo>
                <a:lnTo>
                  <a:pt x="105911" y="245429"/>
                </a:lnTo>
                <a:lnTo>
                  <a:pt x="137440" y="213929"/>
                </a:lnTo>
                <a:lnTo>
                  <a:pt x="170709" y="184251"/>
                </a:lnTo>
                <a:lnTo>
                  <a:pt x="205638" y="156475"/>
                </a:lnTo>
                <a:lnTo>
                  <a:pt x="242144" y="130685"/>
                </a:lnTo>
                <a:lnTo>
                  <a:pt x="280145" y="106962"/>
                </a:lnTo>
                <a:lnTo>
                  <a:pt x="319558" y="85387"/>
                </a:lnTo>
                <a:lnTo>
                  <a:pt x="360303" y="66044"/>
                </a:lnTo>
                <a:lnTo>
                  <a:pt x="402297" y="49014"/>
                </a:lnTo>
                <a:lnTo>
                  <a:pt x="445457" y="34379"/>
                </a:lnTo>
                <a:lnTo>
                  <a:pt x="489703" y="22221"/>
                </a:lnTo>
                <a:lnTo>
                  <a:pt x="534951" y="12622"/>
                </a:lnTo>
                <a:lnTo>
                  <a:pt x="581120" y="5664"/>
                </a:lnTo>
                <a:lnTo>
                  <a:pt x="628129" y="1429"/>
                </a:lnTo>
                <a:lnTo>
                  <a:pt x="675894" y="0"/>
                </a:lnTo>
                <a:lnTo>
                  <a:pt x="723658" y="1429"/>
                </a:lnTo>
                <a:lnTo>
                  <a:pt x="770667" y="5664"/>
                </a:lnTo>
                <a:lnTo>
                  <a:pt x="816836" y="12622"/>
                </a:lnTo>
                <a:lnTo>
                  <a:pt x="862084" y="22221"/>
                </a:lnTo>
                <a:lnTo>
                  <a:pt x="906330" y="34379"/>
                </a:lnTo>
                <a:lnTo>
                  <a:pt x="949490" y="49014"/>
                </a:lnTo>
                <a:lnTo>
                  <a:pt x="991484" y="66044"/>
                </a:lnTo>
                <a:lnTo>
                  <a:pt x="1032229" y="85387"/>
                </a:lnTo>
                <a:lnTo>
                  <a:pt x="1071642" y="106962"/>
                </a:lnTo>
                <a:lnTo>
                  <a:pt x="1109643" y="130685"/>
                </a:lnTo>
                <a:lnTo>
                  <a:pt x="1146149" y="156475"/>
                </a:lnTo>
                <a:lnTo>
                  <a:pt x="1181078" y="184251"/>
                </a:lnTo>
                <a:lnTo>
                  <a:pt x="1214347" y="213929"/>
                </a:lnTo>
                <a:lnTo>
                  <a:pt x="1245876" y="245429"/>
                </a:lnTo>
                <a:lnTo>
                  <a:pt x="1275581" y="278668"/>
                </a:lnTo>
                <a:lnTo>
                  <a:pt x="1303382" y="313564"/>
                </a:lnTo>
                <a:lnTo>
                  <a:pt x="1329195" y="350035"/>
                </a:lnTo>
                <a:lnTo>
                  <a:pt x="1352939" y="387999"/>
                </a:lnTo>
                <a:lnTo>
                  <a:pt x="1374532" y="427374"/>
                </a:lnTo>
                <a:lnTo>
                  <a:pt x="1393892" y="468078"/>
                </a:lnTo>
                <a:lnTo>
                  <a:pt x="1410936" y="510029"/>
                </a:lnTo>
                <a:lnTo>
                  <a:pt x="1425584" y="553146"/>
                </a:lnTo>
                <a:lnTo>
                  <a:pt x="1437752" y="597346"/>
                </a:lnTo>
                <a:lnTo>
                  <a:pt x="1447359" y="642546"/>
                </a:lnTo>
                <a:lnTo>
                  <a:pt x="1454322" y="688666"/>
                </a:lnTo>
                <a:lnTo>
                  <a:pt x="1458561" y="735623"/>
                </a:lnTo>
                <a:lnTo>
                  <a:pt x="1459992" y="783336"/>
                </a:lnTo>
                <a:lnTo>
                  <a:pt x="1458561" y="831048"/>
                </a:lnTo>
                <a:lnTo>
                  <a:pt x="1454322" y="878005"/>
                </a:lnTo>
                <a:lnTo>
                  <a:pt x="1447359" y="924125"/>
                </a:lnTo>
                <a:lnTo>
                  <a:pt x="1437752" y="969325"/>
                </a:lnTo>
                <a:lnTo>
                  <a:pt x="1425584" y="1013525"/>
                </a:lnTo>
                <a:lnTo>
                  <a:pt x="1410936" y="1056642"/>
                </a:lnTo>
                <a:lnTo>
                  <a:pt x="1393892" y="1098593"/>
                </a:lnTo>
                <a:lnTo>
                  <a:pt x="1374532" y="1139297"/>
                </a:lnTo>
                <a:lnTo>
                  <a:pt x="1352939" y="1178672"/>
                </a:lnTo>
                <a:lnTo>
                  <a:pt x="1329195" y="1216636"/>
                </a:lnTo>
                <a:lnTo>
                  <a:pt x="1303382" y="1253107"/>
                </a:lnTo>
                <a:lnTo>
                  <a:pt x="1275581" y="1288003"/>
                </a:lnTo>
                <a:lnTo>
                  <a:pt x="1245876" y="1321242"/>
                </a:lnTo>
                <a:lnTo>
                  <a:pt x="1214347" y="1352742"/>
                </a:lnTo>
                <a:lnTo>
                  <a:pt x="1181078" y="1382420"/>
                </a:lnTo>
                <a:lnTo>
                  <a:pt x="1146149" y="1410196"/>
                </a:lnTo>
                <a:lnTo>
                  <a:pt x="1109643" y="1435986"/>
                </a:lnTo>
                <a:lnTo>
                  <a:pt x="1071642" y="1459709"/>
                </a:lnTo>
                <a:lnTo>
                  <a:pt x="1032229" y="1481284"/>
                </a:lnTo>
                <a:lnTo>
                  <a:pt x="991484" y="1500627"/>
                </a:lnTo>
                <a:lnTo>
                  <a:pt x="949490" y="1517657"/>
                </a:lnTo>
                <a:lnTo>
                  <a:pt x="906330" y="1532292"/>
                </a:lnTo>
                <a:lnTo>
                  <a:pt x="862084" y="1544450"/>
                </a:lnTo>
                <a:lnTo>
                  <a:pt x="816836" y="1554049"/>
                </a:lnTo>
                <a:lnTo>
                  <a:pt x="770667" y="1561007"/>
                </a:lnTo>
                <a:lnTo>
                  <a:pt x="723658" y="1565242"/>
                </a:lnTo>
                <a:lnTo>
                  <a:pt x="675894" y="1566672"/>
                </a:lnTo>
                <a:lnTo>
                  <a:pt x="628129" y="1565242"/>
                </a:lnTo>
                <a:lnTo>
                  <a:pt x="581120" y="1561007"/>
                </a:lnTo>
                <a:lnTo>
                  <a:pt x="534951" y="1554049"/>
                </a:lnTo>
                <a:lnTo>
                  <a:pt x="489703" y="1544450"/>
                </a:lnTo>
                <a:lnTo>
                  <a:pt x="445457" y="1532292"/>
                </a:lnTo>
                <a:lnTo>
                  <a:pt x="402297" y="1517657"/>
                </a:lnTo>
                <a:lnTo>
                  <a:pt x="360303" y="1500627"/>
                </a:lnTo>
                <a:lnTo>
                  <a:pt x="319558" y="1481284"/>
                </a:lnTo>
                <a:lnTo>
                  <a:pt x="280145" y="1459709"/>
                </a:lnTo>
                <a:lnTo>
                  <a:pt x="242144" y="1435986"/>
                </a:lnTo>
                <a:lnTo>
                  <a:pt x="205638" y="1410196"/>
                </a:lnTo>
                <a:lnTo>
                  <a:pt x="170709" y="1382420"/>
                </a:lnTo>
                <a:lnTo>
                  <a:pt x="137440" y="1352742"/>
                </a:lnTo>
                <a:lnTo>
                  <a:pt x="105911" y="1321242"/>
                </a:lnTo>
                <a:lnTo>
                  <a:pt x="76206" y="1288003"/>
                </a:lnTo>
                <a:lnTo>
                  <a:pt x="48405" y="1253107"/>
                </a:lnTo>
                <a:lnTo>
                  <a:pt x="22592" y="1216636"/>
                </a:lnTo>
                <a:lnTo>
                  <a:pt x="0" y="1180513"/>
                </a:lnTo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653" y="5275326"/>
            <a:ext cx="5706110" cy="1568450"/>
          </a:xfrm>
          <a:custGeom>
            <a:avLst/>
            <a:gdLst/>
            <a:ahLst/>
            <a:cxnLst/>
            <a:rect l="l" t="t" r="r" b="b"/>
            <a:pathLst>
              <a:path w="5706109" h="1568450">
                <a:moveTo>
                  <a:pt x="5705856" y="0"/>
                </a:moveTo>
                <a:lnTo>
                  <a:pt x="784097" y="0"/>
                </a:lnTo>
                <a:lnTo>
                  <a:pt x="0" y="784098"/>
                </a:lnTo>
                <a:lnTo>
                  <a:pt x="784097" y="1568196"/>
                </a:lnTo>
                <a:lnTo>
                  <a:pt x="5705856" y="1568196"/>
                </a:lnTo>
                <a:lnTo>
                  <a:pt x="5705856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653" y="5275326"/>
            <a:ext cx="5706110" cy="1568450"/>
          </a:xfrm>
          <a:custGeom>
            <a:avLst/>
            <a:gdLst/>
            <a:ahLst/>
            <a:cxnLst/>
            <a:rect l="l" t="t" r="r" b="b"/>
            <a:pathLst>
              <a:path w="5706109" h="1568450">
                <a:moveTo>
                  <a:pt x="5705856" y="1568196"/>
                </a:moveTo>
                <a:lnTo>
                  <a:pt x="784097" y="1568196"/>
                </a:lnTo>
                <a:lnTo>
                  <a:pt x="0" y="784098"/>
                </a:lnTo>
                <a:lnTo>
                  <a:pt x="784097" y="0"/>
                </a:lnTo>
                <a:lnTo>
                  <a:pt x="5705856" y="0"/>
                </a:lnTo>
                <a:lnTo>
                  <a:pt x="5705856" y="1568196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283714" y="5370677"/>
            <a:ext cx="4188460" cy="955040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615"/>
              </a:spcBef>
            </a:pPr>
            <a:r>
              <a:rPr sz="1600" spc="-190" dirty="0">
                <a:solidFill>
                  <a:srgbClr val="FFFFFF"/>
                </a:solidFill>
                <a:latin typeface="Arial"/>
                <a:cs typeface="Arial"/>
              </a:rPr>
              <a:t>ANTICORRUPCIÓN</a:t>
            </a:r>
            <a:endParaRPr sz="160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  <a:spcBef>
                <a:spcPts val="515"/>
              </a:spcBef>
            </a:pPr>
            <a:r>
              <a:rPr sz="1600" spc="-100" dirty="0">
                <a:solidFill>
                  <a:srgbClr val="FFFFFF"/>
                </a:solidFill>
                <a:latin typeface="Arial"/>
                <a:cs typeface="Arial"/>
              </a:rPr>
              <a:t>Código </a:t>
            </a:r>
            <a:r>
              <a:rPr sz="1600" spc="-110" dirty="0">
                <a:solidFill>
                  <a:srgbClr val="FFFFFF"/>
                </a:solidFill>
                <a:latin typeface="Arial"/>
                <a:cs typeface="Arial"/>
              </a:rPr>
              <a:t>Penal </a:t>
            </a:r>
            <a:r>
              <a:rPr sz="1600" spc="-95" dirty="0">
                <a:solidFill>
                  <a:srgbClr val="FFFFFF"/>
                </a:solidFill>
                <a:latin typeface="Arial"/>
                <a:cs typeface="Arial"/>
              </a:rPr>
              <a:t>Federal 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Art.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75" dirty="0">
                <a:solidFill>
                  <a:srgbClr val="FFFFFF"/>
                </a:solidFill>
                <a:latin typeface="Arial"/>
                <a:cs typeface="Arial"/>
              </a:rPr>
              <a:t>214.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1600" spc="-140" dirty="0">
                <a:solidFill>
                  <a:srgbClr val="FFFFFF"/>
                </a:solidFill>
                <a:latin typeface="Arial"/>
                <a:cs typeface="Arial"/>
              </a:rPr>
              <a:t>Ley </a:t>
            </a:r>
            <a:r>
              <a:rPr sz="1600" spc="-90" dirty="0">
                <a:solidFill>
                  <a:srgbClr val="FFFFFF"/>
                </a:solidFill>
                <a:latin typeface="Arial"/>
                <a:cs typeface="Arial"/>
              </a:rPr>
              <a:t>General </a:t>
            </a:r>
            <a:r>
              <a:rPr sz="1600" spc="-8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600" spc="-95" dirty="0">
                <a:solidFill>
                  <a:srgbClr val="FFFFFF"/>
                </a:solidFill>
                <a:latin typeface="Arial"/>
                <a:cs typeface="Arial"/>
              </a:rPr>
              <a:t>Responsabilidades</a:t>
            </a:r>
            <a:r>
              <a:rPr sz="16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60" dirty="0">
                <a:solidFill>
                  <a:srgbClr val="FFFFFF"/>
                </a:solidFill>
                <a:latin typeface="Arial"/>
                <a:cs typeface="Arial"/>
              </a:rPr>
              <a:t>Administrativas.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2098" y="5275326"/>
            <a:ext cx="1568196" cy="15681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2098" y="5275326"/>
            <a:ext cx="1568450" cy="1568450"/>
          </a:xfrm>
          <a:custGeom>
            <a:avLst/>
            <a:gdLst/>
            <a:ahLst/>
            <a:cxnLst/>
            <a:rect l="l" t="t" r="r" b="b"/>
            <a:pathLst>
              <a:path w="1568450" h="1568450">
                <a:moveTo>
                  <a:pt x="0" y="784098"/>
                </a:moveTo>
                <a:lnTo>
                  <a:pt x="1430" y="736333"/>
                </a:lnTo>
                <a:lnTo>
                  <a:pt x="5669" y="689324"/>
                </a:lnTo>
                <a:lnTo>
                  <a:pt x="12632" y="643155"/>
                </a:lnTo>
                <a:lnTo>
                  <a:pt x="22239" y="597907"/>
                </a:lnTo>
                <a:lnTo>
                  <a:pt x="34407" y="553661"/>
                </a:lnTo>
                <a:lnTo>
                  <a:pt x="49055" y="510501"/>
                </a:lnTo>
                <a:lnTo>
                  <a:pt x="66099" y="468507"/>
                </a:lnTo>
                <a:lnTo>
                  <a:pt x="85459" y="427762"/>
                </a:lnTo>
                <a:lnTo>
                  <a:pt x="107052" y="388349"/>
                </a:lnTo>
                <a:lnTo>
                  <a:pt x="130796" y="350348"/>
                </a:lnTo>
                <a:lnTo>
                  <a:pt x="156609" y="313842"/>
                </a:lnTo>
                <a:lnTo>
                  <a:pt x="184410" y="278913"/>
                </a:lnTo>
                <a:lnTo>
                  <a:pt x="214115" y="245644"/>
                </a:lnTo>
                <a:lnTo>
                  <a:pt x="245644" y="214115"/>
                </a:lnTo>
                <a:lnTo>
                  <a:pt x="278913" y="184410"/>
                </a:lnTo>
                <a:lnTo>
                  <a:pt x="313842" y="156609"/>
                </a:lnTo>
                <a:lnTo>
                  <a:pt x="350348" y="130796"/>
                </a:lnTo>
                <a:lnTo>
                  <a:pt x="388349" y="107052"/>
                </a:lnTo>
                <a:lnTo>
                  <a:pt x="427762" y="85459"/>
                </a:lnTo>
                <a:lnTo>
                  <a:pt x="468507" y="66099"/>
                </a:lnTo>
                <a:lnTo>
                  <a:pt x="510501" y="49055"/>
                </a:lnTo>
                <a:lnTo>
                  <a:pt x="553661" y="34407"/>
                </a:lnTo>
                <a:lnTo>
                  <a:pt x="597907" y="22239"/>
                </a:lnTo>
                <a:lnTo>
                  <a:pt x="643155" y="12632"/>
                </a:lnTo>
                <a:lnTo>
                  <a:pt x="689324" y="5669"/>
                </a:lnTo>
                <a:lnTo>
                  <a:pt x="736333" y="1430"/>
                </a:lnTo>
                <a:lnTo>
                  <a:pt x="784097" y="0"/>
                </a:lnTo>
                <a:lnTo>
                  <a:pt x="831862" y="1430"/>
                </a:lnTo>
                <a:lnTo>
                  <a:pt x="878871" y="5669"/>
                </a:lnTo>
                <a:lnTo>
                  <a:pt x="925040" y="12632"/>
                </a:lnTo>
                <a:lnTo>
                  <a:pt x="970288" y="22239"/>
                </a:lnTo>
                <a:lnTo>
                  <a:pt x="1014534" y="34407"/>
                </a:lnTo>
                <a:lnTo>
                  <a:pt x="1057694" y="49055"/>
                </a:lnTo>
                <a:lnTo>
                  <a:pt x="1099688" y="66099"/>
                </a:lnTo>
                <a:lnTo>
                  <a:pt x="1140433" y="85459"/>
                </a:lnTo>
                <a:lnTo>
                  <a:pt x="1179846" y="107052"/>
                </a:lnTo>
                <a:lnTo>
                  <a:pt x="1217847" y="130796"/>
                </a:lnTo>
                <a:lnTo>
                  <a:pt x="1254353" y="156609"/>
                </a:lnTo>
                <a:lnTo>
                  <a:pt x="1289282" y="184410"/>
                </a:lnTo>
                <a:lnTo>
                  <a:pt x="1322551" y="214115"/>
                </a:lnTo>
                <a:lnTo>
                  <a:pt x="1354080" y="245644"/>
                </a:lnTo>
                <a:lnTo>
                  <a:pt x="1383785" y="278913"/>
                </a:lnTo>
                <a:lnTo>
                  <a:pt x="1411586" y="313842"/>
                </a:lnTo>
                <a:lnTo>
                  <a:pt x="1437399" y="350348"/>
                </a:lnTo>
                <a:lnTo>
                  <a:pt x="1461143" y="388349"/>
                </a:lnTo>
                <a:lnTo>
                  <a:pt x="1482736" y="427762"/>
                </a:lnTo>
                <a:lnTo>
                  <a:pt x="1502096" y="468507"/>
                </a:lnTo>
                <a:lnTo>
                  <a:pt x="1519140" y="510501"/>
                </a:lnTo>
                <a:lnTo>
                  <a:pt x="1533788" y="553661"/>
                </a:lnTo>
                <a:lnTo>
                  <a:pt x="1545956" y="597907"/>
                </a:lnTo>
                <a:lnTo>
                  <a:pt x="1555563" y="643155"/>
                </a:lnTo>
                <a:lnTo>
                  <a:pt x="1562526" y="689324"/>
                </a:lnTo>
                <a:lnTo>
                  <a:pt x="1566765" y="736333"/>
                </a:lnTo>
                <a:lnTo>
                  <a:pt x="1568196" y="784098"/>
                </a:lnTo>
                <a:lnTo>
                  <a:pt x="1566765" y="831862"/>
                </a:lnTo>
                <a:lnTo>
                  <a:pt x="1562526" y="878871"/>
                </a:lnTo>
                <a:lnTo>
                  <a:pt x="1555563" y="925040"/>
                </a:lnTo>
                <a:lnTo>
                  <a:pt x="1545956" y="970288"/>
                </a:lnTo>
                <a:lnTo>
                  <a:pt x="1533788" y="1014534"/>
                </a:lnTo>
                <a:lnTo>
                  <a:pt x="1519140" y="1057694"/>
                </a:lnTo>
                <a:lnTo>
                  <a:pt x="1502096" y="1099688"/>
                </a:lnTo>
                <a:lnTo>
                  <a:pt x="1482736" y="1140433"/>
                </a:lnTo>
                <a:lnTo>
                  <a:pt x="1461143" y="1179846"/>
                </a:lnTo>
                <a:lnTo>
                  <a:pt x="1437399" y="1217847"/>
                </a:lnTo>
                <a:lnTo>
                  <a:pt x="1411586" y="1254353"/>
                </a:lnTo>
                <a:lnTo>
                  <a:pt x="1383785" y="1289282"/>
                </a:lnTo>
                <a:lnTo>
                  <a:pt x="1354080" y="1322551"/>
                </a:lnTo>
                <a:lnTo>
                  <a:pt x="1322551" y="1354080"/>
                </a:lnTo>
                <a:lnTo>
                  <a:pt x="1289282" y="1383785"/>
                </a:lnTo>
                <a:lnTo>
                  <a:pt x="1254353" y="1411586"/>
                </a:lnTo>
                <a:lnTo>
                  <a:pt x="1217847" y="1437399"/>
                </a:lnTo>
                <a:lnTo>
                  <a:pt x="1179846" y="1461143"/>
                </a:lnTo>
                <a:lnTo>
                  <a:pt x="1140433" y="1482736"/>
                </a:lnTo>
                <a:lnTo>
                  <a:pt x="1099688" y="1502096"/>
                </a:lnTo>
                <a:lnTo>
                  <a:pt x="1057694" y="1519140"/>
                </a:lnTo>
                <a:lnTo>
                  <a:pt x="1014534" y="1533788"/>
                </a:lnTo>
                <a:lnTo>
                  <a:pt x="970288" y="1545956"/>
                </a:lnTo>
                <a:lnTo>
                  <a:pt x="925040" y="1555563"/>
                </a:lnTo>
                <a:lnTo>
                  <a:pt x="878871" y="1562526"/>
                </a:lnTo>
                <a:lnTo>
                  <a:pt x="831862" y="1566765"/>
                </a:lnTo>
                <a:lnTo>
                  <a:pt x="784097" y="1568196"/>
                </a:lnTo>
                <a:lnTo>
                  <a:pt x="736333" y="1566765"/>
                </a:lnTo>
                <a:lnTo>
                  <a:pt x="689324" y="1562526"/>
                </a:lnTo>
                <a:lnTo>
                  <a:pt x="643155" y="1555563"/>
                </a:lnTo>
                <a:lnTo>
                  <a:pt x="597907" y="1545956"/>
                </a:lnTo>
                <a:lnTo>
                  <a:pt x="553661" y="1533788"/>
                </a:lnTo>
                <a:lnTo>
                  <a:pt x="510501" y="1519140"/>
                </a:lnTo>
                <a:lnTo>
                  <a:pt x="468507" y="1502096"/>
                </a:lnTo>
                <a:lnTo>
                  <a:pt x="427762" y="1482736"/>
                </a:lnTo>
                <a:lnTo>
                  <a:pt x="388349" y="1461143"/>
                </a:lnTo>
                <a:lnTo>
                  <a:pt x="350348" y="1437399"/>
                </a:lnTo>
                <a:lnTo>
                  <a:pt x="313842" y="1411586"/>
                </a:lnTo>
                <a:lnTo>
                  <a:pt x="278913" y="1383785"/>
                </a:lnTo>
                <a:lnTo>
                  <a:pt x="245644" y="1354080"/>
                </a:lnTo>
                <a:lnTo>
                  <a:pt x="214115" y="1322551"/>
                </a:lnTo>
                <a:lnTo>
                  <a:pt x="184410" y="1289282"/>
                </a:lnTo>
                <a:lnTo>
                  <a:pt x="156609" y="1254353"/>
                </a:lnTo>
                <a:lnTo>
                  <a:pt x="130796" y="1217847"/>
                </a:lnTo>
                <a:lnTo>
                  <a:pt x="107052" y="1179846"/>
                </a:lnTo>
                <a:lnTo>
                  <a:pt x="85459" y="1140433"/>
                </a:lnTo>
                <a:lnTo>
                  <a:pt x="66099" y="1099688"/>
                </a:lnTo>
                <a:lnTo>
                  <a:pt x="49055" y="1057694"/>
                </a:lnTo>
                <a:lnTo>
                  <a:pt x="34407" y="1014534"/>
                </a:lnTo>
                <a:lnTo>
                  <a:pt x="22239" y="970288"/>
                </a:lnTo>
                <a:lnTo>
                  <a:pt x="12632" y="925040"/>
                </a:lnTo>
                <a:lnTo>
                  <a:pt x="5669" y="878871"/>
                </a:lnTo>
                <a:lnTo>
                  <a:pt x="1430" y="831862"/>
                </a:lnTo>
                <a:lnTo>
                  <a:pt x="0" y="78409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61" y="34290"/>
            <a:ext cx="6888480" cy="731520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137795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085"/>
              </a:spcBef>
              <a:tabLst>
                <a:tab pos="2195195" algn="l"/>
              </a:tabLst>
            </a:pPr>
            <a:r>
              <a:rPr sz="2700" spc="-105" dirty="0"/>
              <a:t>5.</a:t>
            </a:r>
            <a:r>
              <a:rPr sz="2700" spc="-125" dirty="0"/>
              <a:t> </a:t>
            </a:r>
            <a:r>
              <a:rPr sz="2700" spc="-360" dirty="0"/>
              <a:t>SANCIONES	</a:t>
            </a:r>
            <a:r>
              <a:rPr sz="2700" spc="-220" dirty="0"/>
              <a:t>(En </a:t>
            </a:r>
            <a:r>
              <a:rPr sz="2700" spc="-85" dirty="0"/>
              <a:t>vigor </a:t>
            </a:r>
            <a:r>
              <a:rPr sz="2700" spc="-130" dirty="0"/>
              <a:t>y </a:t>
            </a:r>
            <a:r>
              <a:rPr sz="2700" spc="-45" dirty="0"/>
              <a:t>por</a:t>
            </a:r>
            <a:r>
              <a:rPr sz="2700" spc="-160" dirty="0"/>
              <a:t> </a:t>
            </a:r>
            <a:r>
              <a:rPr sz="2700" spc="-130" dirty="0"/>
              <a:t>aplicarse)</a:t>
            </a:r>
            <a:endParaRPr sz="2700"/>
          </a:p>
        </p:txBody>
      </p:sp>
      <p:sp>
        <p:nvSpPr>
          <p:cNvPr id="18" name="object 18"/>
          <p:cNvSpPr/>
          <p:nvPr/>
        </p:nvSpPr>
        <p:spPr>
          <a:xfrm>
            <a:off x="7111052" y="277368"/>
            <a:ext cx="1866784" cy="11277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184517" y="1803653"/>
            <a:ext cx="111506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3360">
              <a:lnSpc>
                <a:spcPct val="100000"/>
              </a:lnSpc>
              <a:spcBef>
                <a:spcPts val="100"/>
              </a:spcBef>
            </a:pPr>
            <a:r>
              <a:rPr sz="1800" b="1" spc="-120" dirty="0">
                <a:solidFill>
                  <a:srgbClr val="FF0000"/>
                </a:solidFill>
                <a:latin typeface="Trebuchet MS"/>
                <a:cs typeface="Trebuchet MS"/>
              </a:rPr>
              <a:t>MULTA  </a:t>
            </a:r>
            <a:r>
              <a:rPr sz="1800" b="1" spc="-145" dirty="0">
                <a:latin typeface="Trebuchet MS"/>
                <a:cs typeface="Trebuchet MS"/>
              </a:rPr>
              <a:t>150 </a:t>
            </a:r>
            <a:r>
              <a:rPr sz="1800" b="1" spc="-75" dirty="0">
                <a:latin typeface="Trebuchet MS"/>
                <a:cs typeface="Trebuchet MS"/>
              </a:rPr>
              <a:t>a</a:t>
            </a:r>
            <a:r>
              <a:rPr sz="1800" b="1" spc="-190" dirty="0">
                <a:latin typeface="Trebuchet MS"/>
                <a:cs typeface="Trebuchet MS"/>
              </a:rPr>
              <a:t> </a:t>
            </a:r>
            <a:r>
              <a:rPr sz="1800" b="1" spc="-155" dirty="0">
                <a:latin typeface="Trebuchet MS"/>
                <a:cs typeface="Trebuchet MS"/>
              </a:rPr>
              <a:t>1,500</a:t>
            </a:r>
            <a:endParaRPr sz="1800">
              <a:latin typeface="Trebuchet MS"/>
              <a:cs typeface="Trebuchet MS"/>
            </a:endParaRPr>
          </a:p>
          <a:p>
            <a:pPr marL="53340">
              <a:lnSpc>
                <a:spcPct val="100000"/>
              </a:lnSpc>
            </a:pPr>
            <a:r>
              <a:rPr sz="1800" b="1" spc="-120" dirty="0">
                <a:latin typeface="Trebuchet MS"/>
                <a:cs typeface="Trebuchet MS"/>
              </a:rPr>
              <a:t>veces</a:t>
            </a:r>
            <a:r>
              <a:rPr sz="1800" b="1" spc="-185" dirty="0">
                <a:latin typeface="Trebuchet MS"/>
                <a:cs typeface="Trebuchet MS"/>
              </a:rPr>
              <a:t> </a:t>
            </a:r>
            <a:r>
              <a:rPr sz="1800" b="1" spc="-50" dirty="0">
                <a:latin typeface="Trebuchet MS"/>
                <a:cs typeface="Trebuchet MS"/>
              </a:rPr>
              <a:t>S.M.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862064" y="3315715"/>
            <a:ext cx="167830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80" dirty="0">
                <a:solidFill>
                  <a:srgbClr val="FF0000"/>
                </a:solidFill>
                <a:latin typeface="Trebuchet MS"/>
                <a:cs typeface="Trebuchet MS"/>
              </a:rPr>
              <a:t>PRIVACIÓN </a:t>
            </a:r>
            <a:r>
              <a:rPr sz="1800" b="1" spc="-85" dirty="0">
                <a:solidFill>
                  <a:srgbClr val="FF0000"/>
                </a:solidFill>
                <a:latin typeface="Trebuchet MS"/>
                <a:cs typeface="Trebuchet MS"/>
              </a:rPr>
              <a:t>DE</a:t>
            </a:r>
            <a:r>
              <a:rPr sz="1800" b="1" spc="-24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800" b="1" spc="-145" dirty="0">
                <a:solidFill>
                  <a:srgbClr val="FF0000"/>
                </a:solidFill>
                <a:latin typeface="Trebuchet MS"/>
                <a:cs typeface="Trebuchet MS"/>
              </a:rPr>
              <a:t>LA  </a:t>
            </a:r>
            <a:r>
              <a:rPr sz="1800" b="1" spc="-130" dirty="0">
                <a:solidFill>
                  <a:srgbClr val="FF0000"/>
                </a:solidFill>
                <a:latin typeface="Trebuchet MS"/>
                <a:cs typeface="Trebuchet MS"/>
              </a:rPr>
              <a:t>LIBERTAD</a:t>
            </a:r>
            <a:endParaRPr sz="1800">
              <a:latin typeface="Trebuchet MS"/>
              <a:cs typeface="Trebuchet MS"/>
            </a:endParaRPr>
          </a:p>
          <a:p>
            <a:pPr marL="59690" marR="50800" indent="-3175" algn="ctr">
              <a:lnSpc>
                <a:spcPct val="100000"/>
              </a:lnSpc>
            </a:pPr>
            <a:r>
              <a:rPr sz="1800" b="1" spc="-145" dirty="0">
                <a:latin typeface="Trebuchet MS"/>
                <a:cs typeface="Trebuchet MS"/>
              </a:rPr>
              <a:t>3 </a:t>
            </a:r>
            <a:r>
              <a:rPr sz="1800" b="1" spc="-75" dirty="0">
                <a:latin typeface="Trebuchet MS"/>
                <a:cs typeface="Trebuchet MS"/>
              </a:rPr>
              <a:t>a </a:t>
            </a:r>
            <a:r>
              <a:rPr sz="1800" b="1" spc="-145" dirty="0">
                <a:latin typeface="Trebuchet MS"/>
                <a:cs typeface="Trebuchet MS"/>
              </a:rPr>
              <a:t>10 </a:t>
            </a:r>
            <a:r>
              <a:rPr sz="1800" b="1" spc="-70" dirty="0">
                <a:latin typeface="Trebuchet MS"/>
                <a:cs typeface="Trebuchet MS"/>
              </a:rPr>
              <a:t>años </a:t>
            </a:r>
            <a:r>
              <a:rPr sz="1800" b="1" spc="-105" dirty="0">
                <a:latin typeface="Trebuchet MS"/>
                <a:cs typeface="Trebuchet MS"/>
              </a:rPr>
              <a:t>de  </a:t>
            </a:r>
            <a:r>
              <a:rPr sz="1800" b="1" spc="-95" dirty="0">
                <a:latin typeface="Trebuchet MS"/>
                <a:cs typeface="Trebuchet MS"/>
              </a:rPr>
              <a:t>prisión </a:t>
            </a:r>
            <a:r>
              <a:rPr sz="1800" b="1" spc="-9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800" b="1" spc="-40" dirty="0">
                <a:solidFill>
                  <a:srgbClr val="FF0000"/>
                </a:solidFill>
                <a:latin typeface="Trebuchet MS"/>
                <a:cs typeface="Trebuchet MS"/>
              </a:rPr>
              <a:t>IN</a:t>
            </a:r>
            <a:r>
              <a:rPr sz="1800" b="1" spc="-50" dirty="0">
                <a:solidFill>
                  <a:srgbClr val="FF0000"/>
                </a:solidFill>
                <a:latin typeface="Trebuchet MS"/>
                <a:cs typeface="Trebuchet MS"/>
              </a:rPr>
              <a:t>H</a:t>
            </a:r>
            <a:r>
              <a:rPr sz="1800" b="1" spc="-80" dirty="0">
                <a:solidFill>
                  <a:srgbClr val="FF0000"/>
                </a:solidFill>
                <a:latin typeface="Trebuchet MS"/>
                <a:cs typeface="Trebuchet MS"/>
              </a:rPr>
              <a:t>ABILI</a:t>
            </a:r>
            <a:r>
              <a:rPr sz="1800" b="1" spc="-365" dirty="0">
                <a:solidFill>
                  <a:srgbClr val="FF0000"/>
                </a:solidFill>
                <a:latin typeface="Trebuchet MS"/>
                <a:cs typeface="Trebuchet MS"/>
              </a:rPr>
              <a:t>T</a:t>
            </a:r>
            <a:r>
              <a:rPr sz="1800" b="1" spc="-75" dirty="0">
                <a:solidFill>
                  <a:srgbClr val="FF0000"/>
                </a:solidFill>
                <a:latin typeface="Trebuchet MS"/>
                <a:cs typeface="Trebuchet MS"/>
              </a:rPr>
              <a:t>A</a:t>
            </a:r>
            <a:r>
              <a:rPr sz="1800" b="1" spc="-65" dirty="0">
                <a:solidFill>
                  <a:srgbClr val="FF0000"/>
                </a:solidFill>
                <a:latin typeface="Trebuchet MS"/>
                <a:cs typeface="Trebuchet MS"/>
              </a:rPr>
              <a:t>CI</a:t>
            </a:r>
            <a:r>
              <a:rPr sz="1800" b="1" spc="-105" dirty="0">
                <a:solidFill>
                  <a:srgbClr val="FF0000"/>
                </a:solidFill>
                <a:latin typeface="Trebuchet MS"/>
                <a:cs typeface="Trebuchet MS"/>
              </a:rPr>
              <a:t>Ó</a:t>
            </a:r>
            <a:r>
              <a:rPr sz="1800" b="1" spc="-15" dirty="0">
                <a:solidFill>
                  <a:srgbClr val="FF000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72630" y="5317363"/>
            <a:ext cx="1675764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80" dirty="0">
                <a:solidFill>
                  <a:srgbClr val="FF0000"/>
                </a:solidFill>
                <a:latin typeface="Trebuchet MS"/>
                <a:cs typeface="Trebuchet MS"/>
              </a:rPr>
              <a:t>PRIVACIÓN </a:t>
            </a:r>
            <a:r>
              <a:rPr sz="1800" b="1" spc="-85" dirty="0">
                <a:solidFill>
                  <a:srgbClr val="FF0000"/>
                </a:solidFill>
                <a:latin typeface="Trebuchet MS"/>
                <a:cs typeface="Trebuchet MS"/>
              </a:rPr>
              <a:t>DE</a:t>
            </a:r>
            <a:r>
              <a:rPr sz="1800" b="1" spc="-26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800" b="1" spc="-150" dirty="0">
                <a:solidFill>
                  <a:srgbClr val="FF0000"/>
                </a:solidFill>
                <a:latin typeface="Trebuchet MS"/>
                <a:cs typeface="Trebuchet MS"/>
              </a:rPr>
              <a:t>LA  </a:t>
            </a:r>
            <a:r>
              <a:rPr sz="1800" b="1" spc="-130" dirty="0">
                <a:solidFill>
                  <a:srgbClr val="FF0000"/>
                </a:solidFill>
                <a:latin typeface="Trebuchet MS"/>
                <a:cs typeface="Trebuchet MS"/>
              </a:rPr>
              <a:t>LIBERTAD</a:t>
            </a:r>
            <a:endParaRPr sz="1800">
              <a:latin typeface="Trebuchet MS"/>
              <a:cs typeface="Trebuchet MS"/>
            </a:endParaRPr>
          </a:p>
          <a:p>
            <a:pPr marL="59690" marR="49530" indent="-1905" algn="ctr">
              <a:lnSpc>
                <a:spcPct val="100000"/>
              </a:lnSpc>
            </a:pPr>
            <a:r>
              <a:rPr sz="1800" b="1" spc="-145" dirty="0">
                <a:latin typeface="Trebuchet MS"/>
                <a:cs typeface="Trebuchet MS"/>
              </a:rPr>
              <a:t>2 </a:t>
            </a:r>
            <a:r>
              <a:rPr sz="1800" b="1" spc="-75" dirty="0">
                <a:latin typeface="Trebuchet MS"/>
                <a:cs typeface="Trebuchet MS"/>
              </a:rPr>
              <a:t>a </a:t>
            </a:r>
            <a:r>
              <a:rPr sz="1800" b="1" spc="-145" dirty="0">
                <a:latin typeface="Trebuchet MS"/>
                <a:cs typeface="Trebuchet MS"/>
              </a:rPr>
              <a:t>7 </a:t>
            </a:r>
            <a:r>
              <a:rPr sz="1800" b="1" spc="-70" dirty="0">
                <a:latin typeface="Trebuchet MS"/>
                <a:cs typeface="Trebuchet MS"/>
              </a:rPr>
              <a:t>años </a:t>
            </a:r>
            <a:r>
              <a:rPr sz="1800" b="1" spc="-105" dirty="0">
                <a:latin typeface="Trebuchet MS"/>
                <a:cs typeface="Trebuchet MS"/>
              </a:rPr>
              <a:t>de  </a:t>
            </a:r>
            <a:r>
              <a:rPr sz="1800" b="1" spc="-95" dirty="0">
                <a:latin typeface="Trebuchet MS"/>
                <a:cs typeface="Trebuchet MS"/>
              </a:rPr>
              <a:t>prisión </a:t>
            </a:r>
            <a:r>
              <a:rPr sz="1800" b="1" spc="-9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800" b="1" spc="-70" dirty="0">
                <a:solidFill>
                  <a:srgbClr val="FF0000"/>
                </a:solidFill>
                <a:latin typeface="Trebuchet MS"/>
                <a:cs typeface="Trebuchet MS"/>
              </a:rPr>
              <a:t>INHABI</a:t>
            </a:r>
            <a:r>
              <a:rPr sz="1800" b="1" spc="-85" dirty="0">
                <a:solidFill>
                  <a:srgbClr val="FF0000"/>
                </a:solidFill>
                <a:latin typeface="Trebuchet MS"/>
                <a:cs typeface="Trebuchet MS"/>
              </a:rPr>
              <a:t>L</a:t>
            </a:r>
            <a:r>
              <a:rPr sz="1800" b="1" spc="-25" dirty="0">
                <a:solidFill>
                  <a:srgbClr val="FF0000"/>
                </a:solidFill>
                <a:latin typeface="Trebuchet MS"/>
                <a:cs typeface="Trebuchet MS"/>
              </a:rPr>
              <a:t>I</a:t>
            </a:r>
            <a:r>
              <a:rPr sz="1800" b="1" spc="-360" dirty="0">
                <a:solidFill>
                  <a:srgbClr val="FF0000"/>
                </a:solidFill>
                <a:latin typeface="Trebuchet MS"/>
                <a:cs typeface="Trebuchet MS"/>
              </a:rPr>
              <a:t>T</a:t>
            </a:r>
            <a:r>
              <a:rPr sz="1800" b="1" spc="-75" dirty="0">
                <a:solidFill>
                  <a:srgbClr val="FF0000"/>
                </a:solidFill>
                <a:latin typeface="Trebuchet MS"/>
                <a:cs typeface="Trebuchet MS"/>
              </a:rPr>
              <a:t>A</a:t>
            </a:r>
            <a:r>
              <a:rPr sz="1800" b="1" spc="-160" dirty="0">
                <a:solidFill>
                  <a:srgbClr val="FF0000"/>
                </a:solidFill>
                <a:latin typeface="Trebuchet MS"/>
                <a:cs typeface="Trebuchet MS"/>
              </a:rPr>
              <a:t>C</a:t>
            </a:r>
            <a:r>
              <a:rPr sz="1800" b="1" spc="-25" dirty="0">
                <a:solidFill>
                  <a:srgbClr val="FF0000"/>
                </a:solidFill>
                <a:latin typeface="Trebuchet MS"/>
                <a:cs typeface="Trebuchet MS"/>
              </a:rPr>
              <a:t>I</a:t>
            </a:r>
            <a:r>
              <a:rPr sz="1800" b="1" spc="-235" dirty="0">
                <a:solidFill>
                  <a:srgbClr val="FF0000"/>
                </a:solidFill>
                <a:latin typeface="Trebuchet MS"/>
                <a:cs typeface="Trebuchet MS"/>
              </a:rPr>
              <a:t>Ó</a:t>
            </a:r>
            <a:r>
              <a:rPr sz="1800" spc="-742" baseline="23148" dirty="0">
                <a:solidFill>
                  <a:srgbClr val="888888"/>
                </a:solidFill>
                <a:latin typeface="Arial"/>
                <a:cs typeface="Arial"/>
              </a:rPr>
              <a:t>8</a:t>
            </a:r>
            <a:r>
              <a:rPr sz="1800" b="1" spc="-15" dirty="0">
                <a:solidFill>
                  <a:srgbClr val="FF0000"/>
                </a:solidFill>
                <a:latin typeface="Trebuchet MS"/>
                <a:cs typeface="Trebuchet MS"/>
              </a:rPr>
              <a:t>N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8267" y="1167765"/>
            <a:ext cx="6217920" cy="372999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6985" algn="just">
              <a:lnSpc>
                <a:spcPts val="2920"/>
              </a:lnSpc>
              <a:spcBef>
                <a:spcPts val="459"/>
              </a:spcBef>
            </a:pPr>
            <a:r>
              <a:rPr sz="2700" spc="-75" dirty="0">
                <a:latin typeface="Arial"/>
                <a:cs typeface="Arial"/>
              </a:rPr>
              <a:t>Implementar </a:t>
            </a:r>
            <a:r>
              <a:rPr sz="2700" spc="-90" dirty="0">
                <a:latin typeface="Arial"/>
                <a:cs typeface="Arial"/>
              </a:rPr>
              <a:t>un</a:t>
            </a:r>
            <a:r>
              <a:rPr sz="2700" spc="570" dirty="0">
                <a:latin typeface="Arial"/>
                <a:cs typeface="Arial"/>
              </a:rPr>
              <a:t> </a:t>
            </a:r>
            <a:r>
              <a:rPr sz="2700" spc="-175" dirty="0">
                <a:latin typeface="Arial"/>
                <a:cs typeface="Arial"/>
              </a:rPr>
              <a:t>Sistema </a:t>
            </a:r>
            <a:r>
              <a:rPr sz="2700" spc="-65" dirty="0">
                <a:latin typeface="Arial"/>
                <a:cs typeface="Arial"/>
              </a:rPr>
              <a:t>Institucional </a:t>
            </a:r>
            <a:r>
              <a:rPr sz="2700" spc="-140" dirty="0">
                <a:latin typeface="Arial"/>
                <a:cs typeface="Arial"/>
              </a:rPr>
              <a:t>de  </a:t>
            </a:r>
            <a:r>
              <a:rPr sz="2700" spc="-130" dirty="0">
                <a:latin typeface="Arial"/>
                <a:cs typeface="Arial"/>
              </a:rPr>
              <a:t>Archivos, </a:t>
            </a:r>
            <a:r>
              <a:rPr sz="2700" spc="-80" dirty="0">
                <a:latin typeface="Arial"/>
                <a:cs typeface="Arial"/>
              </a:rPr>
              <a:t>soporte </a:t>
            </a:r>
            <a:r>
              <a:rPr sz="2700" spc="-110" dirty="0">
                <a:latin typeface="Arial"/>
                <a:cs typeface="Arial"/>
              </a:rPr>
              <a:t>físico </a:t>
            </a:r>
            <a:r>
              <a:rPr sz="2700" spc="-130" dirty="0">
                <a:latin typeface="Arial"/>
                <a:cs typeface="Arial"/>
              </a:rPr>
              <a:t>y </a:t>
            </a:r>
            <a:r>
              <a:rPr sz="2700" spc="-80" dirty="0">
                <a:latin typeface="Arial"/>
                <a:cs typeface="Arial"/>
              </a:rPr>
              <a:t>medio</a:t>
            </a:r>
            <a:r>
              <a:rPr sz="2700" spc="-290" dirty="0">
                <a:latin typeface="Arial"/>
                <a:cs typeface="Arial"/>
              </a:rPr>
              <a:t> </a:t>
            </a:r>
            <a:r>
              <a:rPr sz="2700" spc="-75" dirty="0">
                <a:latin typeface="Arial"/>
                <a:cs typeface="Arial"/>
              </a:rPr>
              <a:t>electrónico.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650">
              <a:latin typeface="Times New Roman"/>
              <a:cs typeface="Times New Roman"/>
            </a:endParaRPr>
          </a:p>
          <a:p>
            <a:pPr marL="12700" marR="5080" algn="just">
              <a:lnSpc>
                <a:spcPts val="2920"/>
              </a:lnSpc>
            </a:pPr>
            <a:r>
              <a:rPr sz="2700" spc="-125" dirty="0">
                <a:latin typeface="Arial"/>
                <a:cs typeface="Arial"/>
              </a:rPr>
              <a:t>Publicación de </a:t>
            </a:r>
            <a:r>
              <a:rPr sz="2700" spc="-70" dirty="0">
                <a:latin typeface="Arial"/>
                <a:cs typeface="Arial"/>
              </a:rPr>
              <a:t>información </a:t>
            </a:r>
            <a:r>
              <a:rPr sz="2700" spc="-130" dirty="0">
                <a:latin typeface="Arial"/>
                <a:cs typeface="Arial"/>
              </a:rPr>
              <a:t>y </a:t>
            </a:r>
            <a:r>
              <a:rPr sz="2700" spc="-114" dirty="0">
                <a:latin typeface="Arial"/>
                <a:cs typeface="Arial"/>
              </a:rPr>
              <a:t>documentos  </a:t>
            </a:r>
            <a:r>
              <a:rPr sz="2700" spc="-125" dirty="0">
                <a:latin typeface="Arial"/>
                <a:cs typeface="Arial"/>
              </a:rPr>
              <a:t>en </a:t>
            </a:r>
            <a:r>
              <a:rPr sz="2700" spc="-80" dirty="0">
                <a:latin typeface="Arial"/>
                <a:cs typeface="Arial"/>
              </a:rPr>
              <a:t>materia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14" dirty="0">
                <a:latin typeface="Arial"/>
                <a:cs typeface="Arial"/>
              </a:rPr>
              <a:t>transparencia, </a:t>
            </a:r>
            <a:r>
              <a:rPr sz="2700" spc="-215" dirty="0">
                <a:latin typeface="Arial"/>
                <a:cs typeface="Arial"/>
              </a:rPr>
              <a:t>así </a:t>
            </a:r>
            <a:r>
              <a:rPr sz="2700" spc="-125" dirty="0">
                <a:latin typeface="Arial"/>
                <a:cs typeface="Arial"/>
              </a:rPr>
              <a:t>como </a:t>
            </a:r>
            <a:r>
              <a:rPr sz="2700" spc="-90" dirty="0">
                <a:latin typeface="Arial"/>
                <a:cs typeface="Arial"/>
              </a:rPr>
              <a:t>dar  </a:t>
            </a:r>
            <a:r>
              <a:rPr sz="2700" spc="-135" dirty="0">
                <a:latin typeface="Arial"/>
                <a:cs typeface="Arial"/>
              </a:rPr>
              <a:t>respuesta </a:t>
            </a:r>
            <a:r>
              <a:rPr sz="2700" spc="-210" dirty="0">
                <a:latin typeface="Arial"/>
                <a:cs typeface="Arial"/>
              </a:rPr>
              <a:t>a </a:t>
            </a:r>
            <a:r>
              <a:rPr sz="2700" spc="-165" dirty="0">
                <a:latin typeface="Arial"/>
                <a:cs typeface="Arial"/>
              </a:rPr>
              <a:t>las </a:t>
            </a:r>
            <a:r>
              <a:rPr sz="2700" spc="-90" dirty="0">
                <a:latin typeface="Arial"/>
                <a:cs typeface="Arial"/>
              </a:rPr>
              <a:t>solicitudes </a:t>
            </a:r>
            <a:r>
              <a:rPr sz="2700" spc="-125" dirty="0">
                <a:latin typeface="Arial"/>
                <a:cs typeface="Arial"/>
              </a:rPr>
              <a:t>de</a:t>
            </a:r>
            <a:r>
              <a:rPr sz="2700" spc="-229" dirty="0">
                <a:latin typeface="Arial"/>
                <a:cs typeface="Arial"/>
              </a:rPr>
              <a:t> </a:t>
            </a:r>
            <a:r>
              <a:rPr sz="2700" spc="-70" dirty="0">
                <a:latin typeface="Arial"/>
                <a:cs typeface="Arial"/>
              </a:rPr>
              <a:t>información.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650">
              <a:latin typeface="Times New Roman"/>
              <a:cs typeface="Times New Roman"/>
            </a:endParaRPr>
          </a:p>
          <a:p>
            <a:pPr marL="12700" marR="5715" algn="just">
              <a:lnSpc>
                <a:spcPts val="2920"/>
              </a:lnSpc>
            </a:pPr>
            <a:r>
              <a:rPr sz="2700" spc="-155" dirty="0">
                <a:latin typeface="Arial"/>
                <a:cs typeface="Arial"/>
              </a:rPr>
              <a:t>Dar </a:t>
            </a:r>
            <a:r>
              <a:rPr sz="2700" spc="-65" dirty="0">
                <a:latin typeface="Arial"/>
                <a:cs typeface="Arial"/>
              </a:rPr>
              <a:t>cumplimiento  </a:t>
            </a:r>
            <a:r>
              <a:rPr sz="2700" spc="-210" dirty="0">
                <a:latin typeface="Arial"/>
                <a:cs typeface="Arial"/>
              </a:rPr>
              <a:t>a </a:t>
            </a:r>
            <a:r>
              <a:rPr sz="2700" spc="-120" dirty="0">
                <a:latin typeface="Arial"/>
                <a:cs typeface="Arial"/>
              </a:rPr>
              <a:t>los </a:t>
            </a:r>
            <a:r>
              <a:rPr sz="2700" spc="-85" dirty="0">
                <a:latin typeface="Arial"/>
                <a:cs typeface="Arial"/>
              </a:rPr>
              <a:t>informes </a:t>
            </a:r>
            <a:r>
              <a:rPr sz="2700" spc="-130" dirty="0">
                <a:latin typeface="Arial"/>
                <a:cs typeface="Arial"/>
              </a:rPr>
              <a:t>de  </a:t>
            </a:r>
            <a:r>
              <a:rPr sz="2700" spc="-75" dirty="0">
                <a:latin typeface="Arial"/>
                <a:cs typeface="Arial"/>
              </a:rPr>
              <a:t>rendición </a:t>
            </a:r>
            <a:r>
              <a:rPr sz="2700" spc="-125" dirty="0">
                <a:latin typeface="Arial"/>
                <a:cs typeface="Arial"/>
              </a:rPr>
              <a:t>de </a:t>
            </a:r>
            <a:r>
              <a:rPr sz="2700" spc="-140" dirty="0">
                <a:latin typeface="Arial"/>
                <a:cs typeface="Arial"/>
              </a:rPr>
              <a:t>cuentas </a:t>
            </a:r>
            <a:r>
              <a:rPr sz="2700" spc="-130" dirty="0">
                <a:latin typeface="Arial"/>
                <a:cs typeface="Arial"/>
              </a:rPr>
              <a:t>y</a:t>
            </a:r>
            <a:r>
              <a:rPr sz="2700" spc="-285" dirty="0">
                <a:latin typeface="Arial"/>
                <a:cs typeface="Arial"/>
              </a:rPr>
              <a:t> </a:t>
            </a:r>
            <a:r>
              <a:rPr sz="2700" spc="-90" dirty="0">
                <a:latin typeface="Arial"/>
                <a:cs typeface="Arial"/>
              </a:rPr>
              <a:t>auditorías.</a:t>
            </a:r>
            <a:endParaRPr sz="27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04681" y="6426809"/>
            <a:ext cx="10287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60" dirty="0">
                <a:solidFill>
                  <a:srgbClr val="888888"/>
                </a:solidFill>
                <a:latin typeface="Arial"/>
                <a:cs typeface="Arial"/>
              </a:rPr>
              <a:t>9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1" y="34290"/>
            <a:ext cx="9144000" cy="731520"/>
          </a:xfrm>
          <a:custGeom>
            <a:avLst/>
            <a:gdLst/>
            <a:ahLst/>
            <a:cxnLst/>
            <a:rect l="l" t="t" r="r" b="b"/>
            <a:pathLst>
              <a:path w="9144000" h="731520">
                <a:moveTo>
                  <a:pt x="0" y="731519"/>
                </a:moveTo>
                <a:lnTo>
                  <a:pt x="9144000" y="731519"/>
                </a:lnTo>
                <a:lnTo>
                  <a:pt x="9144000" y="0"/>
                </a:lnTo>
                <a:lnTo>
                  <a:pt x="0" y="0"/>
                </a:lnTo>
                <a:lnTo>
                  <a:pt x="0" y="731519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1" y="34290"/>
            <a:ext cx="9144000" cy="731520"/>
          </a:xfrm>
          <a:custGeom>
            <a:avLst/>
            <a:gdLst/>
            <a:ahLst/>
            <a:cxnLst/>
            <a:rect l="l" t="t" r="r" b="b"/>
            <a:pathLst>
              <a:path w="9144000" h="731520">
                <a:moveTo>
                  <a:pt x="0" y="731519"/>
                </a:moveTo>
                <a:lnTo>
                  <a:pt x="9144000" y="731519"/>
                </a:lnTo>
                <a:lnTo>
                  <a:pt x="9144000" y="0"/>
                </a:lnTo>
                <a:lnTo>
                  <a:pt x="0" y="0"/>
                </a:lnTo>
                <a:lnTo>
                  <a:pt x="0" y="731519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159511"/>
            <a:ext cx="771525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105" dirty="0"/>
              <a:t>6. </a:t>
            </a:r>
            <a:r>
              <a:rPr sz="2700" spc="-160" dirty="0"/>
              <a:t>Acciones </a:t>
            </a:r>
            <a:r>
              <a:rPr sz="2700" spc="-135" dirty="0"/>
              <a:t>establecidas </a:t>
            </a:r>
            <a:r>
              <a:rPr sz="2700" spc="-125" dirty="0"/>
              <a:t>en </a:t>
            </a:r>
            <a:r>
              <a:rPr sz="2700" spc="-120" dirty="0"/>
              <a:t>los </a:t>
            </a:r>
            <a:r>
              <a:rPr sz="2700" spc="-100" dirty="0"/>
              <a:t>ordenamientos</a:t>
            </a:r>
            <a:r>
              <a:rPr sz="2700" spc="-250" dirty="0"/>
              <a:t> </a:t>
            </a:r>
            <a:r>
              <a:rPr sz="2700" spc="-95" dirty="0"/>
              <a:t>jurídicos</a:t>
            </a:r>
            <a:endParaRPr sz="2700" dirty="0"/>
          </a:p>
        </p:txBody>
      </p:sp>
      <p:sp>
        <p:nvSpPr>
          <p:cNvPr id="7" name="object 7"/>
          <p:cNvSpPr/>
          <p:nvPr/>
        </p:nvSpPr>
        <p:spPr>
          <a:xfrm>
            <a:off x="6618916" y="1034796"/>
            <a:ext cx="2522036" cy="3436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3041" y="4733671"/>
            <a:ext cx="5833110" cy="10045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1" spc="-204" dirty="0">
                <a:latin typeface="Trebuchet MS"/>
                <a:cs typeface="Trebuchet MS"/>
              </a:rPr>
              <a:t>Lema </a:t>
            </a:r>
            <a:r>
              <a:rPr sz="3200" b="1" i="1" spc="-215" dirty="0">
                <a:latin typeface="Trebuchet MS"/>
                <a:cs typeface="Trebuchet MS"/>
              </a:rPr>
              <a:t>del </a:t>
            </a:r>
            <a:r>
              <a:rPr sz="3200" b="1" i="1" spc="-204" dirty="0">
                <a:latin typeface="Trebuchet MS"/>
                <a:cs typeface="Trebuchet MS"/>
              </a:rPr>
              <a:t>escudo:</a:t>
            </a:r>
            <a:r>
              <a:rPr sz="3200" b="1" i="1" spc="-350" dirty="0">
                <a:latin typeface="Trebuchet MS"/>
                <a:cs typeface="Trebuchet MS"/>
              </a:rPr>
              <a:t> </a:t>
            </a:r>
            <a:r>
              <a:rPr sz="3200" b="1" i="1" spc="-220" dirty="0">
                <a:latin typeface="Trebuchet MS"/>
                <a:cs typeface="Trebuchet MS"/>
              </a:rPr>
              <a:t>“Heredamos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3200" b="1" i="1" spc="-254" dirty="0">
                <a:latin typeface="Trebuchet MS"/>
                <a:cs typeface="Trebuchet MS"/>
              </a:rPr>
              <a:t>libertad, </a:t>
            </a:r>
            <a:r>
              <a:rPr sz="3200" b="1" i="1" spc="-175" dirty="0">
                <a:latin typeface="Trebuchet MS"/>
                <a:cs typeface="Trebuchet MS"/>
              </a:rPr>
              <a:t>legaremos </a:t>
            </a:r>
            <a:r>
              <a:rPr sz="3200" b="1" i="1" spc="-254" dirty="0">
                <a:latin typeface="Trebuchet MS"/>
                <a:cs typeface="Trebuchet MS"/>
              </a:rPr>
              <a:t>justicia</a:t>
            </a:r>
            <a:r>
              <a:rPr sz="3200" b="1" i="1" spc="-420" dirty="0">
                <a:latin typeface="Trebuchet MS"/>
                <a:cs typeface="Trebuchet MS"/>
              </a:rPr>
              <a:t> </a:t>
            </a:r>
            <a:r>
              <a:rPr sz="3200" b="1" i="1" spc="-260" dirty="0">
                <a:latin typeface="Trebuchet MS"/>
                <a:cs typeface="Trebuchet MS"/>
              </a:rPr>
              <a:t>social”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49525" y="479814"/>
            <a:ext cx="3674396" cy="2219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82039" y="6291070"/>
            <a:ext cx="4732020" cy="5120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9184" y="6216396"/>
            <a:ext cx="499872" cy="4998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96830" y="981455"/>
            <a:ext cx="2084744" cy="29099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07764" y="3212579"/>
            <a:ext cx="4933949" cy="9654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91354" y="3319348"/>
            <a:ext cx="1793875" cy="528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spc="-335" dirty="0">
                <a:solidFill>
                  <a:srgbClr val="FFFFFF"/>
                </a:solidFill>
                <a:latin typeface="Arial"/>
                <a:cs typeface="Arial"/>
              </a:rPr>
              <a:t>¡GRACIAS!</a:t>
            </a:r>
            <a:endParaRPr sz="3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2543164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21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00034" y="2071678"/>
            <a:ext cx="29855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II. Síndico Municipal</a:t>
            </a:r>
          </a:p>
        </p:txBody>
      </p:sp>
      <p:sp>
        <p:nvSpPr>
          <p:cNvPr id="12" name="11 Cerrar llave"/>
          <p:cNvSpPr/>
          <p:nvPr/>
        </p:nvSpPr>
        <p:spPr>
          <a:xfrm rot="10800000">
            <a:off x="3929058" y="4000504"/>
            <a:ext cx="428628" cy="1178751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16 Conector recto"/>
          <p:cNvCxnSpPr/>
          <p:nvPr/>
        </p:nvCxnSpPr>
        <p:spPr>
          <a:xfrm>
            <a:off x="500034" y="1285860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3357554" y="571480"/>
            <a:ext cx="2966646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Comisión de Entrega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500034" y="1428736"/>
            <a:ext cx="328660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I. Presidente Municipal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500034" y="2643182"/>
            <a:ext cx="32925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III. Contralor Municipal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500034" y="3214686"/>
            <a:ext cx="33005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IV. Demás Servidores P.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5286380" y="1428736"/>
            <a:ext cx="13628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Presidirá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5286380" y="2071678"/>
            <a:ext cx="22013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Vicepresidente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5286380" y="2643182"/>
            <a:ext cx="263950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Secretario Técnico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5357818" y="3214686"/>
            <a:ext cx="12066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Vocales</a:t>
            </a:r>
          </a:p>
        </p:txBody>
      </p:sp>
      <p:sp>
        <p:nvSpPr>
          <p:cNvPr id="22" name="21 Flecha derecha"/>
          <p:cNvSpPr/>
          <p:nvPr/>
        </p:nvSpPr>
        <p:spPr>
          <a:xfrm>
            <a:off x="4071934" y="1643050"/>
            <a:ext cx="1000132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Flecha derecha"/>
          <p:cNvSpPr/>
          <p:nvPr/>
        </p:nvSpPr>
        <p:spPr>
          <a:xfrm>
            <a:off x="4071934" y="2285992"/>
            <a:ext cx="1000132" cy="142876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Flecha derecha"/>
          <p:cNvSpPr/>
          <p:nvPr/>
        </p:nvSpPr>
        <p:spPr>
          <a:xfrm>
            <a:off x="4071934" y="2857496"/>
            <a:ext cx="1000132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Flecha derecha"/>
          <p:cNvSpPr/>
          <p:nvPr/>
        </p:nvSpPr>
        <p:spPr>
          <a:xfrm>
            <a:off x="4071934" y="3429000"/>
            <a:ext cx="1000132" cy="142876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8" name="27 Conector recto"/>
          <p:cNvCxnSpPr/>
          <p:nvPr/>
        </p:nvCxnSpPr>
        <p:spPr>
          <a:xfrm>
            <a:off x="500034" y="3857628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1071538" y="4286256"/>
            <a:ext cx="2639505" cy="492443"/>
          </a:xfrm>
          <a:prstGeom prst="rect">
            <a:avLst/>
          </a:prstGeom>
          <a:ln w="19050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Secretario Técnico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4714876" y="3929066"/>
            <a:ext cx="41807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600" dirty="0" smtClean="0"/>
              <a:t> Verificar avances e informar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4714876" y="4357694"/>
            <a:ext cx="23855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600" dirty="0" smtClean="0"/>
              <a:t> Levantar Actas</a:t>
            </a:r>
          </a:p>
        </p:txBody>
      </p:sp>
      <p:sp>
        <p:nvSpPr>
          <p:cNvPr id="32" name="31 Rectángulo"/>
          <p:cNvSpPr/>
          <p:nvPr/>
        </p:nvSpPr>
        <p:spPr>
          <a:xfrm>
            <a:off x="4714876" y="4786322"/>
            <a:ext cx="341503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600" dirty="0" smtClean="0"/>
              <a:t> Seguimiento acuerdos</a:t>
            </a:r>
          </a:p>
        </p:txBody>
      </p:sp>
      <p:cxnSp>
        <p:nvCxnSpPr>
          <p:cNvPr id="33" name="32 Conector recto"/>
          <p:cNvCxnSpPr/>
          <p:nvPr/>
        </p:nvCxnSpPr>
        <p:spPr>
          <a:xfrm>
            <a:off x="500034" y="542926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571472" y="5572140"/>
            <a:ext cx="1597489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Reuniones</a:t>
            </a:r>
          </a:p>
        </p:txBody>
      </p:sp>
      <p:sp>
        <p:nvSpPr>
          <p:cNvPr id="35" name="34 Rectángulo"/>
          <p:cNvSpPr/>
          <p:nvPr/>
        </p:nvSpPr>
        <p:spPr>
          <a:xfrm>
            <a:off x="3786182" y="5572140"/>
            <a:ext cx="1725024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1 vez x mes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6786578" y="5572140"/>
            <a:ext cx="1726050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Jun-Jul-Ago</a:t>
            </a:r>
          </a:p>
        </p:txBody>
      </p:sp>
      <p:sp>
        <p:nvSpPr>
          <p:cNvPr id="40" name="39 Flecha derecha"/>
          <p:cNvSpPr/>
          <p:nvPr/>
        </p:nvSpPr>
        <p:spPr>
          <a:xfrm>
            <a:off x="2285984" y="5786454"/>
            <a:ext cx="1428760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40 Flecha derecha"/>
          <p:cNvSpPr/>
          <p:nvPr/>
        </p:nvSpPr>
        <p:spPr>
          <a:xfrm>
            <a:off x="5572132" y="5786454"/>
            <a:ext cx="1143008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28850" cy="43971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21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357554" y="571480"/>
            <a:ext cx="2966646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Comisión de Entrega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500034" y="1285860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1000100" y="1785926"/>
            <a:ext cx="171617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Integrantes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357554" y="1500174"/>
            <a:ext cx="4527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600" dirty="0" smtClean="0"/>
              <a:t> No delegar funciones relativas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357554" y="2143116"/>
            <a:ext cx="55124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MX" sz="2600" dirty="0" smtClean="0"/>
              <a:t> No percibirán remuneración adicional</a:t>
            </a:r>
          </a:p>
        </p:txBody>
      </p:sp>
      <p:sp>
        <p:nvSpPr>
          <p:cNvPr id="9" name="8 Cerrar llave"/>
          <p:cNvSpPr/>
          <p:nvPr/>
        </p:nvSpPr>
        <p:spPr>
          <a:xfrm rot="10800000">
            <a:off x="2857488" y="1500173"/>
            <a:ext cx="714380" cy="1178751"/>
          </a:xfrm>
          <a:prstGeom prst="rightBrace">
            <a:avLst>
              <a:gd name="adj1" fmla="val 8333"/>
              <a:gd name="adj2" fmla="val 49018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00034" y="3143248"/>
            <a:ext cx="3053272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Nuevo Ayuntamiento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00034" y="3857628"/>
            <a:ext cx="2533129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Presidente Electo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357687" y="3857628"/>
            <a:ext cx="3643338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sz="2600" dirty="0" smtClean="0"/>
              <a:t>Comunicará de inmediato 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500034" y="4500570"/>
            <a:ext cx="7257371" cy="49244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Nombre de quienes integran Comisión de Recepción</a:t>
            </a:r>
          </a:p>
        </p:txBody>
      </p:sp>
      <p:cxnSp>
        <p:nvCxnSpPr>
          <p:cNvPr id="14" name="13 Conector recto"/>
          <p:cNvCxnSpPr/>
          <p:nvPr/>
        </p:nvCxnSpPr>
        <p:spPr>
          <a:xfrm>
            <a:off x="500034" y="364331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Flecha derecha"/>
          <p:cNvSpPr/>
          <p:nvPr/>
        </p:nvSpPr>
        <p:spPr>
          <a:xfrm>
            <a:off x="3071802" y="4000504"/>
            <a:ext cx="1214446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curvada hacia la izquierda"/>
          <p:cNvSpPr/>
          <p:nvPr/>
        </p:nvSpPr>
        <p:spPr>
          <a:xfrm>
            <a:off x="8072462" y="4071942"/>
            <a:ext cx="731520" cy="857256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1785918" y="5429264"/>
            <a:ext cx="203773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Reuniones</a:t>
            </a:r>
          </a:p>
          <a:p>
            <a:pPr>
              <a:buNone/>
            </a:pPr>
            <a:r>
              <a:rPr lang="es-MX" sz="2600" dirty="0" smtClean="0"/>
              <a:t>Comisión E-R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4786314" y="5357826"/>
            <a:ext cx="23421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Mínimo una vez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4786314" y="5857892"/>
            <a:ext cx="29251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Previo Instalación A.</a:t>
            </a:r>
          </a:p>
        </p:txBody>
      </p:sp>
      <p:sp>
        <p:nvSpPr>
          <p:cNvPr id="23" name="22 Cerrar llave"/>
          <p:cNvSpPr/>
          <p:nvPr/>
        </p:nvSpPr>
        <p:spPr>
          <a:xfrm rot="10800000">
            <a:off x="4071934" y="5429265"/>
            <a:ext cx="428628" cy="785818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4" name="23 Conector recto"/>
          <p:cNvCxnSpPr/>
          <p:nvPr/>
        </p:nvCxnSpPr>
        <p:spPr>
          <a:xfrm>
            <a:off x="500034" y="5143512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285720" y="142852"/>
            <a:ext cx="2400288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22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285720" y="500042"/>
            <a:ext cx="857256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85720" y="642918"/>
          <a:ext cx="8572560" cy="5974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4528"/>
                <a:gridCol w="7678032"/>
              </a:tblGrid>
              <a:tr h="196228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FRACC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DOCUMENTOS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Libros de Actas de Sesiones, Ayuntamientos</a:t>
                      </a:r>
                      <a:r>
                        <a:rPr lang="es-MX" sz="2000" baseline="0" dirty="0" smtClean="0"/>
                        <a:t> salientes y anteriores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Situación Financiera y Estados Contables y doc. comprobatoria I, P y G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Relativa al estado que guarda la cuenta pública.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IV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Situación de</a:t>
                      </a:r>
                      <a:r>
                        <a:rPr lang="es-MX" sz="2000" baseline="0" dirty="0" smtClean="0"/>
                        <a:t> la Deuda Pública y respaldo documental.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Estado de la Obra Pública</a:t>
                      </a:r>
                      <a:r>
                        <a:rPr lang="es-MX" sz="2000" baseline="0" dirty="0" smtClean="0"/>
                        <a:t> ejecutada, en proceso y respaldo documental  señalando el origen del recurso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Proyectos y programas ejecutados y no ejecutados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Situación que guarda</a:t>
                      </a:r>
                      <a:r>
                        <a:rPr lang="es-MX" sz="2000" baseline="0" dirty="0" smtClean="0"/>
                        <a:t> la aplicación del gasto de los recursos federales y estatales informes y comprobantes de los mismos.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VIII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Cumplimiento</a:t>
                      </a:r>
                      <a:r>
                        <a:rPr lang="es-MX" sz="2000" baseline="0" dirty="0" smtClean="0"/>
                        <a:t> de obligaciones fiscales, seguridad social. Federales  y Estatales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IX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Plantilla y expedientes de personal.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Convenios o contratos que el Municipio tenga.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Programas municipales y proyectos aprobados y ejecutados, estado que guarden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2400288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22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78579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928670"/>
          <a:ext cx="8215370" cy="539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7256"/>
                <a:gridCol w="7358114"/>
              </a:tblGrid>
              <a:tr h="196228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FRACC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DOCUMENTOS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Convenios o contratos que el Municipio tenga.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Programas municipales y proyectos aprobados y ejecutados, estado que guarden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Registro,</a:t>
                      </a:r>
                      <a:r>
                        <a:rPr lang="es-MX" sz="2000" baseline="0" dirty="0" smtClean="0"/>
                        <a:t> inventario, catálogo y resguardo de bienes.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XIII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Inventario de Programas Informáticos, respaldo electrónico de información y base de datos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XIV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Estado que guarden asuntos tratados por las comisiones del Ayuntamiento.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XV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Juicios en trámite, estado procesal</a:t>
                      </a:r>
                      <a:r>
                        <a:rPr lang="es-MX" sz="2000" baseline="0" dirty="0" smtClean="0"/>
                        <a:t> y pasivo contingente que representen.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XVI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Asuntos, contratos, convenios u obras pendientes de atención.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XVII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Información que se estime relevante para la continuidad de la Administración Pública Municipal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28850" cy="29684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l"/>
            <a:r>
              <a:rPr lang="es-MX" sz="2400" b="1" dirty="0" smtClean="0">
                <a:solidFill>
                  <a:srgbClr val="00B050"/>
                </a:solidFill>
              </a:rPr>
              <a:t>Art. 23 LOMEMO</a:t>
            </a:r>
            <a:endParaRPr lang="es-MX" sz="2400" b="1" dirty="0">
              <a:solidFill>
                <a:srgbClr val="00B05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357554" y="571480"/>
            <a:ext cx="2227918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b="1" dirty="0" smtClean="0"/>
              <a:t>CAPACITACIÓN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142984"/>
            <a:ext cx="821537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5286380" y="1714488"/>
            <a:ext cx="2339487" cy="892552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Imparte </a:t>
            </a:r>
          </a:p>
          <a:p>
            <a:pPr>
              <a:buNone/>
            </a:pPr>
            <a:r>
              <a:rPr lang="es-MX" sz="2600" dirty="0" smtClean="0"/>
              <a:t>Congreso - ASM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28596" y="1571612"/>
            <a:ext cx="1393074" cy="492443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Salientes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786050" y="1571612"/>
            <a:ext cx="1957139" cy="492443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Mayo y Junio</a:t>
            </a:r>
          </a:p>
        </p:txBody>
      </p:sp>
      <p:sp>
        <p:nvSpPr>
          <p:cNvPr id="9" name="8 Flecha derecha"/>
          <p:cNvSpPr/>
          <p:nvPr/>
        </p:nvSpPr>
        <p:spPr>
          <a:xfrm>
            <a:off x="1928794" y="1785926"/>
            <a:ext cx="785818" cy="142876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428596" y="2214554"/>
            <a:ext cx="1146404" cy="492443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Electos</a:t>
            </a:r>
          </a:p>
        </p:txBody>
      </p:sp>
      <p:sp>
        <p:nvSpPr>
          <p:cNvPr id="12" name="11 Flecha derecha"/>
          <p:cNvSpPr/>
          <p:nvPr/>
        </p:nvSpPr>
        <p:spPr>
          <a:xfrm>
            <a:off x="1928794" y="2428868"/>
            <a:ext cx="785818" cy="142876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2786050" y="2214554"/>
            <a:ext cx="2031646" cy="492443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Julio y Agosto</a:t>
            </a:r>
          </a:p>
        </p:txBody>
      </p:sp>
      <p:sp>
        <p:nvSpPr>
          <p:cNvPr id="15" name="14 Cerrar llave"/>
          <p:cNvSpPr/>
          <p:nvPr/>
        </p:nvSpPr>
        <p:spPr>
          <a:xfrm>
            <a:off x="4786314" y="1785926"/>
            <a:ext cx="428628" cy="785818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2857488" y="3286124"/>
            <a:ext cx="5848973" cy="492443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dirty="0" smtClean="0"/>
              <a:t>Fecha limite para integración documental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571472" y="2928934"/>
            <a:ext cx="1622560" cy="892552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s-MX" sz="2600" u="sng" dirty="0" smtClean="0"/>
              <a:t>Salientes</a:t>
            </a:r>
          </a:p>
          <a:p>
            <a:pPr>
              <a:buNone/>
            </a:pPr>
            <a:r>
              <a:rPr lang="es-MX" sz="2600" dirty="0" smtClean="0"/>
              <a:t>31 de Julio</a:t>
            </a:r>
          </a:p>
        </p:txBody>
      </p:sp>
      <p:sp>
        <p:nvSpPr>
          <p:cNvPr id="18" name="17 Flecha derecha"/>
          <p:cNvSpPr/>
          <p:nvPr/>
        </p:nvSpPr>
        <p:spPr>
          <a:xfrm>
            <a:off x="2285984" y="3500438"/>
            <a:ext cx="500066" cy="142876"/>
          </a:xfrm>
          <a:prstGeom prst="rightArrow">
            <a:avLst/>
          </a:prstGeom>
          <a:solidFill>
            <a:srgbClr val="00B050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Rectángulo"/>
          <p:cNvSpPr/>
          <p:nvPr/>
        </p:nvSpPr>
        <p:spPr>
          <a:xfrm>
            <a:off x="714348" y="4357694"/>
            <a:ext cx="7786742" cy="2092881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s-MX" sz="2600" dirty="0" smtClean="0"/>
              <a:t>Consideraciones para integración documental final</a:t>
            </a:r>
          </a:p>
          <a:p>
            <a:pPr>
              <a:buNone/>
            </a:pPr>
            <a:r>
              <a:rPr lang="es-MX" sz="2600" dirty="0" smtClean="0"/>
              <a:t>(Última Quincena):</a:t>
            </a:r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Incluir captación de ingresos.</a:t>
            </a:r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Incluir gastos menores.</a:t>
            </a:r>
          </a:p>
          <a:p>
            <a:pPr lvl="1">
              <a:buFont typeface="Wingdings" pitchFamily="2" charset="2"/>
              <a:buChar char="§"/>
            </a:pPr>
            <a:r>
              <a:rPr lang="es-MX" sz="2600" dirty="0" smtClean="0"/>
              <a:t>  31 de agosto información completa.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sz="2400" dirty="0" smtClean="0"/>
        </a:defPPr>
      </a:lst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3058</Words>
  <Application>Microsoft Office PowerPoint</Application>
  <PresentationFormat>Presentación en pantalla (4:3)</PresentationFormat>
  <Paragraphs>770</Paragraphs>
  <Slides>43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Tema de Office</vt:lpstr>
      <vt:lpstr>EN  CUMPLIMIENTO  AL  ARTÍCULO 21  DE LA LEY ORGÁNICA  MUNICIPAL.</vt:lpstr>
      <vt:lpstr>Art. 3, fracc. VI, LINEAMIENTOS</vt:lpstr>
      <vt:lpstr>Art. 21 LOMEMO</vt:lpstr>
      <vt:lpstr>Art. 21 LOMEMO</vt:lpstr>
      <vt:lpstr>Art. 21 LOMEMO</vt:lpstr>
      <vt:lpstr>Art. 21 LOMEMO</vt:lpstr>
      <vt:lpstr>Art. 22 LOMEMO</vt:lpstr>
      <vt:lpstr>Art. 22 LOMEMO</vt:lpstr>
      <vt:lpstr>Art. 23 LOMEMO</vt:lpstr>
      <vt:lpstr>Art. 23 LOMEMO</vt:lpstr>
      <vt:lpstr>Art. 23 LOMEMO</vt:lpstr>
      <vt:lpstr>Art. 24 LOMEMO</vt:lpstr>
      <vt:lpstr>Art. 25 LOMEMO</vt:lpstr>
      <vt:lpstr>Art. 25 LOMEMO</vt:lpstr>
      <vt:lpstr>LINEAMIENTOS PARA LA ENTREGA-RECEPCIÓN DE LOS MUNICIPIOS DEL ESTADO DE MICHOACÁN DE OCAMPO 27 de marzo de 2018</vt:lpstr>
      <vt:lpstr>Art. 1 Lineamientos</vt:lpstr>
      <vt:lpstr>Arts. 5 a 10 Lineamientos</vt:lpstr>
      <vt:lpstr>Arts. 5 a 10 Lineamientos</vt:lpstr>
      <vt:lpstr>Arts. 11 a 16, Lineamientos</vt:lpstr>
      <vt:lpstr>Arts. 11 a 16, Lineamientos</vt:lpstr>
      <vt:lpstr>Art. 23 Lineamientos</vt:lpstr>
      <vt:lpstr>Art. 24 Lineamientos</vt:lpstr>
      <vt:lpstr>Arts. 25 a 27, Lineamientos</vt:lpstr>
      <vt:lpstr>Arts. 25 a 27, Lineamientos</vt:lpstr>
      <vt:lpstr>Art. 5 Lineamientos</vt:lpstr>
      <vt:lpstr>       FORMATO ÚNICO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OBJETIVO</vt:lpstr>
      <vt:lpstr>CONTENIDO</vt:lpstr>
      <vt:lpstr>Diapositiva 37</vt:lpstr>
      <vt:lpstr>Diapositiva 38</vt:lpstr>
      <vt:lpstr>2. SITUACIÓN EN LOS ARCHIVOS</vt:lpstr>
      <vt:lpstr>3. INFORMACIÓN Y REQUERIMIENTOS</vt:lpstr>
      <vt:lpstr>5. SANCIONES (En vigor y por aplicarse)</vt:lpstr>
      <vt:lpstr>6. Acciones establecidas en los ordenamientos jurídicos</vt:lpstr>
      <vt:lpstr>Diapositiva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Entrega - Recepción</dc:title>
  <cp:lastModifiedBy>Auditor</cp:lastModifiedBy>
  <cp:revision>136</cp:revision>
  <dcterms:modified xsi:type="dcterms:W3CDTF">2018-08-20T15:19:02Z</dcterms:modified>
</cp:coreProperties>
</file>