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8" r:id="rId12"/>
  </p:sldIdLst>
  <p:sldSz cx="12192000" cy="6858000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C328ACFB-FB77-4D8D-853A-7A77919A9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/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0611E5-BEC4-47C3-8AAB-3D32FBCC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9C4FA-DA38-4B0F-9FB5-0AC49DF870F9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839895-5261-455C-A31D-96E29D95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605FD6-EFEB-412E-9FD1-A66D6B2C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99B7E90-2F99-4A95-8C55-585C9465BECF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59135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C6824619-0984-467F-B129-52BE1F33F59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690423-02E2-4877-9A37-99ED0D10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48724-64CE-425D-B9F2-143851078C73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8CFDAD-0F62-4F39-98B6-2E1A31C4F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954E20-4DCB-4F06-A9ED-684178D8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547B8E1D-8B28-4B4F-B1E3-9F147A0E59E2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183635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0F58288-518A-4337-85B7-914FC6BC863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6" name="TextBox 13">
            <a:extLst>
              <a:ext uri="{FF2B5EF4-FFF2-40B4-BE49-F238E27FC236}">
                <a16:creationId xmlns:a16="http://schemas.microsoft.com/office/drawing/2014/main" id="{9905FA0C-FD08-4652-AB02-CCD6434A2B98}"/>
              </a:ext>
            </a:extLst>
          </p:cNvPr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8AD0FB19-A79E-425C-A965-66005F0526E8}"/>
              </a:ext>
            </a:extLst>
          </p:cNvPr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94D90-A951-4726-8A9E-7FA560F22EC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96A30-3665-484A-ACBF-ED17083B67C3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5086ACA-D14C-44DB-A92E-BD50C839198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418C674-0E6A-40F4-9269-30B711436E4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806692C7-1AD6-4C47-BB7B-0CB85E85A89B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988117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E861995-0B4C-499B-9CEC-D92009096E7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47C2AEA-3FB1-40B4-B0B7-96ED98A8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813E4-1ABC-43F9-AD48-7134D373C62D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DA90E50-9A4B-42FB-8B48-40446135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190A59C-216D-4EFE-83A8-99E6915E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FB765207-200E-4644-9B89-545FE283C000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2919872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56C31AF1-7CE7-4F18-AFEC-6D70AD224E8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6" name="TextBox 16">
            <a:extLst>
              <a:ext uri="{FF2B5EF4-FFF2-40B4-BE49-F238E27FC236}">
                <a16:creationId xmlns:a16="http://schemas.microsoft.com/office/drawing/2014/main" id="{029DD35F-EE1D-4C97-8301-1244EBF0A5F4}"/>
              </a:ext>
            </a:extLst>
          </p:cNvPr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3D407067-2787-4125-A9D6-3E5208362781}"/>
              </a:ext>
            </a:extLst>
          </p:cNvPr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026D259-6B43-458E-8B44-62DE6E47676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FD1F-6E38-495B-90DD-2F48FDFD78AA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1AFC1CD-927E-4FF6-81D7-2350CBA165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765FE62-9BE1-485E-8AB6-3BA21AE2AC9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AB74BCF7-C116-4622-8844-7479278B3B2C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1402970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69AC750E-0896-455C-878B-BFD24EC47DB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61330E6-E87F-46B7-8D80-637F0B781FB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E2D11-D071-4BD8-A053-4B7FED30D7B8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C593C36-E13B-4E97-AC1C-7688287EEE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0FDBBC0-F442-4159-BDB9-1C9D31E301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7849838-07C1-4589-AC5D-8535242BE1CB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785805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F9422332-B4D0-450E-B6EC-D9E6A492E19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BC2C18-07BF-436B-85CD-F011145B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9954B-5E18-4E2D-8CD1-43249FC16091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389694-8249-4DC6-A233-C1F117E9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E18A6C-DA60-471C-92C2-C02BA58BD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D2F44-0746-4308-B19D-B1AE578C1F40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4169687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DC191732-F37B-45AD-A1B0-7F9CA201D85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86BF65-EBB4-4270-BA02-653EFC3C9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0A02B-982C-48C6-BE46-F56728E1D53C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AC583D-B21A-4EDA-BC73-3B3FE5AB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EE2A74-2CA7-429B-A7C2-93F8F106D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39619-08A5-407A-A366-A4B188C6CD58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274530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1D93A754-DD4A-4524-9773-946E4DD03E7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7AC984-FCEA-4354-8658-D0FA0D2EA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BC051-3782-42F0-90F5-90696974C668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99E93-E056-436A-8289-3FC782C5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529ADA-D2CE-4C0E-A4B0-6C404759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5D48C-ED6D-4CE1-8E09-C189B229C7AF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28285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74D6FF23-4E6B-45AD-8ED9-ABE640B5C36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53BFFC-7C4D-4747-8CBA-D303E215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48CA7-31AE-4318-8851-6487411FB60F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2DBA48-F8EF-4474-89FF-00234661D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27EF53-82B9-44FC-95E6-02CCCA4D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A4B18A50-2314-4B93-97E0-F04BCED89C79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90430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628522AF-0A20-49A9-BE74-A4FC38840A0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FC192D8-EB24-4BDE-A36C-9C39D953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53795-4200-4E80-AAA5-2B44F109BD28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9FACE56-4A3C-4033-8CEB-82644F3EE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B474FB-B1C1-4135-952B-43203EC3D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4BCE1-261B-41AC-BCBF-B97ABBB456D2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56476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9C557F18-78F5-491A-B3B5-3A07BC5404D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7521B1A-442D-4701-82C4-2698657F8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5A1F7-3F37-4E7B-9146-C95AF3D8478A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F9C269A2-BFF6-4A77-9AA7-82DDB4E7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1165B95-6A1F-4678-B01D-71B779D5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BC3A4-3EB9-4A95-A194-50B3DC561F9A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98130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AF7401E7-F653-48C8-888C-CEF872AA4A3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555F365-0D7F-4D0A-9E95-F9E3CC2F6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7372-52EE-4091-A8BF-440CF36A1B06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942803C-4F42-4EFC-BA51-28DA84DF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DA7CAC3-6D6B-4F6E-88E6-C6B4631A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606C7-2A82-4432-AC1D-81989AA9B2E4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25667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50D92B04-9023-48C6-B34B-71FF5835542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585ACB16-323B-445F-AB4C-73DF5BA23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3C292-A8DA-41A9-A64E-DC1CACE9D8E3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AD8357F-BCC2-4943-B025-CE827FAFD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59AB97B-1C4D-4B66-8789-370ED912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21F70-1033-49ED-AEE0-36441A6DAA15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298613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57D07B2-A1DD-4D2E-8798-172600C95A7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D0A66EA-32E6-4A05-AEFE-6681032B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E6753-A2E7-4DF3-A4D5-2F3671B17CFF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0A7C3DB-BCD1-4D85-B664-3F7D6A34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128A040-599C-487A-ADAE-61CA15B7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72FA1-A2CA-434D-B39E-F76F69FF2439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386215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77E758C-297C-40F7-94D5-63D8B5E7EED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0 w 9248"/>
              <a:gd name="T1" fmla="*/ 0 h 10000"/>
              <a:gd name="T2" fmla="*/ 9248 w 9248"/>
              <a:gd name="T3" fmla="*/ 10000 h 10000"/>
            </a:gdLst>
            <a:ahLst/>
            <a:cxnLst/>
            <a:rect l="T0" t="T1" r="T2" b="T3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MX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50CB364-976D-4036-9CCD-A211D7BB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C9F3E-9533-421C-8A1F-2441ACE643B2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E70CF34-7FE2-415E-8801-95A339460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212EBCE-3C1E-44D9-BEED-50E207B47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83AFBEA4-7DB1-4970-8511-22F95A1BA5AD}" type="slidenum">
              <a:rPr lang="es-MX" altLang="en-US"/>
              <a:pPr/>
              <a:t>‹Nº›</a:t>
            </a:fld>
            <a:endParaRPr lang="es-MX" altLang="en-US"/>
          </a:p>
        </p:txBody>
      </p:sp>
    </p:spTree>
    <p:extLst>
      <p:ext uri="{BB962C8B-B14F-4D97-AF65-F5344CB8AC3E}">
        <p14:creationId xmlns:p14="http://schemas.microsoft.com/office/powerpoint/2010/main" val="407466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>
            <a:extLst>
              <a:ext uri="{FF2B5EF4-FFF2-40B4-BE49-F238E27FC236}">
                <a16:creationId xmlns:a16="http://schemas.microsoft.com/office/drawing/2014/main" id="{3ECFA1A8-7FA0-47D4-A9E1-11D373DD649F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:a16="http://schemas.microsoft.com/office/drawing/2014/main" id="{BAD34561-8491-48D6-B1C5-692247EA2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613" y="2284222"/>
              <a:ext cx="85200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/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7" name="Freeform 12">
              <a:extLst>
                <a:ext uri="{FF2B5EF4-FFF2-40B4-BE49-F238E27FC236}">
                  <a16:creationId xmlns:a16="http://schemas.microsoft.com/office/drawing/2014/main" id="{6243AE11-5006-4BDA-ADCE-4F20F8AB0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156" y="2779108"/>
              <a:ext cx="550418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/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8" name="Freeform 13">
              <a:extLst>
                <a:ext uri="{FF2B5EF4-FFF2-40B4-BE49-F238E27FC236}">
                  <a16:creationId xmlns:a16="http://schemas.microsoft.com/office/drawing/2014/main" id="{5966217C-419E-462C-98EC-14448C333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4622" y="4730255"/>
              <a:ext cx="519314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/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9" name="Freeform 14">
              <a:extLst>
                <a:ext uri="{FF2B5EF4-FFF2-40B4-BE49-F238E27FC236}">
                  <a16:creationId xmlns:a16="http://schemas.microsoft.com/office/drawing/2014/main" id="{1FFBA551-B54A-434A-A88E-FCE4DF662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804" y="5630785"/>
              <a:ext cx="14605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/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0" name="Freeform 15">
              <a:extLst>
                <a:ext uri="{FF2B5EF4-FFF2-40B4-BE49-F238E27FC236}">
                  <a16:creationId xmlns:a16="http://schemas.microsoft.com/office/drawing/2014/main" id="{F187D0C1-8707-482F-A85A-4EC6218B4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2813" y="2818321"/>
              <a:ext cx="700533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/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1" name="Freeform 16">
              <a:extLst>
                <a:ext uri="{FF2B5EF4-FFF2-40B4-BE49-F238E27FC236}">
                  <a16:creationId xmlns:a16="http://schemas.microsoft.com/office/drawing/2014/main" id="{DAB8527C-6C36-4DAF-B861-CCEA254B38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546" y="285750"/>
              <a:ext cx="90610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/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2" name="Freeform 17">
              <a:extLst>
                <a:ext uri="{FF2B5EF4-FFF2-40B4-BE49-F238E27FC236}">
                  <a16:creationId xmlns:a16="http://schemas.microsoft.com/office/drawing/2014/main" id="{DEEF5F5E-2B8A-4EC2-8FFF-15D7B3A8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880" y="2599273"/>
              <a:ext cx="67619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3" name="Freeform 18">
              <a:extLst>
                <a:ext uri="{FF2B5EF4-FFF2-40B4-BE49-F238E27FC236}">
                  <a16:creationId xmlns:a16="http://schemas.microsoft.com/office/drawing/2014/main" id="{AE0F4C31-161B-4A4F-8575-12E4BC4EF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518" y="4757298"/>
              <a:ext cx="162286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/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4" name="Freeform 19">
              <a:extLst>
                <a:ext uri="{FF2B5EF4-FFF2-40B4-BE49-F238E27FC236}">
                  <a16:creationId xmlns:a16="http://schemas.microsoft.com/office/drawing/2014/main" id="{85A24D14-92F9-4228-87B1-814590F10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575" y="1282282"/>
              <a:ext cx="1768913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/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5" name="Freeform 20">
              <a:extLst>
                <a:ext uri="{FF2B5EF4-FFF2-40B4-BE49-F238E27FC236}">
                  <a16:creationId xmlns:a16="http://schemas.microsoft.com/office/drawing/2014/main" id="{CC5A7D56-89BD-4C6E-9A80-84EF34F28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346" y="5652419"/>
              <a:ext cx="137943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/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6" name="Freeform 21">
              <a:extLst>
                <a:ext uri="{FF2B5EF4-FFF2-40B4-BE49-F238E27FC236}">
                  <a16:creationId xmlns:a16="http://schemas.microsoft.com/office/drawing/2014/main" id="{65DE1232-E145-4E0B-B7EB-D193495C8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518" y="4655887"/>
              <a:ext cx="31104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57" name="Freeform 22">
              <a:extLst>
                <a:ext uri="{FF2B5EF4-FFF2-40B4-BE49-F238E27FC236}">
                  <a16:creationId xmlns:a16="http://schemas.microsoft.com/office/drawing/2014/main" id="{CB3F0AB3-3EA3-427D-96C2-D4205498B8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1137" y="5410385"/>
              <a:ext cx="204209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/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</p:grpSp>
      <p:grpSp>
        <p:nvGrpSpPr>
          <p:cNvPr id="1027" name="Group 9">
            <a:extLst>
              <a:ext uri="{FF2B5EF4-FFF2-40B4-BE49-F238E27FC236}">
                <a16:creationId xmlns:a16="http://schemas.microsoft.com/office/drawing/2014/main" id="{CDEEA323-55D7-43C6-B718-9A779E7CBDC9}"/>
              </a:ext>
            </a:extLst>
          </p:cNvPr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>
              <a:extLst>
                <a:ext uri="{FF2B5EF4-FFF2-40B4-BE49-F238E27FC236}">
                  <a16:creationId xmlns:a16="http://schemas.microsoft.com/office/drawing/2014/main" id="{2557CEC2-422C-41DA-ACE0-D11EEE88E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27813" y="194833"/>
              <a:ext cx="408933" cy="3646504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/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35" name="Freeform 28">
              <a:extLst>
                <a:ext uri="{FF2B5EF4-FFF2-40B4-BE49-F238E27FC236}">
                  <a16:creationId xmlns:a16="http://schemas.microsoft.com/office/drawing/2014/main" id="{974A5B9B-E7DE-42AC-A906-9D795A259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61730" y="3771618"/>
              <a:ext cx="349763" cy="1310216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/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36" name="Freeform 29">
              <a:extLst>
                <a:ext uri="{FF2B5EF4-FFF2-40B4-BE49-F238E27FC236}">
                  <a16:creationId xmlns:a16="http://schemas.microsoft.com/office/drawing/2014/main" id="{318FE7A7-54A1-404E-84F9-7A6B8227D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9105" y="5052893"/>
              <a:ext cx="357653" cy="82085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/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37" name="Freeform 30">
              <a:extLst>
                <a:ext uri="{FF2B5EF4-FFF2-40B4-BE49-F238E27FC236}">
                  <a16:creationId xmlns:a16="http://schemas.microsoft.com/office/drawing/2014/main" id="{0CB87C54-9129-4695-8775-7D364B4EB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6746" y="3811082"/>
              <a:ext cx="457585" cy="1853508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/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38" name="Freeform 31">
              <a:extLst>
                <a:ext uri="{FF2B5EF4-FFF2-40B4-BE49-F238E27FC236}">
                  <a16:creationId xmlns:a16="http://schemas.microsoft.com/office/drawing/2014/main" id="{9EB56EFB-31BD-43B2-990C-32EEE2D9A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3355" y="1263001"/>
              <a:ext cx="144639" cy="2508617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/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39" name="Freeform 32">
              <a:extLst>
                <a:ext uri="{FF2B5EF4-FFF2-40B4-BE49-F238E27FC236}">
                  <a16:creationId xmlns:a16="http://schemas.microsoft.com/office/drawing/2014/main" id="{7D290FF4-A6FA-442F-9D58-8E039F036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5889" y="5640911"/>
              <a:ext cx="111767" cy="232840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/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0" name="Freeform 33">
              <a:extLst>
                <a:ext uri="{FF2B5EF4-FFF2-40B4-BE49-F238E27FC236}">
                  <a16:creationId xmlns:a16="http://schemas.microsoft.com/office/drawing/2014/main" id="{0BC7B512-9A6B-452B-8690-2627FD054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0967" y="3599290"/>
              <a:ext cx="68375" cy="42358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/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1" name="Freeform 34">
              <a:extLst>
                <a:ext uri="{FF2B5EF4-FFF2-40B4-BE49-F238E27FC236}">
                  <a16:creationId xmlns:a16="http://schemas.microsoft.com/office/drawing/2014/main" id="{C9A0BDB6-53BF-42F3-9D5B-B85E79F59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1493" y="2802110"/>
              <a:ext cx="1168945" cy="2250783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/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2" name="Freeform 35">
              <a:extLst>
                <a:ext uri="{FF2B5EF4-FFF2-40B4-BE49-F238E27FC236}">
                  <a16:creationId xmlns:a16="http://schemas.microsoft.com/office/drawing/2014/main" id="{CD52AB2F-B3E3-4E79-BB3F-860455BE39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94331" y="5664590"/>
              <a:ext cx="99932" cy="209161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/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3" name="Freeform 36">
              <a:extLst>
                <a:ext uri="{FF2B5EF4-FFF2-40B4-BE49-F238E27FC236}">
                  <a16:creationId xmlns:a16="http://schemas.microsoft.com/office/drawing/2014/main" id="{42C0EE2B-3B7C-42F2-A949-8747ADD287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1493" y="5081833"/>
              <a:ext cx="114396" cy="559078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/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4" name="Freeform 37">
              <a:extLst>
                <a:ext uri="{FF2B5EF4-FFF2-40B4-BE49-F238E27FC236}">
                  <a16:creationId xmlns:a16="http://schemas.microsoft.com/office/drawing/2014/main" id="{FFB1767A-B940-462D-AA03-E0FCDF056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1493" y="4977910"/>
              <a:ext cx="32872" cy="189429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/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  <p:sp>
          <p:nvSpPr>
            <p:cNvPr id="1045" name="Freeform 38">
              <a:extLst>
                <a:ext uri="{FF2B5EF4-FFF2-40B4-BE49-F238E27FC236}">
                  <a16:creationId xmlns:a16="http://schemas.microsoft.com/office/drawing/2014/main" id="{B9364392-5215-4BFB-873A-EF4EF05FD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39105" y="5434381"/>
              <a:ext cx="174882" cy="439370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/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rial" charset="0"/>
                <a:cs typeface="Arial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3233F3DB-AB69-4EE0-B5C0-D572C8DB3F56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6E67200E-DD64-4553-97CB-35DCCA8A11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título del patrón</a:t>
            </a:r>
            <a:endParaRPr lang="en-US" altLang="en-US"/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C68909D5-017B-446B-8542-228CB733C4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314CE-9D00-4C69-8C85-0BA3B727D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FAE2F-65CB-43B7-8776-08737500A722}" type="datetimeFigureOut">
              <a:rPr lang="es-MX"/>
              <a:pPr>
                <a:defRPr/>
              </a:pPr>
              <a:t>02/03/2020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22B7E-15AC-470D-9E85-C42A203030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255DE-8ABF-4F75-A8AF-8E2295726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  <a:latin typeface="Century Gothic" panose="020B0502020202020204" pitchFamily="34" charset="0"/>
              </a:defRPr>
            </a:lvl1pPr>
          </a:lstStyle>
          <a:p>
            <a:fld id="{9420A0E8-C30E-40AE-A75C-5C93BB886F05}" type="slidenum">
              <a:rPr lang="es-MX" altLang="en-US"/>
              <a:pPr/>
              <a:t>‹Nº›</a:t>
            </a:fld>
            <a:endParaRPr lang="es-MX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m.gob.mx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uditoriasuperiormich@asm.gob.m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upo 1">
            <a:extLst>
              <a:ext uri="{FF2B5EF4-FFF2-40B4-BE49-F238E27FC236}">
                <a16:creationId xmlns:a16="http://schemas.microsoft.com/office/drawing/2014/main" id="{261BD459-8518-4893-8984-E04A3A41C604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18438" name="Imagen 6">
              <a:extLst>
                <a:ext uri="{FF2B5EF4-FFF2-40B4-BE49-F238E27FC236}">
                  <a16:creationId xmlns:a16="http://schemas.microsoft.com/office/drawing/2014/main" id="{6DE934C7-E11E-43CC-A0EE-18A8CDB436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9" name="Imagen 7">
              <a:extLst>
                <a:ext uri="{FF2B5EF4-FFF2-40B4-BE49-F238E27FC236}">
                  <a16:creationId xmlns:a16="http://schemas.microsoft.com/office/drawing/2014/main" id="{87A95E38-6C6E-4BDF-AD0C-359063BE4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122FBC2D-B790-4836-9B20-8A9426491359}"/>
              </a:ext>
            </a:extLst>
          </p:cNvPr>
          <p:cNvSpPr/>
          <p:nvPr/>
        </p:nvSpPr>
        <p:spPr>
          <a:xfrm>
            <a:off x="2954338" y="3781425"/>
            <a:ext cx="7872412" cy="12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8436" name="CuadroTexto 9">
            <a:extLst>
              <a:ext uri="{FF2B5EF4-FFF2-40B4-BE49-F238E27FC236}">
                <a16:creationId xmlns:a16="http://schemas.microsoft.com/office/drawing/2014/main" id="{0CBD9038-4989-40D1-B267-9840D811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013" y="3136900"/>
            <a:ext cx="7519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40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8437" name="CuadroTexto 10">
            <a:extLst>
              <a:ext uri="{FF2B5EF4-FFF2-40B4-BE49-F238E27FC236}">
                <a16:creationId xmlns:a16="http://schemas.microsoft.com/office/drawing/2014/main" id="{4F354FF8-020A-4ED5-B4EB-E3AD40B25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75" y="5092700"/>
            <a:ext cx="60483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000" b="1">
                <a:latin typeface="Century Gothic" panose="020B0502020202020204" pitchFamily="34" charset="0"/>
              </a:rPr>
              <a:t>L.E. RAFAEL AYALA ZACARÍAS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upo 1">
            <a:extLst>
              <a:ext uri="{FF2B5EF4-FFF2-40B4-BE49-F238E27FC236}">
                <a16:creationId xmlns:a16="http://schemas.microsoft.com/office/drawing/2014/main" id="{C228C713-47B1-40C7-9BF1-AD31686875D8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7657" name="Imagen 6">
              <a:extLst>
                <a:ext uri="{FF2B5EF4-FFF2-40B4-BE49-F238E27FC236}">
                  <a16:creationId xmlns:a16="http://schemas.microsoft.com/office/drawing/2014/main" id="{E685F7A9-33DC-43DE-8EC2-F1EF3965F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658" name="Imagen 7">
              <a:extLst>
                <a:ext uri="{FF2B5EF4-FFF2-40B4-BE49-F238E27FC236}">
                  <a16:creationId xmlns:a16="http://schemas.microsoft.com/office/drawing/2014/main" id="{7CB9E08A-3540-42F5-83CB-90E2F908FD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C6D7D96A-4EA4-4744-86C5-71E14B876310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7652" name="CuadroTexto 9">
            <a:extLst>
              <a:ext uri="{FF2B5EF4-FFF2-40B4-BE49-F238E27FC236}">
                <a16:creationId xmlns:a16="http://schemas.microsoft.com/office/drawing/2014/main" id="{D3A12CE6-0883-4C0E-9546-9CA4AE1E3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A35E8D5A-98F9-44A5-9063-627F7931DBF2}"/>
              </a:ext>
            </a:extLst>
          </p:cNvPr>
          <p:cNvSpPr/>
          <p:nvPr/>
        </p:nvSpPr>
        <p:spPr>
          <a:xfrm>
            <a:off x="1801813" y="1573213"/>
            <a:ext cx="4786312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 b="1" dirty="0">
                <a:latin typeface="Arial" charset="0"/>
                <a:cs typeface="Arial" charset="0"/>
              </a:rPr>
              <a:t>Transferencias presupuestales </a:t>
            </a:r>
          </a:p>
        </p:txBody>
      </p:sp>
      <p:sp>
        <p:nvSpPr>
          <p:cNvPr id="17" name="16 Rectángulo">
            <a:extLst>
              <a:ext uri="{FF2B5EF4-FFF2-40B4-BE49-F238E27FC236}">
                <a16:creationId xmlns:a16="http://schemas.microsoft.com/office/drawing/2014/main" id="{089D943F-59DE-48D2-93F9-D90AC0AFE764}"/>
              </a:ext>
            </a:extLst>
          </p:cNvPr>
          <p:cNvSpPr/>
          <p:nvPr/>
        </p:nvSpPr>
        <p:spPr>
          <a:xfrm>
            <a:off x="8772525" y="6269038"/>
            <a:ext cx="2978150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51, LPHPGPCGEMO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17 Rectángulo">
            <a:extLst>
              <a:ext uri="{FF2B5EF4-FFF2-40B4-BE49-F238E27FC236}">
                <a16:creationId xmlns:a16="http://schemas.microsoft.com/office/drawing/2014/main" id="{AC54CA2A-C5BE-4AA9-94F6-A1CE5EA1D9D9}"/>
              </a:ext>
            </a:extLst>
          </p:cNvPr>
          <p:cNvSpPr/>
          <p:nvPr/>
        </p:nvSpPr>
        <p:spPr>
          <a:xfrm>
            <a:off x="1751013" y="2568575"/>
            <a:ext cx="9731375" cy="120173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5. Dentro del capítulo de gasto de inversión, se podrán realizar adecuaciones presupuestarias compensadas entre programas de la misma Dependencia o Entidad </a:t>
            </a:r>
          </a:p>
        </p:txBody>
      </p:sp>
      <p:sp>
        <p:nvSpPr>
          <p:cNvPr id="20" name="19 Rectángulo">
            <a:extLst>
              <a:ext uri="{FF2B5EF4-FFF2-40B4-BE49-F238E27FC236}">
                <a16:creationId xmlns:a16="http://schemas.microsoft.com/office/drawing/2014/main" id="{9C01D98A-F9B6-4EE2-8FF1-ABF35C96D0FA}"/>
              </a:ext>
            </a:extLst>
          </p:cNvPr>
          <p:cNvSpPr/>
          <p:nvPr/>
        </p:nvSpPr>
        <p:spPr>
          <a:xfrm>
            <a:off x="1755775" y="4038600"/>
            <a:ext cx="9731375" cy="193992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6. Organismos municipales descentralizados previa autorización de sus órganos administrativos competentes, podrán realizar adecuaciones presupuestales compensadas ajustándose a los techos financieros autorizados en su presupuesto, observando lo establecido en las fracciones de este artículo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Imagen 3">
            <a:extLst>
              <a:ext uri="{FF2B5EF4-FFF2-40B4-BE49-F238E27FC236}">
                <a16:creationId xmlns:a16="http://schemas.microsoft.com/office/drawing/2014/main" id="{FE51400B-9A32-458D-8FF7-4676EBA0B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1798638"/>
            <a:ext cx="47783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CuadroTexto 4">
            <a:extLst>
              <a:ext uri="{FF2B5EF4-FFF2-40B4-BE49-F238E27FC236}">
                <a16:creationId xmlns:a16="http://schemas.microsoft.com/office/drawing/2014/main" id="{DCD86EAF-97DA-4CEB-ACA9-8F55BA5D4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2988" y="1096963"/>
            <a:ext cx="2282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b="1">
                <a:latin typeface="Century Gothic" panose="020B0502020202020204" pitchFamily="34" charset="0"/>
              </a:rPr>
              <a:t>MUCHAS GRACIAS</a:t>
            </a:r>
          </a:p>
        </p:txBody>
      </p:sp>
      <p:sp>
        <p:nvSpPr>
          <p:cNvPr id="28676" name="CuadroTexto 5">
            <a:extLst>
              <a:ext uri="{FF2B5EF4-FFF2-40B4-BE49-F238E27FC236}">
                <a16:creationId xmlns:a16="http://schemas.microsoft.com/office/drawing/2014/main" id="{13DE27AF-75E8-40DE-A116-4EF2073FB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8" y="4175125"/>
            <a:ext cx="70326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b="1">
                <a:latin typeface="Century Gothic" panose="020B0502020202020204" pitchFamily="34" charset="0"/>
              </a:rPr>
              <a:t>AV. GUADALUPE VICTORIA NO. 245 ZONA CENTRO C.P. 58000</a:t>
            </a:r>
          </a:p>
          <a:p>
            <a:pPr eaLnBrk="1" hangingPunct="1"/>
            <a:r>
              <a:rPr lang="es-MX" altLang="en-US" b="1">
                <a:latin typeface="Century Gothic" panose="020B0502020202020204" pitchFamily="34" charset="0"/>
              </a:rPr>
              <a:t>MORELIA, MICHOACÁN MÉXICO.</a:t>
            </a:r>
          </a:p>
          <a:p>
            <a:pPr eaLnBrk="1" hangingPunct="1"/>
            <a:r>
              <a:rPr lang="es-MX" altLang="en-US" b="1">
                <a:latin typeface="Century Gothic" panose="020B0502020202020204" pitchFamily="34" charset="0"/>
              </a:rPr>
              <a:t>TEL: (443) 3108300</a:t>
            </a:r>
          </a:p>
          <a:p>
            <a:pPr eaLnBrk="1" hangingPunct="1"/>
            <a:r>
              <a:rPr lang="es-MX" altLang="en-US" b="1">
                <a:latin typeface="Century Gothic" panose="020B0502020202020204" pitchFamily="34" charset="0"/>
              </a:rPr>
              <a:t>Dpto. Capacitación: (443) 3108320</a:t>
            </a:r>
          </a:p>
          <a:p>
            <a:pPr eaLnBrk="1" hangingPunct="1"/>
            <a:r>
              <a:rPr lang="es-MX" altLang="en-US" b="1">
                <a:latin typeface="Century Gothic" panose="020B0502020202020204" pitchFamily="34" charset="0"/>
                <a:hlinkClick r:id="rId3"/>
              </a:rPr>
              <a:t>www.asm.gob.mx</a:t>
            </a:r>
            <a:endParaRPr lang="es-MX" altLang="en-US" b="1">
              <a:latin typeface="Century Gothic" panose="020B0502020202020204" pitchFamily="34" charset="0"/>
            </a:endParaRPr>
          </a:p>
          <a:p>
            <a:pPr eaLnBrk="1" hangingPunct="1"/>
            <a:r>
              <a:rPr lang="es-MX" altLang="en-US" b="1">
                <a:latin typeface="Century Gothic" panose="020B0502020202020204" pitchFamily="34" charset="0"/>
                <a:hlinkClick r:id="rId4"/>
              </a:rPr>
              <a:t>auditoriasuperiormich@asm.gob.mx</a:t>
            </a:r>
            <a:endParaRPr lang="es-MX" altLang="en-US" b="1">
              <a:latin typeface="Century Gothic" panose="020B0502020202020204" pitchFamily="34" charset="0"/>
            </a:endParaRPr>
          </a:p>
          <a:p>
            <a:pPr eaLnBrk="1" hangingPunct="1"/>
            <a:endParaRPr lang="es-MX" altLang="en-US" b="1">
              <a:latin typeface="Century Gothic" panose="020B0502020202020204" pitchFamily="34" charset="0"/>
            </a:endParaRPr>
          </a:p>
          <a:p>
            <a:pPr eaLnBrk="1" hangingPunct="1"/>
            <a:endParaRPr lang="es-MX" altLang="en-US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upo 1">
            <a:extLst>
              <a:ext uri="{FF2B5EF4-FFF2-40B4-BE49-F238E27FC236}">
                <a16:creationId xmlns:a16="http://schemas.microsoft.com/office/drawing/2014/main" id="{DD64F3C2-2496-4835-9FE6-BB4FA057E2FA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19462" name="Imagen 6">
              <a:extLst>
                <a:ext uri="{FF2B5EF4-FFF2-40B4-BE49-F238E27FC236}">
                  <a16:creationId xmlns:a16="http://schemas.microsoft.com/office/drawing/2014/main" id="{D33C434C-8AA3-478B-AE87-106D5A644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3" name="Imagen 7">
              <a:extLst>
                <a:ext uri="{FF2B5EF4-FFF2-40B4-BE49-F238E27FC236}">
                  <a16:creationId xmlns:a16="http://schemas.microsoft.com/office/drawing/2014/main" id="{88524876-AD40-412E-88D0-C6CE55FEE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3AAA699E-AACB-41A2-8B86-559F3989AD02}"/>
              </a:ext>
            </a:extLst>
          </p:cNvPr>
          <p:cNvSpPr/>
          <p:nvPr/>
        </p:nvSpPr>
        <p:spPr>
          <a:xfrm>
            <a:off x="1871663" y="1012825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19460" name="CuadroTexto 9">
            <a:extLst>
              <a:ext uri="{FF2B5EF4-FFF2-40B4-BE49-F238E27FC236}">
                <a16:creationId xmlns:a16="http://schemas.microsoft.com/office/drawing/2014/main" id="{7B477B93-2B42-4336-B237-C9787EE13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252413"/>
            <a:ext cx="5922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9461" name="9 Rectángulo">
            <a:extLst>
              <a:ext uri="{FF2B5EF4-FFF2-40B4-BE49-F238E27FC236}">
                <a16:creationId xmlns:a16="http://schemas.microsoft.com/office/drawing/2014/main" id="{4562F375-9012-4E5A-8185-997F5EDE1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775" y="1631950"/>
            <a:ext cx="9764713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2400" b="1" u="sng"/>
              <a:t>ART 115 CPEUM</a:t>
            </a:r>
            <a:r>
              <a:rPr lang="es-MX" altLang="en-US" sz="2400" b="1"/>
              <a:t> </a:t>
            </a:r>
          </a:p>
          <a:p>
            <a:pPr eaLnBrk="1" hangingPunct="1"/>
            <a:r>
              <a:rPr lang="es-MX" altLang="en-US" b="1" u="sng"/>
              <a:t>fracc. IV</a:t>
            </a:r>
            <a:endParaRPr lang="es-MX" altLang="en-US" sz="2400" b="1" u="sng"/>
          </a:p>
          <a:p>
            <a:pPr eaLnBrk="1" hangingPunct="1"/>
            <a:endParaRPr lang="es-MX" altLang="en-US" sz="2400" b="1" u="sng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 Las legislaturas de los Estados aprobarán las leyes de ingresos de los municipios, revisarán y fiscalizarán sus cuentas públicas</a:t>
            </a:r>
          </a:p>
          <a:p>
            <a:pPr eaLnBrk="1" hangingPunct="1"/>
            <a:endParaRPr lang="es-MX" altLang="en-US" sz="240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 Los presupuestos de egresos serán aprobados por los ayuntamientos con base en sus ingresos disponibles</a:t>
            </a:r>
          </a:p>
          <a:p>
            <a:pPr eaLnBrk="1" hangingPunct="1"/>
            <a:endParaRPr lang="es-MX" altLang="en-US" sz="240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 Deberán incluir los tabuladores desglosados de las remuneraciones que perciban los servidores públicos municipales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upo 1">
            <a:extLst>
              <a:ext uri="{FF2B5EF4-FFF2-40B4-BE49-F238E27FC236}">
                <a16:creationId xmlns:a16="http://schemas.microsoft.com/office/drawing/2014/main" id="{919D69E9-8A7B-405C-913E-056DAC52C351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0490" name="Imagen 6">
              <a:extLst>
                <a:ext uri="{FF2B5EF4-FFF2-40B4-BE49-F238E27FC236}">
                  <a16:creationId xmlns:a16="http://schemas.microsoft.com/office/drawing/2014/main" id="{D1D46E3A-4599-45B6-9B0F-4E011C4C3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491" name="Imagen 7">
              <a:extLst>
                <a:ext uri="{FF2B5EF4-FFF2-40B4-BE49-F238E27FC236}">
                  <a16:creationId xmlns:a16="http://schemas.microsoft.com/office/drawing/2014/main" id="{1AB62610-BBDA-4ADC-9C86-9E881999F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3878C374-DC3A-465B-8647-8E49D56DBE14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0484" name="CuadroTexto 9">
            <a:extLst>
              <a:ext uri="{FF2B5EF4-FFF2-40B4-BE49-F238E27FC236}">
                <a16:creationId xmlns:a16="http://schemas.microsoft.com/office/drawing/2014/main" id="{604ECB3D-E3C3-4D17-AD72-2D165B8D3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20485" name="7 Rectángulo">
            <a:extLst>
              <a:ext uri="{FF2B5EF4-FFF2-40B4-BE49-F238E27FC236}">
                <a16:creationId xmlns:a16="http://schemas.microsoft.com/office/drawing/2014/main" id="{A9B2D817-8315-45D8-BE70-CC54F45DA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138" y="1511300"/>
            <a:ext cx="9567862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Conforme a lo establecido en la legislación y normatividad aplicable</a:t>
            </a:r>
          </a:p>
          <a:p>
            <a:pPr eaLnBrk="1" hangingPunct="1"/>
            <a:endParaRPr lang="es-MX" altLang="en-US" sz="160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Con base en: </a:t>
            </a:r>
          </a:p>
          <a:p>
            <a:pPr lvl="1" eaLnBrk="1" hangingPunct="1">
              <a:buSzPct val="106000"/>
              <a:buFont typeface="Century Gothic" panose="020B0502020202020204" pitchFamily="34" charset="0"/>
              <a:buAutoNum type="alphaLcParenR"/>
            </a:pPr>
            <a:r>
              <a:rPr lang="es-MX" altLang="en-US" sz="2400"/>
              <a:t>Objetivos </a:t>
            </a:r>
          </a:p>
          <a:p>
            <a:pPr lvl="1" eaLnBrk="1" hangingPunct="1">
              <a:buSzPct val="106000"/>
              <a:buFont typeface="Century Gothic" panose="020B0502020202020204" pitchFamily="34" charset="0"/>
              <a:buAutoNum type="alphaLcParenR"/>
            </a:pPr>
            <a:r>
              <a:rPr lang="es-MX" altLang="en-US" sz="2400"/>
              <a:t>Parámetros cuantificables de PE</a:t>
            </a:r>
          </a:p>
          <a:p>
            <a:pPr lvl="1" eaLnBrk="1" hangingPunct="1">
              <a:buSzPct val="106000"/>
              <a:buFont typeface="Century Gothic" panose="020B0502020202020204" pitchFamily="34" charset="0"/>
              <a:buAutoNum type="alphaLcParenR"/>
            </a:pPr>
            <a:r>
              <a:rPr lang="es-MX" altLang="en-US" sz="2400"/>
              <a:t>Indicadores del desempeño</a:t>
            </a:r>
          </a:p>
        </p:txBody>
      </p:sp>
      <p:sp>
        <p:nvSpPr>
          <p:cNvPr id="20486" name="12 Rectángulo">
            <a:extLst>
              <a:ext uri="{FF2B5EF4-FFF2-40B4-BE49-F238E27FC236}">
                <a16:creationId xmlns:a16="http://schemas.microsoft.com/office/drawing/2014/main" id="{8C7D1897-9172-442E-BC68-C4C15DA4E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111250"/>
            <a:ext cx="17764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2400" b="1" u="sng">
                <a:solidFill>
                  <a:srgbClr val="000000"/>
                </a:solidFill>
              </a:rPr>
              <a:t>Elaborarse</a:t>
            </a:r>
            <a:endParaRPr lang="es-MX" altLang="en-US" b="1" u="sng"/>
          </a:p>
        </p:txBody>
      </p:sp>
      <p:sp>
        <p:nvSpPr>
          <p:cNvPr id="20487" name="13 Rectángulo">
            <a:extLst>
              <a:ext uri="{FF2B5EF4-FFF2-40B4-BE49-F238E27FC236}">
                <a16:creationId xmlns:a16="http://schemas.microsoft.com/office/drawing/2014/main" id="{AF463B8D-596F-4F92-A2E7-95CC55E2B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625" y="4116388"/>
            <a:ext cx="81978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2400" b="1" u="sng">
                <a:solidFill>
                  <a:srgbClr val="000000"/>
                </a:solidFill>
              </a:rPr>
              <a:t>Congruentes</a:t>
            </a:r>
            <a:endParaRPr lang="es-MX" altLang="en-US" sz="2400">
              <a:solidFill>
                <a:srgbClr val="0000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MX" altLang="en-US" sz="2400">
                <a:solidFill>
                  <a:srgbClr val="000000"/>
                </a:solidFill>
              </a:rPr>
              <a:t>Planes estatales y municipales de desarrollo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s-MX" altLang="en-US" sz="2400">
                <a:solidFill>
                  <a:srgbClr val="000000"/>
                </a:solidFill>
              </a:rPr>
              <a:t>Programas derivados de los mismos</a:t>
            </a:r>
            <a:endParaRPr lang="es-MX" altLang="en-US"/>
          </a:p>
        </p:txBody>
      </p:sp>
      <p:sp>
        <p:nvSpPr>
          <p:cNvPr id="20488" name="14 Rectángulo">
            <a:extLst>
              <a:ext uri="{FF2B5EF4-FFF2-40B4-BE49-F238E27FC236}">
                <a16:creationId xmlns:a16="http://schemas.microsoft.com/office/drawing/2014/main" id="{CB64D191-4FD5-4DE4-9D3E-B28FAF129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8" y="5322888"/>
            <a:ext cx="9525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2400" b="1" u="sng"/>
              <a:t>Incluirán</a:t>
            </a:r>
          </a:p>
          <a:p>
            <a:pPr eaLnBrk="1" hangingPunct="1"/>
            <a:endParaRPr lang="es-MX" altLang="en-US" sz="1600"/>
          </a:p>
          <a:p>
            <a:pPr lvl="1" eaLnBrk="1" hangingPunct="1"/>
            <a:r>
              <a:rPr lang="es-MX" altLang="en-US" sz="2400"/>
              <a:t>Objetivos anuales  </a:t>
            </a:r>
            <a:r>
              <a:rPr lang="es-MX" altLang="en-US" sz="2400" b="1"/>
              <a:t>– </a:t>
            </a:r>
            <a:r>
              <a:rPr lang="es-MX" altLang="en-US" sz="2400"/>
              <a:t> Estrategias  </a:t>
            </a:r>
            <a:r>
              <a:rPr lang="es-MX" altLang="en-US" sz="2400" b="1"/>
              <a:t>– </a:t>
            </a:r>
            <a:r>
              <a:rPr lang="es-MX" altLang="en-US" sz="2400"/>
              <a:t> Metas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B8869418-F313-4A32-B6AD-12B2F2EA8964}"/>
              </a:ext>
            </a:extLst>
          </p:cNvPr>
          <p:cNvSpPr/>
          <p:nvPr/>
        </p:nvSpPr>
        <p:spPr>
          <a:xfrm>
            <a:off x="9612313" y="6346825"/>
            <a:ext cx="2192337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18, LDFEFM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upo 1">
            <a:extLst>
              <a:ext uri="{FF2B5EF4-FFF2-40B4-BE49-F238E27FC236}">
                <a16:creationId xmlns:a16="http://schemas.microsoft.com/office/drawing/2014/main" id="{F36D5F56-4695-43BA-9D8A-6DED792D1F59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1512" name="Imagen 6">
              <a:extLst>
                <a:ext uri="{FF2B5EF4-FFF2-40B4-BE49-F238E27FC236}">
                  <a16:creationId xmlns:a16="http://schemas.microsoft.com/office/drawing/2014/main" id="{795C41BC-3285-41EF-A918-BDEAFB449E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Imagen 7">
              <a:extLst>
                <a:ext uri="{FF2B5EF4-FFF2-40B4-BE49-F238E27FC236}">
                  <a16:creationId xmlns:a16="http://schemas.microsoft.com/office/drawing/2014/main" id="{B869FD1E-5C2E-453F-A3C7-2E54C9ECFA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4944B349-D67A-4FC6-AC3C-654A1317D63B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1508" name="CuadroTexto 9">
            <a:extLst>
              <a:ext uri="{FF2B5EF4-FFF2-40B4-BE49-F238E27FC236}">
                <a16:creationId xmlns:a16="http://schemas.microsoft.com/office/drawing/2014/main" id="{282C9D87-17B8-470B-A831-57725E4D4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21509" name="7 Rectángulo">
            <a:extLst>
              <a:ext uri="{FF2B5EF4-FFF2-40B4-BE49-F238E27FC236}">
                <a16:creationId xmlns:a16="http://schemas.microsoft.com/office/drawing/2014/main" id="{1377F3C4-22B8-4A91-AB37-ECC6CFDD6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2330450"/>
            <a:ext cx="1043622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Proyecciones de finanzas públicas, en los formatos que emita el CONAC </a:t>
            </a:r>
          </a:p>
          <a:p>
            <a:pPr eaLnBrk="1" hangingPunct="1"/>
            <a:endParaRPr lang="es-MX" altLang="en-US" sz="160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Descripción de los riesgos relevantes para las finanzas públicas</a:t>
            </a:r>
          </a:p>
          <a:p>
            <a:pPr lvl="1" eaLnBrk="1" hangingPunct="1">
              <a:buFont typeface="Century Gothic" panose="020B0502020202020204" pitchFamily="34" charset="0"/>
              <a:buAutoNum type="alphaLcPeriod"/>
            </a:pPr>
            <a:r>
              <a:rPr lang="es-MX" altLang="en-US" sz="2400"/>
              <a:t>Incluyendo la Deuda Contingente </a:t>
            </a:r>
          </a:p>
          <a:p>
            <a:pPr lvl="1" eaLnBrk="1" hangingPunct="1">
              <a:buFont typeface="Century Gothic" panose="020B0502020202020204" pitchFamily="34" charset="0"/>
              <a:buAutoNum type="alphaLcPeriod"/>
            </a:pPr>
            <a:r>
              <a:rPr lang="es-MX" altLang="en-US" sz="2400"/>
              <a:t>Propuestas de acción para enfrentarlos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s-MX" altLang="en-US" sz="240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s-MX" altLang="en-US" sz="2400"/>
              <a:t> Resultados de las finanzas públicas </a:t>
            </a:r>
          </a:p>
          <a:p>
            <a:pPr lvl="1" eaLnBrk="1" hangingPunct="1">
              <a:buFont typeface="Century Gothic" panose="020B0502020202020204" pitchFamily="34" charset="0"/>
              <a:buAutoNum type="alphaLcPeriod"/>
            </a:pPr>
            <a:r>
              <a:rPr lang="es-MX" altLang="en-US" sz="2400"/>
              <a:t>Tres últimos años</a:t>
            </a:r>
          </a:p>
          <a:p>
            <a:pPr lvl="1" eaLnBrk="1" hangingPunct="1">
              <a:buFont typeface="Century Gothic" panose="020B0502020202020204" pitchFamily="34" charset="0"/>
              <a:buAutoNum type="alphaLcPeriod"/>
            </a:pPr>
            <a:r>
              <a:rPr lang="es-MX" altLang="en-US" sz="2400"/>
              <a:t>Ejercicio fiscal en cuestión, </a:t>
            </a:r>
          </a:p>
          <a:p>
            <a:pPr lvl="1" eaLnBrk="1" hangingPunct="1">
              <a:buFont typeface="Century Gothic" panose="020B0502020202020204" pitchFamily="34" charset="0"/>
              <a:buAutoNum type="alphaLcPeriod"/>
            </a:pPr>
            <a:r>
              <a:rPr lang="es-MX" altLang="en-US" sz="2400"/>
              <a:t>En los formatos que emita el CONAC</a:t>
            </a:r>
          </a:p>
        </p:txBody>
      </p:sp>
      <p:sp>
        <p:nvSpPr>
          <p:cNvPr id="21510" name="12 Rectángulo">
            <a:extLst>
              <a:ext uri="{FF2B5EF4-FFF2-40B4-BE49-F238E27FC236}">
                <a16:creationId xmlns:a16="http://schemas.microsoft.com/office/drawing/2014/main" id="{881DFE27-D188-41B5-8528-6D6AE0164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258888"/>
            <a:ext cx="2338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2400" b="1" u="sng"/>
              <a:t>Incluir además</a:t>
            </a:r>
            <a:endParaRPr lang="es-MX" altLang="en-US" b="1" u="sng"/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E74ACF53-7C77-4F5E-899E-7EC44F89B3AB}"/>
              </a:ext>
            </a:extLst>
          </p:cNvPr>
          <p:cNvSpPr/>
          <p:nvPr/>
        </p:nvSpPr>
        <p:spPr>
          <a:xfrm>
            <a:off x="9478963" y="6270625"/>
            <a:ext cx="21907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18, LDFEFM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upo 1">
            <a:extLst>
              <a:ext uri="{FF2B5EF4-FFF2-40B4-BE49-F238E27FC236}">
                <a16:creationId xmlns:a16="http://schemas.microsoft.com/office/drawing/2014/main" id="{FD4F1DE9-C833-4E4F-9455-E38EA95A502F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2540" name="Imagen 6">
              <a:extLst>
                <a:ext uri="{FF2B5EF4-FFF2-40B4-BE49-F238E27FC236}">
                  <a16:creationId xmlns:a16="http://schemas.microsoft.com/office/drawing/2014/main" id="{2703BDA0-B4A5-493E-A1B8-D9B827C40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1" name="Imagen 7">
              <a:extLst>
                <a:ext uri="{FF2B5EF4-FFF2-40B4-BE49-F238E27FC236}">
                  <a16:creationId xmlns:a16="http://schemas.microsoft.com/office/drawing/2014/main" id="{24C8F7DB-749A-468C-BFC2-4076EA830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85B9B795-9C22-42CE-836D-226ACCE179C9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2532" name="CuadroTexto 9">
            <a:extLst>
              <a:ext uri="{FF2B5EF4-FFF2-40B4-BE49-F238E27FC236}">
                <a16:creationId xmlns:a16="http://schemas.microsoft.com/office/drawing/2014/main" id="{8C0ABE83-1E8A-4753-83D3-98E1A4D35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1DFD949D-89D4-4E48-AC08-434E347BBACA}"/>
              </a:ext>
            </a:extLst>
          </p:cNvPr>
          <p:cNvSpPr/>
          <p:nvPr/>
        </p:nvSpPr>
        <p:spPr>
          <a:xfrm>
            <a:off x="3451225" y="1552575"/>
            <a:ext cx="6015038" cy="4619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Gasto total propuesto por el Ayuntamiento 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6A0C77A6-9D8F-48B9-A38A-994F3069120C}"/>
              </a:ext>
            </a:extLst>
          </p:cNvPr>
          <p:cNvSpPr/>
          <p:nvPr/>
        </p:nvSpPr>
        <p:spPr>
          <a:xfrm>
            <a:off x="3508375" y="3527425"/>
            <a:ext cx="6013450" cy="4619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Durante el año fiscal</a:t>
            </a: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023EC7A1-AF36-42D7-89A5-CC92E50A4984}"/>
              </a:ext>
            </a:extLst>
          </p:cNvPr>
          <p:cNvSpPr/>
          <p:nvPr/>
        </p:nvSpPr>
        <p:spPr>
          <a:xfrm>
            <a:off x="3495675" y="4284663"/>
            <a:ext cx="1538288" cy="12001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Aprobado y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Ejercido</a:t>
            </a:r>
          </a:p>
        </p:txBody>
      </p:sp>
      <p:sp>
        <p:nvSpPr>
          <p:cNvPr id="15" name="14 Rectángulo">
            <a:extLst>
              <a:ext uri="{FF2B5EF4-FFF2-40B4-BE49-F238E27FC236}">
                <a16:creationId xmlns:a16="http://schemas.microsoft.com/office/drawing/2014/main" id="{8232DD5F-D67C-4734-B30A-95E455890F2D}"/>
              </a:ext>
            </a:extLst>
          </p:cNvPr>
          <p:cNvSpPr/>
          <p:nvPr/>
        </p:nvSpPr>
        <p:spPr>
          <a:xfrm>
            <a:off x="5372100" y="4305300"/>
            <a:ext cx="1520825" cy="8318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Debe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Contribuir</a:t>
            </a:r>
          </a:p>
        </p:txBody>
      </p:sp>
      <p:sp>
        <p:nvSpPr>
          <p:cNvPr id="16" name="15 Rectángulo">
            <a:extLst>
              <a:ext uri="{FF2B5EF4-FFF2-40B4-BE49-F238E27FC236}">
                <a16:creationId xmlns:a16="http://schemas.microsoft.com/office/drawing/2014/main" id="{E424C613-F516-4DBF-A1BB-446CDF8C3FAD}"/>
              </a:ext>
            </a:extLst>
          </p:cNvPr>
          <p:cNvSpPr/>
          <p:nvPr/>
        </p:nvSpPr>
        <p:spPr>
          <a:xfrm>
            <a:off x="7194550" y="4295775"/>
            <a:ext cx="2341563" cy="12001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Balance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Presupuestario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Sostenible</a:t>
            </a:r>
          </a:p>
        </p:txBody>
      </p:sp>
      <p:sp>
        <p:nvSpPr>
          <p:cNvPr id="17" name="16 Rectángulo">
            <a:extLst>
              <a:ext uri="{FF2B5EF4-FFF2-40B4-BE49-F238E27FC236}">
                <a16:creationId xmlns:a16="http://schemas.microsoft.com/office/drawing/2014/main" id="{C2E061EE-35EC-4C21-BBDD-22FE30D772DE}"/>
              </a:ext>
            </a:extLst>
          </p:cNvPr>
          <p:cNvSpPr/>
          <p:nvPr/>
        </p:nvSpPr>
        <p:spPr>
          <a:xfrm>
            <a:off x="9478963" y="6270625"/>
            <a:ext cx="21907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19, LDFEFM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18 Flecha abajo">
            <a:extLst>
              <a:ext uri="{FF2B5EF4-FFF2-40B4-BE49-F238E27FC236}">
                <a16:creationId xmlns:a16="http://schemas.microsoft.com/office/drawing/2014/main" id="{EA959D14-947E-4CDA-A663-1A2475350555}"/>
              </a:ext>
            </a:extLst>
          </p:cNvPr>
          <p:cNvSpPr/>
          <p:nvPr/>
        </p:nvSpPr>
        <p:spPr>
          <a:xfrm>
            <a:off x="3783013" y="2301875"/>
            <a:ext cx="5329237" cy="893763"/>
          </a:xfrm>
          <a:prstGeom prst="downArrow">
            <a:avLst>
              <a:gd name="adj1" fmla="val 50000"/>
              <a:gd name="adj2" fmla="val 50000"/>
            </a:avLst>
          </a:prstGeom>
          <a:noFill/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upo 1">
            <a:extLst>
              <a:ext uri="{FF2B5EF4-FFF2-40B4-BE49-F238E27FC236}">
                <a16:creationId xmlns:a16="http://schemas.microsoft.com/office/drawing/2014/main" id="{29C25700-24D0-4D83-A8BC-94A386D802F7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3567" name="Imagen 6">
              <a:extLst>
                <a:ext uri="{FF2B5EF4-FFF2-40B4-BE49-F238E27FC236}">
                  <a16:creationId xmlns:a16="http://schemas.microsoft.com/office/drawing/2014/main" id="{502E2A32-6EBD-4D46-B514-D007CD083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68" name="Imagen 7">
              <a:extLst>
                <a:ext uri="{FF2B5EF4-FFF2-40B4-BE49-F238E27FC236}">
                  <a16:creationId xmlns:a16="http://schemas.microsoft.com/office/drawing/2014/main" id="{53D83D17-C8FC-4E5B-B6EA-5D3B58E3D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D9DB56BD-6095-4605-BE00-4B83E66CD66A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3556" name="CuadroTexto 9">
            <a:extLst>
              <a:ext uri="{FF2B5EF4-FFF2-40B4-BE49-F238E27FC236}">
                <a16:creationId xmlns:a16="http://schemas.microsoft.com/office/drawing/2014/main" id="{859AEB13-E904-496C-AFE7-CFBBE4406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D766AB93-07D7-44B0-A94A-108067F6C709}"/>
              </a:ext>
            </a:extLst>
          </p:cNvPr>
          <p:cNvSpPr/>
          <p:nvPr/>
        </p:nvSpPr>
        <p:spPr>
          <a:xfrm>
            <a:off x="4481513" y="1331913"/>
            <a:ext cx="3800475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Principio de Sostenibilidad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57BDFF74-32D7-4576-9BC9-C6A468D27D5B}"/>
              </a:ext>
            </a:extLst>
          </p:cNvPr>
          <p:cNvSpPr/>
          <p:nvPr/>
        </p:nvSpPr>
        <p:spPr>
          <a:xfrm>
            <a:off x="3498850" y="3108325"/>
            <a:ext cx="6013450" cy="4603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Al final del ejercicio fiscal</a:t>
            </a: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905DD979-51A8-4E6A-BFB9-EB0D95738852}"/>
              </a:ext>
            </a:extLst>
          </p:cNvPr>
          <p:cNvSpPr/>
          <p:nvPr/>
        </p:nvSpPr>
        <p:spPr>
          <a:xfrm>
            <a:off x="8970963" y="4264025"/>
            <a:ext cx="1539875" cy="157003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Balance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Mayor o Igual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a Cero</a:t>
            </a:r>
          </a:p>
        </p:txBody>
      </p:sp>
      <p:sp>
        <p:nvSpPr>
          <p:cNvPr id="15" name="14 Rectángulo">
            <a:extLst>
              <a:ext uri="{FF2B5EF4-FFF2-40B4-BE49-F238E27FC236}">
                <a16:creationId xmlns:a16="http://schemas.microsoft.com/office/drawing/2014/main" id="{D967C6E5-E32D-4135-A2D6-1C2AD7AAB83B}"/>
              </a:ext>
            </a:extLst>
          </p:cNvPr>
          <p:cNvSpPr/>
          <p:nvPr/>
        </p:nvSpPr>
        <p:spPr>
          <a:xfrm>
            <a:off x="5945188" y="4452938"/>
            <a:ext cx="1762125" cy="12001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Momento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Contable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Devengado</a:t>
            </a:r>
          </a:p>
        </p:txBody>
      </p:sp>
      <p:sp>
        <p:nvSpPr>
          <p:cNvPr id="16" name="15 Rectángulo">
            <a:extLst>
              <a:ext uri="{FF2B5EF4-FFF2-40B4-BE49-F238E27FC236}">
                <a16:creationId xmlns:a16="http://schemas.microsoft.com/office/drawing/2014/main" id="{138136C0-6178-4941-87A0-817FDB400842}"/>
              </a:ext>
            </a:extLst>
          </p:cNvPr>
          <p:cNvSpPr/>
          <p:nvPr/>
        </p:nvSpPr>
        <p:spPr>
          <a:xfrm>
            <a:off x="2347913" y="3790950"/>
            <a:ext cx="2343150" cy="8302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Balance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Presupuestario </a:t>
            </a:r>
          </a:p>
        </p:txBody>
      </p:sp>
      <p:sp>
        <p:nvSpPr>
          <p:cNvPr id="17" name="16 Rectángulo">
            <a:extLst>
              <a:ext uri="{FF2B5EF4-FFF2-40B4-BE49-F238E27FC236}">
                <a16:creationId xmlns:a16="http://schemas.microsoft.com/office/drawing/2014/main" id="{8E55DA70-2B72-47C1-9492-F0A12CC24CC2}"/>
              </a:ext>
            </a:extLst>
          </p:cNvPr>
          <p:cNvSpPr/>
          <p:nvPr/>
        </p:nvSpPr>
        <p:spPr>
          <a:xfrm>
            <a:off x="9478963" y="6270625"/>
            <a:ext cx="21907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19, LDFEFM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18 Flecha abajo">
            <a:extLst>
              <a:ext uri="{FF2B5EF4-FFF2-40B4-BE49-F238E27FC236}">
                <a16:creationId xmlns:a16="http://schemas.microsoft.com/office/drawing/2014/main" id="{F9DC144F-AAC2-4CF7-9090-C384D3A2A91E}"/>
              </a:ext>
            </a:extLst>
          </p:cNvPr>
          <p:cNvSpPr/>
          <p:nvPr/>
        </p:nvSpPr>
        <p:spPr>
          <a:xfrm>
            <a:off x="3773488" y="2008188"/>
            <a:ext cx="5329237" cy="892175"/>
          </a:xfrm>
          <a:prstGeom prst="downArrow">
            <a:avLst>
              <a:gd name="adj1" fmla="val 50000"/>
              <a:gd name="adj2" fmla="val 50000"/>
            </a:avLst>
          </a:prstGeom>
          <a:noFill/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Cuando</a:t>
            </a:r>
          </a:p>
        </p:txBody>
      </p:sp>
      <p:sp>
        <p:nvSpPr>
          <p:cNvPr id="14" name="13 Rectángulo">
            <a:extLst>
              <a:ext uri="{FF2B5EF4-FFF2-40B4-BE49-F238E27FC236}">
                <a16:creationId xmlns:a16="http://schemas.microsoft.com/office/drawing/2014/main" id="{A43AA040-A87C-4BB0-BC85-40C36DA1ACFB}"/>
              </a:ext>
            </a:extLst>
          </p:cNvPr>
          <p:cNvSpPr/>
          <p:nvPr/>
        </p:nvSpPr>
        <p:spPr>
          <a:xfrm>
            <a:off x="1520825" y="4837113"/>
            <a:ext cx="3167063" cy="15684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Balance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Presupuestario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de </a:t>
            </a:r>
          </a:p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Recursos Disponibles</a:t>
            </a:r>
          </a:p>
        </p:txBody>
      </p:sp>
      <p:sp>
        <p:nvSpPr>
          <p:cNvPr id="18" name="17 Cerrar llave">
            <a:extLst>
              <a:ext uri="{FF2B5EF4-FFF2-40B4-BE49-F238E27FC236}">
                <a16:creationId xmlns:a16="http://schemas.microsoft.com/office/drawing/2014/main" id="{E192D1E9-7729-4A95-B2E3-5D25BBD75835}"/>
              </a:ext>
            </a:extLst>
          </p:cNvPr>
          <p:cNvSpPr/>
          <p:nvPr/>
        </p:nvSpPr>
        <p:spPr>
          <a:xfrm>
            <a:off x="5245100" y="3794125"/>
            <a:ext cx="366713" cy="2533650"/>
          </a:xfrm>
          <a:prstGeom prst="righ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cxnSp>
        <p:nvCxnSpPr>
          <p:cNvPr id="21" name="20 Conector recto de flecha">
            <a:extLst>
              <a:ext uri="{FF2B5EF4-FFF2-40B4-BE49-F238E27FC236}">
                <a16:creationId xmlns:a16="http://schemas.microsoft.com/office/drawing/2014/main" id="{3E6F859B-1BE7-4214-A2D0-0236841D92DB}"/>
              </a:ext>
            </a:extLst>
          </p:cNvPr>
          <p:cNvCxnSpPr/>
          <p:nvPr/>
        </p:nvCxnSpPr>
        <p:spPr>
          <a:xfrm flipV="1">
            <a:off x="7904163" y="5056188"/>
            <a:ext cx="882650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upo 1">
            <a:extLst>
              <a:ext uri="{FF2B5EF4-FFF2-40B4-BE49-F238E27FC236}">
                <a16:creationId xmlns:a16="http://schemas.microsoft.com/office/drawing/2014/main" id="{48BE5064-1A66-4C2E-A581-687A87587ABD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4587" name="Imagen 6">
              <a:extLst>
                <a:ext uri="{FF2B5EF4-FFF2-40B4-BE49-F238E27FC236}">
                  <a16:creationId xmlns:a16="http://schemas.microsoft.com/office/drawing/2014/main" id="{075DA4AC-6286-4668-8BE6-DAA33D711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8" name="Imagen 7">
              <a:extLst>
                <a:ext uri="{FF2B5EF4-FFF2-40B4-BE49-F238E27FC236}">
                  <a16:creationId xmlns:a16="http://schemas.microsoft.com/office/drawing/2014/main" id="{96B2BB82-89C1-4042-817A-C2CB73405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8F9F325E-99AD-4F74-97BE-BB3F0BB4842D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4580" name="CuadroTexto 9">
            <a:extLst>
              <a:ext uri="{FF2B5EF4-FFF2-40B4-BE49-F238E27FC236}">
                <a16:creationId xmlns:a16="http://schemas.microsoft.com/office/drawing/2014/main" id="{703004D4-B015-4DA4-9F1C-2F303FFD5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0E6D483A-BEE6-4753-8317-6999D7681ADA}"/>
              </a:ext>
            </a:extLst>
          </p:cNvPr>
          <p:cNvSpPr/>
          <p:nvPr/>
        </p:nvSpPr>
        <p:spPr>
          <a:xfrm>
            <a:off x="3135313" y="1363663"/>
            <a:ext cx="7037387" cy="4603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Para cubrir los adeudos del ejercicio fiscal anterior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910BB522-A5CF-4511-8BC9-C99ADBEB44CD}"/>
              </a:ext>
            </a:extLst>
          </p:cNvPr>
          <p:cNvSpPr/>
          <p:nvPr/>
        </p:nvSpPr>
        <p:spPr>
          <a:xfrm>
            <a:off x="2784475" y="3097213"/>
            <a:ext cx="7704138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Previstos en el proyecto del Presupuesto de Egresos</a:t>
            </a:r>
          </a:p>
        </p:txBody>
      </p:sp>
      <p:sp>
        <p:nvSpPr>
          <p:cNvPr id="17" name="16 Rectángulo">
            <a:extLst>
              <a:ext uri="{FF2B5EF4-FFF2-40B4-BE49-F238E27FC236}">
                <a16:creationId xmlns:a16="http://schemas.microsoft.com/office/drawing/2014/main" id="{14CC161B-ABEE-42D3-8125-2417F709DAF8}"/>
              </a:ext>
            </a:extLst>
          </p:cNvPr>
          <p:cNvSpPr/>
          <p:nvPr/>
        </p:nvSpPr>
        <p:spPr>
          <a:xfrm>
            <a:off x="5821363" y="6184900"/>
            <a:ext cx="5399087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Artículos 20 y Transitorios, Décimo Primero, LDFEFM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18 Flecha abajo">
            <a:extLst>
              <a:ext uri="{FF2B5EF4-FFF2-40B4-BE49-F238E27FC236}">
                <a16:creationId xmlns:a16="http://schemas.microsoft.com/office/drawing/2014/main" id="{BEA280C7-42C2-4ACF-861B-5F5621F5D22A}"/>
              </a:ext>
            </a:extLst>
          </p:cNvPr>
          <p:cNvSpPr/>
          <p:nvPr/>
        </p:nvSpPr>
        <p:spPr>
          <a:xfrm>
            <a:off x="3773488" y="2008188"/>
            <a:ext cx="5329237" cy="892175"/>
          </a:xfrm>
          <a:prstGeom prst="downArrow">
            <a:avLst>
              <a:gd name="adj1" fmla="val 50000"/>
              <a:gd name="adj2" fmla="val 50000"/>
            </a:avLst>
          </a:prstGeom>
          <a:noFill/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Rectángulo">
            <a:extLst>
              <a:ext uri="{FF2B5EF4-FFF2-40B4-BE49-F238E27FC236}">
                <a16:creationId xmlns:a16="http://schemas.microsoft.com/office/drawing/2014/main" id="{5C1A068A-371A-41F6-A14F-91F596C8FA3A}"/>
              </a:ext>
            </a:extLst>
          </p:cNvPr>
          <p:cNvSpPr/>
          <p:nvPr/>
        </p:nvSpPr>
        <p:spPr>
          <a:xfrm>
            <a:off x="2152650" y="4773613"/>
            <a:ext cx="8693150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Será del 5.5 por ciento de Ingresos totales para el año 2018</a:t>
            </a:r>
          </a:p>
        </p:txBody>
      </p:sp>
      <p:sp>
        <p:nvSpPr>
          <p:cNvPr id="20" name="19 Flecha abajo">
            <a:extLst>
              <a:ext uri="{FF2B5EF4-FFF2-40B4-BE49-F238E27FC236}">
                <a16:creationId xmlns:a16="http://schemas.microsoft.com/office/drawing/2014/main" id="{C3277D4C-A96E-4779-845B-A266A707A683}"/>
              </a:ext>
            </a:extLst>
          </p:cNvPr>
          <p:cNvSpPr/>
          <p:nvPr/>
        </p:nvSpPr>
        <p:spPr>
          <a:xfrm>
            <a:off x="3810000" y="3714750"/>
            <a:ext cx="5329238" cy="893763"/>
          </a:xfrm>
          <a:prstGeom prst="downArrow">
            <a:avLst>
              <a:gd name="adj1" fmla="val 50000"/>
              <a:gd name="adj2" fmla="val 50000"/>
            </a:avLst>
          </a:prstGeom>
          <a:noFill/>
          <a:ln w="31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upo 1">
            <a:extLst>
              <a:ext uri="{FF2B5EF4-FFF2-40B4-BE49-F238E27FC236}">
                <a16:creationId xmlns:a16="http://schemas.microsoft.com/office/drawing/2014/main" id="{A8B3A81E-D79B-4C8B-8663-1CAE629A2C0D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5611" name="Imagen 6">
              <a:extLst>
                <a:ext uri="{FF2B5EF4-FFF2-40B4-BE49-F238E27FC236}">
                  <a16:creationId xmlns:a16="http://schemas.microsoft.com/office/drawing/2014/main" id="{AB288508-B5ED-4A90-B288-2A07C3590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2" name="Imagen 7">
              <a:extLst>
                <a:ext uri="{FF2B5EF4-FFF2-40B4-BE49-F238E27FC236}">
                  <a16:creationId xmlns:a16="http://schemas.microsoft.com/office/drawing/2014/main" id="{A338C32F-2CD3-4289-BF8C-5F025FD83A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169FAEB0-D6D7-4D4B-BC03-0BD9A3FC1A15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5604" name="CuadroTexto 9">
            <a:extLst>
              <a:ext uri="{FF2B5EF4-FFF2-40B4-BE49-F238E27FC236}">
                <a16:creationId xmlns:a16="http://schemas.microsoft.com/office/drawing/2014/main" id="{F1FCC91A-FCE8-407D-A78F-ABFA67241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0C0AA86D-4ADF-4CC0-8940-4CD01168C69C}"/>
              </a:ext>
            </a:extLst>
          </p:cNvPr>
          <p:cNvSpPr/>
          <p:nvPr/>
        </p:nvSpPr>
        <p:spPr>
          <a:xfrm>
            <a:off x="1863725" y="1331913"/>
            <a:ext cx="4629150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 b="1" dirty="0">
                <a:latin typeface="Arial" charset="0"/>
                <a:cs typeface="Arial" charset="0"/>
              </a:rPr>
              <a:t>Aumento o Creación de gasto 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5E54390F-0F8E-455B-A0F3-24C313854A3D}"/>
              </a:ext>
            </a:extLst>
          </p:cNvPr>
          <p:cNvSpPr/>
          <p:nvPr/>
        </p:nvSpPr>
        <p:spPr>
          <a:xfrm>
            <a:off x="1912938" y="2092325"/>
            <a:ext cx="9658350" cy="8318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1. Acompañarse con la correspondiente fuente de ingresos distinta al Financiamiento</a:t>
            </a:r>
          </a:p>
        </p:txBody>
      </p:sp>
      <p:sp>
        <p:nvSpPr>
          <p:cNvPr id="17" name="16 Rectángulo">
            <a:extLst>
              <a:ext uri="{FF2B5EF4-FFF2-40B4-BE49-F238E27FC236}">
                <a16:creationId xmlns:a16="http://schemas.microsoft.com/office/drawing/2014/main" id="{8D736A25-6658-44C4-BE52-5C1B80752BD1}"/>
              </a:ext>
            </a:extLst>
          </p:cNvPr>
          <p:cNvSpPr/>
          <p:nvPr/>
        </p:nvSpPr>
        <p:spPr>
          <a:xfrm>
            <a:off x="9804400" y="6269038"/>
            <a:ext cx="2078038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8, LDFEFM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13 Rectángulo">
            <a:extLst>
              <a:ext uri="{FF2B5EF4-FFF2-40B4-BE49-F238E27FC236}">
                <a16:creationId xmlns:a16="http://schemas.microsoft.com/office/drawing/2014/main" id="{D58EDE03-7014-45F2-94CE-9553C47A1083}"/>
              </a:ext>
            </a:extLst>
          </p:cNvPr>
          <p:cNvSpPr/>
          <p:nvPr/>
        </p:nvSpPr>
        <p:spPr>
          <a:xfrm>
            <a:off x="1920875" y="3040063"/>
            <a:ext cx="8883650" cy="46037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MX" sz="2400" dirty="0">
                <a:latin typeface="Arial" charset="0"/>
                <a:cs typeface="Arial" charset="0"/>
              </a:rPr>
              <a:t>2. Compensarse con reducciones en otras previsiones de gasto</a:t>
            </a:r>
          </a:p>
        </p:txBody>
      </p:sp>
      <p:sp>
        <p:nvSpPr>
          <p:cNvPr id="13" name="12 Rectángulo">
            <a:extLst>
              <a:ext uri="{FF2B5EF4-FFF2-40B4-BE49-F238E27FC236}">
                <a16:creationId xmlns:a16="http://schemas.microsoft.com/office/drawing/2014/main" id="{7D3C289E-8129-46C6-9E71-4561C0C5BD3C}"/>
              </a:ext>
            </a:extLst>
          </p:cNvPr>
          <p:cNvSpPr/>
          <p:nvPr/>
        </p:nvSpPr>
        <p:spPr>
          <a:xfrm>
            <a:off x="1928813" y="3619500"/>
            <a:ext cx="9169400" cy="8318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3. No procederá pago alguno que no esté comprendido en el Presupuesto, por ley posterior o con cargo a Ingresos excedentes</a:t>
            </a:r>
          </a:p>
        </p:txBody>
      </p:sp>
      <p:sp>
        <p:nvSpPr>
          <p:cNvPr id="15" name="14 Rectángulo">
            <a:extLst>
              <a:ext uri="{FF2B5EF4-FFF2-40B4-BE49-F238E27FC236}">
                <a16:creationId xmlns:a16="http://schemas.microsoft.com/office/drawing/2014/main" id="{4DD0511B-320C-47BE-BA6D-4A89CB84BDBD}"/>
              </a:ext>
            </a:extLst>
          </p:cNvPr>
          <p:cNvSpPr/>
          <p:nvPr/>
        </p:nvSpPr>
        <p:spPr>
          <a:xfrm>
            <a:off x="1908175" y="4560888"/>
            <a:ext cx="9926638" cy="12001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4. Deberá revelar en la cuenta pública y en los informes trimestrales la </a:t>
            </a:r>
            <a:r>
              <a:rPr lang="es-MX" sz="2400" i="1" u="sng" dirty="0">
                <a:latin typeface="Arial" charset="0"/>
                <a:cs typeface="Arial" charset="0"/>
              </a:rPr>
              <a:t>fuente de ingresos  </a:t>
            </a:r>
            <a:r>
              <a:rPr lang="es-MX" sz="2400" dirty="0">
                <a:latin typeface="Arial" charset="0"/>
                <a:cs typeface="Arial" charset="0"/>
              </a:rPr>
              <a:t>el pagado del nuevo gasto, distinguiendo el Gasto etiquetado y no etiquetado.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upo 1">
            <a:extLst>
              <a:ext uri="{FF2B5EF4-FFF2-40B4-BE49-F238E27FC236}">
                <a16:creationId xmlns:a16="http://schemas.microsoft.com/office/drawing/2014/main" id="{7E72C5C6-B538-49A9-A1B8-B7A57FFED8C3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03188"/>
            <a:ext cx="1336675" cy="1060450"/>
            <a:chOff x="28136" y="103032"/>
            <a:chExt cx="1336431" cy="1060130"/>
          </a:xfrm>
        </p:grpSpPr>
        <p:pic>
          <p:nvPicPr>
            <p:cNvPr id="26635" name="Imagen 6">
              <a:extLst>
                <a:ext uri="{FF2B5EF4-FFF2-40B4-BE49-F238E27FC236}">
                  <a16:creationId xmlns:a16="http://schemas.microsoft.com/office/drawing/2014/main" id="{7A0BE4A8-388D-4959-8ACB-1EB1F29EF5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85" y="103032"/>
              <a:ext cx="654602" cy="566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6" name="Imagen 7">
              <a:extLst>
                <a:ext uri="{FF2B5EF4-FFF2-40B4-BE49-F238E27FC236}">
                  <a16:creationId xmlns:a16="http://schemas.microsoft.com/office/drawing/2014/main" id="{ECF67E79-75B1-41CC-8960-E370800565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>
              <a:fillRect/>
            </a:stretch>
          </p:blipFill>
          <p:spPr bwMode="auto">
            <a:xfrm>
              <a:off x="28136" y="780263"/>
              <a:ext cx="1336431" cy="382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ángulo 8">
            <a:extLst>
              <a:ext uri="{FF2B5EF4-FFF2-40B4-BE49-F238E27FC236}">
                <a16:creationId xmlns:a16="http://schemas.microsoft.com/office/drawing/2014/main" id="{3CAB0A1F-F809-4BF4-B5EB-D91DD9A7E3F2}"/>
              </a:ext>
            </a:extLst>
          </p:cNvPr>
          <p:cNvSpPr/>
          <p:nvPr/>
        </p:nvSpPr>
        <p:spPr>
          <a:xfrm>
            <a:off x="1882775" y="914400"/>
            <a:ext cx="9569450" cy="65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6628" name="CuadroTexto 9">
            <a:extLst>
              <a:ext uri="{FF2B5EF4-FFF2-40B4-BE49-F238E27FC236}">
                <a16:creationId xmlns:a16="http://schemas.microsoft.com/office/drawing/2014/main" id="{65F2B658-14A5-4D40-B3EC-98B739EE9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7100" y="187325"/>
            <a:ext cx="59229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n-US" sz="3600" b="1">
                <a:latin typeface="Century Gothic" panose="020B0502020202020204" pitchFamily="34" charset="0"/>
              </a:rPr>
              <a:t>PRESUPUESTO DE EGRESOS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BBA451F5-67EF-4D29-8728-AC99AA2D2699}"/>
              </a:ext>
            </a:extLst>
          </p:cNvPr>
          <p:cNvSpPr/>
          <p:nvPr/>
        </p:nvSpPr>
        <p:spPr>
          <a:xfrm>
            <a:off x="1779588" y="1604963"/>
            <a:ext cx="4787900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2400" b="1" dirty="0">
                <a:latin typeface="Arial" charset="0"/>
                <a:cs typeface="Arial" charset="0"/>
              </a:rPr>
              <a:t>Transferencias presupuestales 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B50A1776-5F9F-475B-8C42-C62B60AA9AE8}"/>
              </a:ext>
            </a:extLst>
          </p:cNvPr>
          <p:cNvSpPr/>
          <p:nvPr/>
        </p:nvSpPr>
        <p:spPr>
          <a:xfrm>
            <a:off x="2101850" y="2771775"/>
            <a:ext cx="9164638" cy="4619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1. Previa autorización de la tesorería</a:t>
            </a:r>
          </a:p>
        </p:txBody>
      </p:sp>
      <p:sp>
        <p:nvSpPr>
          <p:cNvPr id="17" name="16 Rectángulo">
            <a:extLst>
              <a:ext uri="{FF2B5EF4-FFF2-40B4-BE49-F238E27FC236}">
                <a16:creationId xmlns:a16="http://schemas.microsoft.com/office/drawing/2014/main" id="{AE2B2679-9469-402C-89C5-D1A007C15373}"/>
              </a:ext>
            </a:extLst>
          </p:cNvPr>
          <p:cNvSpPr/>
          <p:nvPr/>
        </p:nvSpPr>
        <p:spPr>
          <a:xfrm>
            <a:off x="8847138" y="6269038"/>
            <a:ext cx="2978150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MX" sz="1600" b="1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Artículo 51, LPHPGPCGEMO</a:t>
            </a:r>
            <a:endParaRPr lang="es-MX" sz="16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13 Rectángulo">
            <a:extLst>
              <a:ext uri="{FF2B5EF4-FFF2-40B4-BE49-F238E27FC236}">
                <a16:creationId xmlns:a16="http://schemas.microsoft.com/office/drawing/2014/main" id="{4BA65CC1-BEDE-4F87-B933-B49C13B02CF1}"/>
              </a:ext>
            </a:extLst>
          </p:cNvPr>
          <p:cNvSpPr/>
          <p:nvPr/>
        </p:nvSpPr>
        <p:spPr>
          <a:xfrm>
            <a:off x="2092325" y="3281363"/>
            <a:ext cx="9196388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2. Entre partidas de los capítulos de gasto corriente</a:t>
            </a:r>
          </a:p>
        </p:txBody>
      </p:sp>
      <p:sp>
        <p:nvSpPr>
          <p:cNvPr id="13" name="12 Rectángulo">
            <a:extLst>
              <a:ext uri="{FF2B5EF4-FFF2-40B4-BE49-F238E27FC236}">
                <a16:creationId xmlns:a16="http://schemas.microsoft.com/office/drawing/2014/main" id="{5B77563C-DF3F-40CD-8F43-F33BD7D4D7D2}"/>
              </a:ext>
            </a:extLst>
          </p:cNvPr>
          <p:cNvSpPr/>
          <p:nvPr/>
        </p:nvSpPr>
        <p:spPr>
          <a:xfrm>
            <a:off x="2101850" y="3798888"/>
            <a:ext cx="9186863" cy="461962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3. De los capítulos de gasto corriente a los capítulos de inversión</a:t>
            </a:r>
          </a:p>
        </p:txBody>
      </p:sp>
      <p:sp>
        <p:nvSpPr>
          <p:cNvPr id="16" name="15 Rectángulo">
            <a:extLst>
              <a:ext uri="{FF2B5EF4-FFF2-40B4-BE49-F238E27FC236}">
                <a16:creationId xmlns:a16="http://schemas.microsoft.com/office/drawing/2014/main" id="{90E14DDC-9121-4794-AC8B-DD1366A01862}"/>
              </a:ext>
            </a:extLst>
          </p:cNvPr>
          <p:cNvSpPr/>
          <p:nvPr/>
        </p:nvSpPr>
        <p:spPr>
          <a:xfrm>
            <a:off x="2101850" y="4340225"/>
            <a:ext cx="9175750" cy="12001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MX" sz="2400" dirty="0">
                <a:latin typeface="Arial" charset="0"/>
                <a:cs typeface="Arial" charset="0"/>
              </a:rPr>
              <a:t>4. Tesorería municipal, podrá realizar movimientos presupuestarios necesarios en la Unidad Programática Presupuestaria de Deuda Pública y Obligaciones Financieras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580</TotalTime>
  <Words>532</Words>
  <Application>Microsoft Office PowerPoint</Application>
  <PresentationFormat>Panorámica</PresentationFormat>
  <Paragraphs>98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Auditor</dc:creator>
  <cp:lastModifiedBy>Nivardo Ayala</cp:lastModifiedBy>
  <cp:revision>54</cp:revision>
  <dcterms:created xsi:type="dcterms:W3CDTF">2019-02-14T16:59:40Z</dcterms:created>
  <dcterms:modified xsi:type="dcterms:W3CDTF">2020-03-02T22:00:58Z</dcterms:modified>
</cp:coreProperties>
</file>