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36"/>
  </p:notesMasterIdLst>
  <p:sldIdLst>
    <p:sldId id="524" r:id="rId2"/>
    <p:sldId id="395" r:id="rId3"/>
    <p:sldId id="266" r:id="rId4"/>
    <p:sldId id="267" r:id="rId5"/>
    <p:sldId id="523" r:id="rId6"/>
    <p:sldId id="522" r:id="rId7"/>
    <p:sldId id="271" r:id="rId8"/>
    <p:sldId id="272" r:id="rId9"/>
    <p:sldId id="327" r:id="rId10"/>
    <p:sldId id="507" r:id="rId11"/>
    <p:sldId id="508" r:id="rId12"/>
    <p:sldId id="509" r:id="rId13"/>
    <p:sldId id="282" r:id="rId14"/>
    <p:sldId id="283" r:id="rId15"/>
    <p:sldId id="511" r:id="rId16"/>
    <p:sldId id="510" r:id="rId17"/>
    <p:sldId id="512" r:id="rId18"/>
    <p:sldId id="513" r:id="rId19"/>
    <p:sldId id="514" r:id="rId20"/>
    <p:sldId id="515" r:id="rId21"/>
    <p:sldId id="516" r:id="rId22"/>
    <p:sldId id="518" r:id="rId23"/>
    <p:sldId id="293" r:id="rId24"/>
    <p:sldId id="295" r:id="rId25"/>
    <p:sldId id="296" r:id="rId26"/>
    <p:sldId id="297" r:id="rId27"/>
    <p:sldId id="294" r:id="rId28"/>
    <p:sldId id="265" r:id="rId29"/>
    <p:sldId id="520" r:id="rId30"/>
    <p:sldId id="273" r:id="rId31"/>
    <p:sldId id="274" r:id="rId32"/>
    <p:sldId id="275" r:id="rId33"/>
    <p:sldId id="519" r:id="rId34"/>
    <p:sldId id="298" r:id="rId3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78D99"/>
    <a:srgbClr val="119A6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2" d="100"/>
          <a:sy n="82" d="100"/>
        </p:scale>
        <p:origin x="643"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r>
              <a:rPr lang="es-MX" sz="1600" b="1" dirty="0"/>
              <a:t>HISTÓRICO DE AUDITORÍAS</a:t>
            </a:r>
          </a:p>
        </c:rich>
      </c:tx>
      <c:layout>
        <c:manualLayout>
          <c:xMode val="edge"/>
          <c:yMode val="edge"/>
          <c:x val="0.27513564368608712"/>
          <c:y val="2.0366598778004074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s-MX"/>
        </a:p>
      </c:txPr>
    </c:title>
    <c:autoTitleDeleted val="0"/>
    <c:plotArea>
      <c:layout/>
      <c:barChart>
        <c:barDir val="bar"/>
        <c:grouping val="clustered"/>
        <c:varyColors val="0"/>
        <c:ser>
          <c:idx val="0"/>
          <c:order val="0"/>
          <c:tx>
            <c:strRef>
              <c:f>Hoja1!$B$1</c:f>
              <c:strCache>
                <c:ptCount val="1"/>
                <c:pt idx="0">
                  <c:v>ESTATALES</c:v>
                </c:pt>
              </c:strCache>
            </c:strRef>
          </c:tx>
          <c:spPr>
            <a:solidFill>
              <a:schemeClr val="accent5">
                <a:tint val="65000"/>
              </a:schemeClr>
            </a:solidFill>
            <a:ln>
              <a:noFill/>
            </a:ln>
            <a:effectLst/>
          </c:spPr>
          <c:invertIfNegative val="0"/>
          <c:cat>
            <c:numRef>
              <c:f>Hoja1!$A$2:$A$5</c:f>
              <c:numCache>
                <c:formatCode>General</c:formatCode>
                <c:ptCount val="4"/>
                <c:pt idx="0">
                  <c:v>2017</c:v>
                </c:pt>
                <c:pt idx="1">
                  <c:v>2018</c:v>
                </c:pt>
                <c:pt idx="2">
                  <c:v>2019</c:v>
                </c:pt>
                <c:pt idx="3">
                  <c:v>2020</c:v>
                </c:pt>
              </c:numCache>
            </c:numRef>
          </c:cat>
          <c:val>
            <c:numRef>
              <c:f>Hoja1!$B$2:$B$5</c:f>
              <c:numCache>
                <c:formatCode>General</c:formatCode>
                <c:ptCount val="4"/>
                <c:pt idx="0">
                  <c:v>32</c:v>
                </c:pt>
                <c:pt idx="1">
                  <c:v>26</c:v>
                </c:pt>
                <c:pt idx="2">
                  <c:v>82</c:v>
                </c:pt>
                <c:pt idx="3">
                  <c:v>54</c:v>
                </c:pt>
              </c:numCache>
            </c:numRef>
          </c:val>
          <c:extLst>
            <c:ext xmlns:c16="http://schemas.microsoft.com/office/drawing/2014/chart" uri="{C3380CC4-5D6E-409C-BE32-E72D297353CC}">
              <c16:uniqueId val="{00000000-01BB-4F10-B0EC-4CC8EAE50C39}"/>
            </c:ext>
          </c:extLst>
        </c:ser>
        <c:ser>
          <c:idx val="1"/>
          <c:order val="1"/>
          <c:tx>
            <c:strRef>
              <c:f>Hoja1!$C$1</c:f>
              <c:strCache>
                <c:ptCount val="1"/>
                <c:pt idx="0">
                  <c:v>MUNICIPALES</c:v>
                </c:pt>
              </c:strCache>
            </c:strRef>
          </c:tx>
          <c:spPr>
            <a:solidFill>
              <a:schemeClr val="accent5"/>
            </a:solidFill>
            <a:ln>
              <a:noFill/>
            </a:ln>
            <a:effectLst/>
          </c:spPr>
          <c:invertIfNegative val="0"/>
          <c:cat>
            <c:numRef>
              <c:f>Hoja1!$A$2:$A$5</c:f>
              <c:numCache>
                <c:formatCode>General</c:formatCode>
                <c:ptCount val="4"/>
                <c:pt idx="0">
                  <c:v>2017</c:v>
                </c:pt>
                <c:pt idx="1">
                  <c:v>2018</c:v>
                </c:pt>
                <c:pt idx="2">
                  <c:v>2019</c:v>
                </c:pt>
                <c:pt idx="3">
                  <c:v>2020</c:v>
                </c:pt>
              </c:numCache>
            </c:numRef>
          </c:cat>
          <c:val>
            <c:numRef>
              <c:f>Hoja1!$C$2:$C$5</c:f>
              <c:numCache>
                <c:formatCode>General</c:formatCode>
                <c:ptCount val="4"/>
                <c:pt idx="0">
                  <c:v>122</c:v>
                </c:pt>
                <c:pt idx="1">
                  <c:v>137</c:v>
                </c:pt>
                <c:pt idx="2">
                  <c:v>139</c:v>
                </c:pt>
                <c:pt idx="3">
                  <c:v>175</c:v>
                </c:pt>
              </c:numCache>
            </c:numRef>
          </c:val>
          <c:extLst>
            <c:ext xmlns:c16="http://schemas.microsoft.com/office/drawing/2014/chart" uri="{C3380CC4-5D6E-409C-BE32-E72D297353CC}">
              <c16:uniqueId val="{00000001-01BB-4F10-B0EC-4CC8EAE50C39}"/>
            </c:ext>
          </c:extLst>
        </c:ser>
        <c:ser>
          <c:idx val="2"/>
          <c:order val="2"/>
          <c:tx>
            <c:strRef>
              <c:f>Hoja1!$D$1</c:f>
              <c:strCache>
                <c:ptCount val="1"/>
                <c:pt idx="0">
                  <c:v>TOTALES</c:v>
                </c:pt>
              </c:strCache>
            </c:strRef>
          </c:tx>
          <c:spPr>
            <a:solidFill>
              <a:schemeClr val="accent5">
                <a:shade val="65000"/>
              </a:schemeClr>
            </a:solidFill>
            <a:ln>
              <a:noFill/>
            </a:ln>
            <a:effectLst/>
          </c:spPr>
          <c:invertIfNegative val="0"/>
          <c:cat>
            <c:numRef>
              <c:f>Hoja1!$A$2:$A$5</c:f>
              <c:numCache>
                <c:formatCode>General</c:formatCode>
                <c:ptCount val="4"/>
                <c:pt idx="0">
                  <c:v>2017</c:v>
                </c:pt>
                <c:pt idx="1">
                  <c:v>2018</c:v>
                </c:pt>
                <c:pt idx="2">
                  <c:v>2019</c:v>
                </c:pt>
                <c:pt idx="3">
                  <c:v>2020</c:v>
                </c:pt>
              </c:numCache>
            </c:numRef>
          </c:cat>
          <c:val>
            <c:numRef>
              <c:f>Hoja1!$D$2:$D$5</c:f>
              <c:numCache>
                <c:formatCode>General</c:formatCode>
                <c:ptCount val="4"/>
                <c:pt idx="0">
                  <c:v>154</c:v>
                </c:pt>
                <c:pt idx="1">
                  <c:v>163</c:v>
                </c:pt>
                <c:pt idx="2">
                  <c:v>221</c:v>
                </c:pt>
                <c:pt idx="3">
                  <c:v>229</c:v>
                </c:pt>
              </c:numCache>
            </c:numRef>
          </c:val>
          <c:extLst>
            <c:ext xmlns:c16="http://schemas.microsoft.com/office/drawing/2014/chart" uri="{C3380CC4-5D6E-409C-BE32-E72D297353CC}">
              <c16:uniqueId val="{00000002-01BB-4F10-B0EC-4CC8EAE50C39}"/>
            </c:ext>
          </c:extLst>
        </c:ser>
        <c:dLbls>
          <c:showLegendKey val="0"/>
          <c:showVal val="0"/>
          <c:showCatName val="0"/>
          <c:showSerName val="0"/>
          <c:showPercent val="0"/>
          <c:showBubbleSize val="0"/>
        </c:dLbls>
        <c:gapWidth val="182"/>
        <c:axId val="209158080"/>
        <c:axId val="209158464"/>
      </c:barChart>
      <c:catAx>
        <c:axId val="2091580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9158464"/>
        <c:crosses val="autoZero"/>
        <c:auto val="1"/>
        <c:lblAlgn val="ctr"/>
        <c:lblOffset val="100"/>
        <c:noMultiLvlLbl val="0"/>
      </c:catAx>
      <c:valAx>
        <c:axId val="20915846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MX"/>
          </a:p>
        </c:txPr>
        <c:crossAx val="209158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600" dirty="0"/>
              <a:t>ENTES MUNICIPALES</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ENTES MUNICIPALES</c:v>
                </c:pt>
              </c:strCache>
            </c:strRef>
          </c:tx>
          <c:dPt>
            <c:idx val="0"/>
            <c:bubble3D val="0"/>
            <c:spPr>
              <a:solidFill>
                <a:schemeClr val="accent5">
                  <a:tint val="7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D50-4D2B-98E0-00565C06D93D}"/>
              </c:ext>
            </c:extLst>
          </c:dPt>
          <c:dPt>
            <c:idx val="1"/>
            <c:bubble3D val="0"/>
            <c:spPr>
              <a:solidFill>
                <a:schemeClr val="accent5">
                  <a:shade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D50-4D2B-98E0-00565C06D93D}"/>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2-DD50-4D2B-98E0-00565C06D93D}"/>
                </c:ext>
              </c:extLst>
            </c:dLbl>
            <c:dLbl>
              <c:idx val="1"/>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DD50-4D2B-98E0-00565C06D93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CUMPLIMIENTO</c:v>
                </c:pt>
                <c:pt idx="1">
                  <c:v>OBRA</c:v>
                </c:pt>
              </c:strCache>
            </c:strRef>
          </c:cat>
          <c:val>
            <c:numRef>
              <c:f>Hoja1!$B$2:$B$3</c:f>
              <c:numCache>
                <c:formatCode>General</c:formatCode>
                <c:ptCount val="2"/>
                <c:pt idx="0">
                  <c:v>110</c:v>
                </c:pt>
                <c:pt idx="1">
                  <c:v>22</c:v>
                </c:pt>
              </c:numCache>
            </c:numRef>
          </c:val>
          <c:extLst>
            <c:ext xmlns:c16="http://schemas.microsoft.com/office/drawing/2014/chart" uri="{C3380CC4-5D6E-409C-BE32-E72D297353CC}">
              <c16:uniqueId val="{00000000-DD50-4D2B-98E0-00565C06D93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600" dirty="0"/>
              <a:t>ENTES PARAMUNICIPALES</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 PARAESTATALES</c:v>
                </c:pt>
              </c:strCache>
            </c:strRef>
          </c:tx>
          <c:dPt>
            <c:idx val="0"/>
            <c:bubble3D val="0"/>
            <c:spPr>
              <a:solidFill>
                <a:schemeClr val="accent5">
                  <a:tint val="7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83F-4C8B-8630-64275E44CB8D}"/>
              </c:ext>
            </c:extLst>
          </c:dPt>
          <c:dPt>
            <c:idx val="1"/>
            <c:bubble3D val="0"/>
            <c:spPr>
              <a:solidFill>
                <a:schemeClr val="accent5">
                  <a:shade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83F-4C8B-8630-64275E44CB8D}"/>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1-583F-4C8B-8630-64275E44CB8D}"/>
                </c:ext>
              </c:extLst>
            </c:dLbl>
            <c:dLbl>
              <c:idx val="1"/>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583F-4C8B-8630-64275E44CB8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CUMPLIMIENTO</c:v>
                </c:pt>
                <c:pt idx="1">
                  <c:v>OBRA</c:v>
                </c:pt>
              </c:strCache>
            </c:strRef>
          </c:cat>
          <c:val>
            <c:numRef>
              <c:f>Hoja1!$B$2:$B$3</c:f>
              <c:numCache>
                <c:formatCode>General</c:formatCode>
                <c:ptCount val="2"/>
                <c:pt idx="0">
                  <c:v>32</c:v>
                </c:pt>
                <c:pt idx="1">
                  <c:v>7</c:v>
                </c:pt>
              </c:numCache>
            </c:numRef>
          </c:val>
          <c:extLst>
            <c:ext xmlns:c16="http://schemas.microsoft.com/office/drawing/2014/chart" uri="{C3380CC4-5D6E-409C-BE32-E72D297353CC}">
              <c16:uniqueId val="{00000006-583F-4C8B-8630-64275E44CB8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t>OBSERVACIONES PRELIMINARES</a:t>
            </a:r>
          </a:p>
          <a:p>
            <a:pPr>
              <a:defRPr/>
            </a:pPr>
            <a:r>
              <a:rPr lang="en-US" sz="1600" dirty="0"/>
              <a:t>CUENTA PÚBLICA 2020</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OBSERVACIONES PRELIMINARES
 CUENTA PÚBLICA 2020</c:v>
                </c:pt>
              </c:strCache>
            </c:strRef>
          </c:tx>
          <c:dPt>
            <c:idx val="0"/>
            <c:bubble3D val="0"/>
            <c:spPr>
              <a:solidFill>
                <a:schemeClr val="accent6">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C36D-418C-A562-ABD8B614C6F9}"/>
              </c:ext>
            </c:extLst>
          </c:dPt>
          <c:dPt>
            <c:idx val="1"/>
            <c:bubble3D val="0"/>
            <c:spPr>
              <a:solidFill>
                <a:schemeClr val="accent6">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C36D-418C-A562-ABD8B614C6F9}"/>
              </c:ext>
            </c:extLst>
          </c:dPt>
          <c:dPt>
            <c:idx val="2"/>
            <c:bubble3D val="0"/>
            <c:spPr>
              <a:solidFill>
                <a:schemeClr val="accent6">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C36D-418C-A562-ABD8B614C6F9}"/>
              </c:ext>
            </c:extLst>
          </c:dPt>
          <c:dLbls>
            <c:dLbl>
              <c:idx val="0"/>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fld id="{D9F9F12A-C076-41C5-931E-FC1374FC9BC0}" type="CATEGORYNAME">
                      <a:rPr lang="en-US"/>
                      <a:pPr>
                        <a:defRPr sz="1400">
                          <a:solidFill>
                            <a:schemeClr val="tx1"/>
                          </a:solidFill>
                        </a:defRPr>
                      </a:pPr>
                      <a:t>[NOMBRE DE CATEGORÍA]</a:t>
                    </a:fld>
                    <a:r>
                      <a:rPr lang="en-US" baseline="0" dirty="0"/>
                      <a:t>
</a:t>
                    </a:r>
                    <a:fld id="{F79DBE09-C77A-4157-B87C-13C0DCC71474}" type="VALUE">
                      <a:rPr lang="en-US" baseline="0"/>
                      <a:pPr>
                        <a:defRPr sz="1400">
                          <a:solidFill>
                            <a:schemeClr val="tx1"/>
                          </a:solidFill>
                        </a:defRPr>
                      </a:pPr>
                      <a:t>[VALOR]</a:t>
                    </a:fld>
                    <a:r>
                      <a:rPr lang="en-US" baseline="0" dirty="0"/>
                      <a:t>
</a:t>
                    </a:r>
                    <a:fld id="{034B8441-F5B4-4BBC-859B-EAE0ECFCE6BB}" type="PERCENTAGE">
                      <a:rPr lang="en-US" sz="2000" baseline="0"/>
                      <a:pPr>
                        <a:defRPr sz="1400">
                          <a:solidFill>
                            <a:schemeClr val="tx1"/>
                          </a:solidFill>
                        </a:defRPr>
                      </a:pPr>
                      <a:t>[PORCENTAJE]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36D-418C-A562-ABD8B614C6F9}"/>
                </c:ext>
              </c:extLst>
            </c:dLbl>
            <c:dLbl>
              <c:idx val="1"/>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fld id="{8730ADD8-67AC-4188-8020-904D49A0A6DA}" type="CATEGORYNAME">
                      <a:rPr lang="en-US"/>
                      <a:pPr>
                        <a:defRPr sz="1400">
                          <a:solidFill>
                            <a:schemeClr val="tx1"/>
                          </a:solidFill>
                        </a:defRPr>
                      </a:pPr>
                      <a:t>[NOMBRE DE CATEGORÍA]</a:t>
                    </a:fld>
                    <a:r>
                      <a:rPr lang="en-US" baseline="0" dirty="0"/>
                      <a:t>
</a:t>
                    </a:r>
                    <a:fld id="{5F3FB4CB-D134-4894-8423-344E47934DF3}" type="VALUE">
                      <a:rPr lang="en-US" baseline="0"/>
                      <a:pPr>
                        <a:defRPr sz="1400">
                          <a:solidFill>
                            <a:schemeClr val="tx1"/>
                          </a:solidFill>
                        </a:defRPr>
                      </a:pPr>
                      <a:t>[VALOR]</a:t>
                    </a:fld>
                    <a:r>
                      <a:rPr lang="en-US" baseline="0" dirty="0"/>
                      <a:t>
</a:t>
                    </a:r>
                    <a:fld id="{94A82E07-F01E-4949-A8C8-F87AF5794AF3}" type="PERCENTAGE">
                      <a:rPr lang="en-US" sz="2000" baseline="0"/>
                      <a:pPr>
                        <a:defRPr sz="1400">
                          <a:solidFill>
                            <a:schemeClr val="tx1"/>
                          </a:solidFill>
                        </a:defRPr>
                      </a:pPr>
                      <a:t>[PORCENTAJE]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36D-418C-A562-ABD8B614C6F9}"/>
                </c:ext>
              </c:extLst>
            </c:dLbl>
            <c:dLbl>
              <c:idx val="2"/>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fld id="{3E4B96E6-8E81-480A-9C74-D2666D7C3FF2}" type="CATEGORYNAME">
                      <a:rPr lang="en-US"/>
                      <a:pPr>
                        <a:defRPr sz="1400">
                          <a:solidFill>
                            <a:schemeClr val="tx1"/>
                          </a:solidFill>
                        </a:defRPr>
                      </a:pPr>
                      <a:t>[NOMBRE DE CATEGORÍA]</a:t>
                    </a:fld>
                    <a:r>
                      <a:rPr lang="en-US" baseline="0" dirty="0"/>
                      <a:t>
</a:t>
                    </a:r>
                    <a:fld id="{0AD70F4E-62EB-489B-A926-D18597BAB14C}" type="VALUE">
                      <a:rPr lang="en-US" baseline="0"/>
                      <a:pPr>
                        <a:defRPr sz="1400">
                          <a:solidFill>
                            <a:schemeClr val="tx1"/>
                          </a:solidFill>
                        </a:defRPr>
                      </a:pPr>
                      <a:t>[VALOR]</a:t>
                    </a:fld>
                    <a:r>
                      <a:rPr lang="en-US" baseline="0" dirty="0"/>
                      <a:t>
</a:t>
                    </a:r>
                    <a:fld id="{C3844840-C4F0-47E5-91EB-5C7E7B441A09}" type="PERCENTAGE">
                      <a:rPr lang="en-US" sz="2000" baseline="0"/>
                      <a:pPr>
                        <a:defRPr sz="1400">
                          <a:solidFill>
                            <a:schemeClr val="tx1"/>
                          </a:solidFill>
                        </a:defRPr>
                      </a:pPr>
                      <a:t>[PORCENTAJE]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36D-418C-A562-ABD8B614C6F9}"/>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RATIFICADAS </c:v>
                </c:pt>
                <c:pt idx="1">
                  <c:v>RECTIFICADAS</c:v>
                </c:pt>
                <c:pt idx="2">
                  <c:v>ELIMINADAS</c:v>
                </c:pt>
              </c:strCache>
            </c:strRef>
          </c:cat>
          <c:val>
            <c:numRef>
              <c:f>Hoja1!$B$2:$B$4</c:f>
              <c:numCache>
                <c:formatCode>General</c:formatCode>
                <c:ptCount val="3"/>
                <c:pt idx="0">
                  <c:v>1808</c:v>
                </c:pt>
                <c:pt idx="1">
                  <c:v>199</c:v>
                </c:pt>
                <c:pt idx="2">
                  <c:v>591</c:v>
                </c:pt>
              </c:numCache>
            </c:numRef>
          </c:val>
          <c:extLst>
            <c:ext xmlns:c16="http://schemas.microsoft.com/office/drawing/2014/chart" uri="{C3380CC4-5D6E-409C-BE32-E72D297353CC}">
              <c16:uniqueId val="{00000008-C36D-418C-A562-ABD8B614C6F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s-MX" sz="2100" b="1" dirty="0">
                <a:effectLst/>
              </a:rPr>
              <a:t>OBSERVACIONES PRELIMINARES</a:t>
            </a:r>
            <a:endParaRPr lang="es-MX" sz="2100" dirty="0">
              <a:effectLst/>
            </a:endParaRPr>
          </a:p>
          <a:p>
            <a:pPr>
              <a:defRPr/>
            </a:pPr>
            <a:r>
              <a:rPr lang="es-MX" sz="2100" b="1" dirty="0">
                <a:effectLst/>
              </a:rPr>
              <a:t>ENTES ESTATALES CENTRALES </a:t>
            </a:r>
            <a:endParaRPr lang="es-MX" sz="2100" dirty="0">
              <a:effectLst/>
            </a:endParaRPr>
          </a:p>
          <a:p>
            <a:pPr>
              <a:defRPr/>
            </a:pPr>
            <a:r>
              <a:rPr lang="es-MX" sz="1600" b="1" dirty="0">
                <a:effectLst/>
              </a:rPr>
              <a:t>CUENTA PÚBLICA 2020</a:t>
            </a:r>
            <a:endParaRPr lang="es-MX" sz="2000" dirty="0">
              <a:effectLst/>
            </a:endParaRP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OBSERVACIONES PRELIMINARES
 CUENTA PÚBLICA 2020</c:v>
                </c:pt>
              </c:strCache>
            </c:strRef>
          </c:tx>
          <c:dPt>
            <c:idx val="0"/>
            <c:bubble3D val="0"/>
            <c:spPr>
              <a:solidFill>
                <a:schemeClr val="accent6">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A9CB-47A0-98B0-66FD1DB16610}"/>
              </c:ext>
            </c:extLst>
          </c:dPt>
          <c:dPt>
            <c:idx val="1"/>
            <c:bubble3D val="0"/>
            <c:spPr>
              <a:solidFill>
                <a:schemeClr val="accent6">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A9CB-47A0-98B0-66FD1DB16610}"/>
              </c:ext>
            </c:extLst>
          </c:dPt>
          <c:dPt>
            <c:idx val="2"/>
            <c:bubble3D val="0"/>
            <c:spPr>
              <a:solidFill>
                <a:schemeClr val="accent6">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A9CB-47A0-98B0-66FD1DB16610}"/>
              </c:ext>
            </c:extLst>
          </c:dPt>
          <c:dLbls>
            <c:dLbl>
              <c:idx val="0"/>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fld id="{91713E0A-1095-4A99-9B8D-7363A94A05E7}" type="CATEGORYNAME">
                      <a:rPr lang="en-US"/>
                      <a:pPr>
                        <a:defRPr sz="1400">
                          <a:solidFill>
                            <a:schemeClr val="tx1"/>
                          </a:solidFill>
                        </a:defRPr>
                      </a:pPr>
                      <a:t>[NOMBRE DE CATEGORÍA]</a:t>
                    </a:fld>
                    <a:r>
                      <a:rPr lang="en-US" baseline="0" dirty="0"/>
                      <a:t>
</a:t>
                    </a:r>
                    <a:fld id="{6DC8410F-4A1D-4B46-99C3-FC09E69191B3}" type="VALUE">
                      <a:rPr lang="en-US" baseline="0"/>
                      <a:pPr>
                        <a:defRPr sz="1400">
                          <a:solidFill>
                            <a:schemeClr val="tx1"/>
                          </a:solidFill>
                        </a:defRPr>
                      </a:pPr>
                      <a:t>[VALOR]</a:t>
                    </a:fld>
                    <a:r>
                      <a:rPr lang="en-US" baseline="0" dirty="0"/>
                      <a:t>
</a:t>
                    </a:r>
                    <a:fld id="{263CED6A-9A4D-4EDA-8000-5034E331591E}" type="PERCENTAGE">
                      <a:rPr lang="en-US" sz="2000" baseline="0"/>
                      <a:pPr>
                        <a:defRPr sz="1400">
                          <a:solidFill>
                            <a:schemeClr val="tx1"/>
                          </a:solidFill>
                        </a:defRPr>
                      </a:pPr>
                      <a:t>[PORCENTAJE]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9CB-47A0-98B0-66FD1DB16610}"/>
                </c:ext>
              </c:extLst>
            </c:dLbl>
            <c:dLbl>
              <c:idx val="1"/>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fld id="{098A40DA-508D-466C-9B04-146075948B72}" type="CATEGORYNAME">
                      <a:rPr lang="en-US"/>
                      <a:pPr>
                        <a:defRPr sz="1400">
                          <a:solidFill>
                            <a:schemeClr val="tx1"/>
                          </a:solidFill>
                        </a:defRPr>
                      </a:pPr>
                      <a:t>[NOMBRE DE CATEGORÍA]</a:t>
                    </a:fld>
                    <a:r>
                      <a:rPr lang="en-US" baseline="0" dirty="0"/>
                      <a:t>
</a:t>
                    </a:r>
                    <a:fld id="{C0DA6ED3-2EDD-4EB9-9AF8-3470E74336CA}" type="VALUE">
                      <a:rPr lang="en-US" baseline="0"/>
                      <a:pPr>
                        <a:defRPr sz="1400">
                          <a:solidFill>
                            <a:schemeClr val="tx1"/>
                          </a:solidFill>
                        </a:defRPr>
                      </a:pPr>
                      <a:t>[VALOR]</a:t>
                    </a:fld>
                    <a:r>
                      <a:rPr lang="en-US" baseline="0" dirty="0"/>
                      <a:t>
</a:t>
                    </a:r>
                    <a:fld id="{D0FAC2D2-92CB-4103-B509-36FDF9E58640}" type="PERCENTAGE">
                      <a:rPr lang="en-US" sz="2000" baseline="0"/>
                      <a:pPr>
                        <a:defRPr sz="1400">
                          <a:solidFill>
                            <a:schemeClr val="tx1"/>
                          </a:solidFill>
                        </a:defRPr>
                      </a:pPr>
                      <a:t>[PORCENTAJE]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9CB-47A0-98B0-66FD1DB16610}"/>
                </c:ext>
              </c:extLst>
            </c:dLbl>
            <c:dLbl>
              <c:idx val="2"/>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fld id="{0A2F8BE2-0B80-4124-B171-5F8E4EA07C88}" type="CATEGORYNAME">
                      <a:rPr lang="en-US"/>
                      <a:pPr>
                        <a:defRPr sz="1400">
                          <a:solidFill>
                            <a:schemeClr val="tx1"/>
                          </a:solidFill>
                        </a:defRPr>
                      </a:pPr>
                      <a:t>[NOMBRE DE CATEGORÍA]</a:t>
                    </a:fld>
                    <a:r>
                      <a:rPr lang="en-US" baseline="0" dirty="0"/>
                      <a:t>
</a:t>
                    </a:r>
                    <a:fld id="{DB0E9951-BEC5-4635-B14B-B5A2C5AE816B}" type="VALUE">
                      <a:rPr lang="en-US" baseline="0"/>
                      <a:pPr>
                        <a:defRPr sz="1400">
                          <a:solidFill>
                            <a:schemeClr val="tx1"/>
                          </a:solidFill>
                        </a:defRPr>
                      </a:pPr>
                      <a:t>[VALOR]</a:t>
                    </a:fld>
                    <a:r>
                      <a:rPr lang="en-US" baseline="0" dirty="0"/>
                      <a:t>
</a:t>
                    </a:r>
                    <a:fld id="{86BD7645-41C3-4784-BE95-40A5BCC70127}" type="PERCENTAGE">
                      <a:rPr lang="en-US" sz="2000" baseline="0"/>
                      <a:pPr>
                        <a:defRPr sz="1400">
                          <a:solidFill>
                            <a:schemeClr val="tx1"/>
                          </a:solidFill>
                        </a:defRPr>
                      </a:pPr>
                      <a:t>[PORCENTAJE]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9CB-47A0-98B0-66FD1DB1661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RATIFICADAS </c:v>
                </c:pt>
                <c:pt idx="1">
                  <c:v>RECTIFICADAS</c:v>
                </c:pt>
                <c:pt idx="2">
                  <c:v>ELIMINADAS</c:v>
                </c:pt>
              </c:strCache>
            </c:strRef>
          </c:cat>
          <c:val>
            <c:numRef>
              <c:f>Hoja1!$B$2:$B$4</c:f>
              <c:numCache>
                <c:formatCode>General</c:formatCode>
                <c:ptCount val="3"/>
                <c:pt idx="0">
                  <c:v>126</c:v>
                </c:pt>
                <c:pt idx="1">
                  <c:v>21</c:v>
                </c:pt>
                <c:pt idx="2">
                  <c:v>89</c:v>
                </c:pt>
              </c:numCache>
            </c:numRef>
          </c:val>
          <c:extLst>
            <c:ext xmlns:c16="http://schemas.microsoft.com/office/drawing/2014/chart" uri="{C3380CC4-5D6E-409C-BE32-E72D297353CC}">
              <c16:uniqueId val="{00000008-A9CB-47A0-98B0-66FD1DB16610}"/>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s-MX" sz="2100" b="1" dirty="0">
                <a:effectLst/>
              </a:rPr>
              <a:t>OBSERVACIONES PRELIMINARES</a:t>
            </a:r>
            <a:endParaRPr lang="es-MX" sz="2100" dirty="0">
              <a:effectLst/>
            </a:endParaRPr>
          </a:p>
          <a:p>
            <a:pPr>
              <a:defRPr/>
            </a:pPr>
            <a:r>
              <a:rPr lang="es-MX" sz="2100" b="1" dirty="0">
                <a:effectLst/>
              </a:rPr>
              <a:t>ENTES PARAESTATALES </a:t>
            </a:r>
            <a:endParaRPr lang="es-MX" sz="2100" dirty="0">
              <a:effectLst/>
            </a:endParaRPr>
          </a:p>
          <a:p>
            <a:pPr>
              <a:defRPr/>
            </a:pPr>
            <a:r>
              <a:rPr lang="es-MX" sz="1600" b="1" dirty="0">
                <a:effectLst/>
              </a:rPr>
              <a:t>CUENTA PÚBLICA 2020</a:t>
            </a:r>
            <a:endParaRPr lang="es-MX" sz="2000" dirty="0">
              <a:effectLst/>
            </a:endParaRP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OBSERVACIONES PRELIMINARES
ENTES PARAESTATALES 
CUENTA PÚBLICA 2020</c:v>
                </c:pt>
              </c:strCache>
            </c:strRef>
          </c:tx>
          <c:dPt>
            <c:idx val="0"/>
            <c:bubble3D val="0"/>
            <c:spPr>
              <a:solidFill>
                <a:schemeClr val="accent6">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CFD-4602-8677-65BF3281F7FE}"/>
              </c:ext>
            </c:extLst>
          </c:dPt>
          <c:dPt>
            <c:idx val="1"/>
            <c:bubble3D val="0"/>
            <c:spPr>
              <a:solidFill>
                <a:schemeClr val="accent6">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CFD-4602-8677-65BF3281F7FE}"/>
              </c:ext>
            </c:extLst>
          </c:dPt>
          <c:dPt>
            <c:idx val="2"/>
            <c:bubble3D val="0"/>
            <c:spPr>
              <a:solidFill>
                <a:schemeClr val="accent6">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CFD-4602-8677-65BF3281F7FE}"/>
              </c:ext>
            </c:extLst>
          </c:dPt>
          <c:dLbls>
            <c:dLbl>
              <c:idx val="0"/>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fld id="{AC7386A4-2976-496E-8915-1F5653E5F021}" type="CATEGORYNAME">
                      <a:rPr lang="en-US"/>
                      <a:pPr>
                        <a:defRPr sz="1400">
                          <a:solidFill>
                            <a:schemeClr val="tx1"/>
                          </a:solidFill>
                        </a:defRPr>
                      </a:pPr>
                      <a:t>[NOMBRE DE CATEGORÍA]</a:t>
                    </a:fld>
                    <a:endParaRPr lang="en-US" baseline="0" dirty="0"/>
                  </a:p>
                  <a:p>
                    <a:pPr>
                      <a:defRPr sz="1400">
                        <a:solidFill>
                          <a:schemeClr val="tx1"/>
                        </a:solidFill>
                      </a:defRPr>
                    </a:pPr>
                    <a:fld id="{428A8BE2-4F31-48F6-BEBB-D8C2C682D61D}" type="VALUE">
                      <a:rPr lang="en-US"/>
                      <a:pPr>
                        <a:defRPr sz="1400">
                          <a:solidFill>
                            <a:schemeClr val="tx1"/>
                          </a:solidFill>
                        </a:defRPr>
                      </a:pPr>
                      <a:t>[VALOR]</a:t>
                    </a:fld>
                    <a:endParaRPr lang="en-US" baseline="0" dirty="0"/>
                  </a:p>
                  <a:p>
                    <a:pPr>
                      <a:defRPr sz="1400">
                        <a:solidFill>
                          <a:schemeClr val="tx1"/>
                        </a:solidFill>
                      </a:defRPr>
                    </a:pPr>
                    <a:fld id="{693D6E33-2A61-473C-A668-460BC2E9D79E}" type="PERCENTAGE">
                      <a:rPr lang="en-US" sz="2000"/>
                      <a:pPr>
                        <a:defRPr sz="1400">
                          <a:solidFill>
                            <a:schemeClr val="tx1"/>
                          </a:solidFill>
                        </a:defRPr>
                      </a:pPr>
                      <a:t>[PORCENTAJE]</a:t>
                    </a:fld>
                    <a:endParaRPr lang="es-MX"/>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5CFD-4602-8677-65BF3281F7FE}"/>
                </c:ext>
              </c:extLst>
            </c:dLbl>
            <c:dLbl>
              <c:idx val="1"/>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fld id="{B33CFBA6-6F90-4DF8-A975-B2D2A8B3E140}" type="CATEGORYNAME">
                      <a:rPr lang="en-US"/>
                      <a:pPr>
                        <a:defRPr sz="1400">
                          <a:solidFill>
                            <a:schemeClr val="tx1"/>
                          </a:solidFill>
                        </a:defRPr>
                      </a:pPr>
                      <a:t>[NOMBRE DE CATEGORÍA]</a:t>
                    </a:fld>
                    <a:endParaRPr lang="en-US" baseline="0" dirty="0"/>
                  </a:p>
                  <a:p>
                    <a:pPr>
                      <a:defRPr sz="1400">
                        <a:solidFill>
                          <a:schemeClr val="tx1"/>
                        </a:solidFill>
                      </a:defRPr>
                    </a:pPr>
                    <a:fld id="{D80A61BA-8EBF-4AF4-A00A-9D9D664D7CAA}" type="VALUE">
                      <a:rPr lang="en-US"/>
                      <a:pPr>
                        <a:defRPr sz="1400">
                          <a:solidFill>
                            <a:schemeClr val="tx1"/>
                          </a:solidFill>
                        </a:defRPr>
                      </a:pPr>
                      <a:t>[VALOR]</a:t>
                    </a:fld>
                    <a:endParaRPr lang="en-US" baseline="0" dirty="0"/>
                  </a:p>
                  <a:p>
                    <a:pPr>
                      <a:defRPr sz="1400">
                        <a:solidFill>
                          <a:schemeClr val="tx1"/>
                        </a:solidFill>
                      </a:defRPr>
                    </a:pPr>
                    <a:fld id="{C3F47111-74C0-46A6-9CFA-E3B07ACF434E}" type="PERCENTAGE">
                      <a:rPr lang="en-US" sz="2000"/>
                      <a:pPr>
                        <a:defRPr sz="1400">
                          <a:solidFill>
                            <a:schemeClr val="tx1"/>
                          </a:solidFill>
                        </a:defRPr>
                      </a:pPr>
                      <a:t>[PORCENTAJE]</a:t>
                    </a:fld>
                    <a:endParaRPr lang="es-MX"/>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5CFD-4602-8677-65BF3281F7FE}"/>
                </c:ext>
              </c:extLst>
            </c:dLbl>
            <c:dLbl>
              <c:idx val="2"/>
              <c:tx>
                <c:rich>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fld id="{62D1ED8C-31FF-4515-B2C9-028F76582FD5}" type="CATEGORYNAME">
                      <a:rPr lang="en-US"/>
                      <a:pPr>
                        <a:defRPr sz="1400">
                          <a:solidFill>
                            <a:schemeClr val="tx1"/>
                          </a:solidFill>
                        </a:defRPr>
                      </a:pPr>
                      <a:t>[NOMBRE DE CATEGORÍA]</a:t>
                    </a:fld>
                    <a:endParaRPr lang="en-US" baseline="0" dirty="0"/>
                  </a:p>
                  <a:p>
                    <a:pPr>
                      <a:defRPr sz="1400">
                        <a:solidFill>
                          <a:schemeClr val="tx1"/>
                        </a:solidFill>
                      </a:defRPr>
                    </a:pPr>
                    <a:fld id="{D031857E-0C44-4E6D-B5BC-D783100227BA}" type="VALUE">
                      <a:rPr lang="en-US"/>
                      <a:pPr>
                        <a:defRPr sz="1400">
                          <a:solidFill>
                            <a:schemeClr val="tx1"/>
                          </a:solidFill>
                        </a:defRPr>
                      </a:pPr>
                      <a:t>[VALOR]</a:t>
                    </a:fld>
                    <a:endParaRPr lang="en-US" baseline="0" dirty="0"/>
                  </a:p>
                  <a:p>
                    <a:pPr>
                      <a:defRPr sz="1400">
                        <a:solidFill>
                          <a:schemeClr val="tx1"/>
                        </a:solidFill>
                      </a:defRPr>
                    </a:pPr>
                    <a:fld id="{01CD1245-DB0B-4593-B823-E2660BCD3ADF}" type="PERCENTAGE">
                      <a:rPr lang="en-US" sz="2000"/>
                      <a:pPr>
                        <a:defRPr sz="1400">
                          <a:solidFill>
                            <a:schemeClr val="tx1"/>
                          </a:solidFill>
                        </a:defRPr>
                      </a:pPr>
                      <a:t>[PORCENTAJE]</a:t>
                    </a:fld>
                    <a:endParaRPr lang="es-MX"/>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5CFD-4602-8677-65BF3281F7F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RATIFICADAS </c:v>
                </c:pt>
                <c:pt idx="1">
                  <c:v>RECTIFICADAS</c:v>
                </c:pt>
                <c:pt idx="2">
                  <c:v>ELIMINADAS</c:v>
                </c:pt>
              </c:strCache>
            </c:strRef>
          </c:cat>
          <c:val>
            <c:numRef>
              <c:f>Hoja1!$B$2:$B$4</c:f>
              <c:numCache>
                <c:formatCode>General</c:formatCode>
                <c:ptCount val="3"/>
                <c:pt idx="0">
                  <c:v>226</c:v>
                </c:pt>
                <c:pt idx="1">
                  <c:v>21</c:v>
                </c:pt>
                <c:pt idx="2">
                  <c:v>72</c:v>
                </c:pt>
              </c:numCache>
            </c:numRef>
          </c:val>
          <c:extLst>
            <c:ext xmlns:c16="http://schemas.microsoft.com/office/drawing/2014/chart" uri="{C3380CC4-5D6E-409C-BE32-E72D297353CC}">
              <c16:uniqueId val="{00000008-5CFD-4602-8677-65BF3281F7FE}"/>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s-MX" sz="2100" b="1" dirty="0">
                <a:effectLst/>
              </a:rPr>
              <a:t>OBSERVACIONES PRELIMINARES</a:t>
            </a:r>
            <a:endParaRPr lang="es-MX" sz="2100" dirty="0">
              <a:effectLst/>
            </a:endParaRPr>
          </a:p>
          <a:p>
            <a:pPr>
              <a:defRPr/>
            </a:pPr>
            <a:r>
              <a:rPr lang="es-MX" sz="2100" b="1" dirty="0">
                <a:effectLst/>
              </a:rPr>
              <a:t>ENTES AUTÓNOMOS </a:t>
            </a:r>
            <a:endParaRPr lang="es-MX" sz="2100" dirty="0">
              <a:effectLst/>
            </a:endParaRPr>
          </a:p>
          <a:p>
            <a:pPr>
              <a:defRPr/>
            </a:pPr>
            <a:r>
              <a:rPr lang="es-MX" sz="1600" b="1" dirty="0">
                <a:effectLst/>
              </a:rPr>
              <a:t>CUENTA PÚBLICA 2020</a:t>
            </a:r>
            <a:endParaRPr lang="es-MX" sz="2000" dirty="0">
              <a:effectLst/>
            </a:endParaRP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OBSERVACIONES PRELIMINARES
ENTES AUTÓNOMOS 
CUENTA PÚBLICA 2020</c:v>
                </c:pt>
              </c:strCache>
            </c:strRef>
          </c:tx>
          <c:dPt>
            <c:idx val="0"/>
            <c:bubble3D val="0"/>
            <c:spPr>
              <a:solidFill>
                <a:schemeClr val="accent6">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BC8A-4324-995B-EF79E8D3D469}"/>
              </c:ext>
            </c:extLst>
          </c:dPt>
          <c:dPt>
            <c:idx val="1"/>
            <c:bubble3D val="0"/>
            <c:spPr>
              <a:solidFill>
                <a:schemeClr val="accent6">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BC8A-4324-995B-EF79E8D3D469}"/>
              </c:ext>
            </c:extLst>
          </c:dPt>
          <c:dPt>
            <c:idx val="2"/>
            <c:bubble3D val="0"/>
            <c:spPr>
              <a:solidFill>
                <a:schemeClr val="accent6">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BC8A-4324-995B-EF79E8D3D469}"/>
              </c:ext>
            </c:extLst>
          </c:dPt>
          <c:dLbls>
            <c:dLbl>
              <c:idx val="0"/>
              <c:layout>
                <c:manualLayout>
                  <c:x val="-1.40625E-2"/>
                  <c:y val="0"/>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E5D4CD2E-E80C-4019-980F-E96A568E9513}" type="CATEGORYNAME">
                      <a:rPr lang="en-US"/>
                      <a:pPr>
                        <a:defRPr>
                          <a:solidFill>
                            <a:schemeClr val="tx1"/>
                          </a:solidFill>
                        </a:defRPr>
                      </a:pPr>
                      <a:t>[NOMBRE DE CATEGORÍA]</a:t>
                    </a:fld>
                    <a:endParaRPr lang="en-US" baseline="0" dirty="0"/>
                  </a:p>
                  <a:p>
                    <a:pPr>
                      <a:defRPr>
                        <a:solidFill>
                          <a:schemeClr val="tx1"/>
                        </a:solidFill>
                      </a:defRPr>
                    </a:pPr>
                    <a:fld id="{E17561BA-E6CE-4E6D-9D27-8B26E4F5002B}" type="VALUE">
                      <a:rPr lang="en-US"/>
                      <a:pPr>
                        <a:defRPr>
                          <a:solidFill>
                            <a:schemeClr val="tx1"/>
                          </a:solidFill>
                        </a:defRPr>
                      </a:pPr>
                      <a:t>[VALOR]</a:t>
                    </a:fld>
                    <a:endParaRPr lang="en-US" baseline="0" dirty="0"/>
                  </a:p>
                  <a:p>
                    <a:pPr>
                      <a:defRPr>
                        <a:solidFill>
                          <a:schemeClr val="tx1"/>
                        </a:solidFill>
                      </a:defRPr>
                    </a:pPr>
                    <a:fld id="{40B7BDED-291E-4F78-853E-03465B81DCAD}" type="PERCENTAGE">
                      <a:rPr lang="en-US" sz="2000"/>
                      <a:pPr>
                        <a:defRPr>
                          <a:solidFill>
                            <a:schemeClr val="tx1"/>
                          </a:solidFill>
                        </a:defRPr>
                      </a:pPr>
                      <a:t>[PORCENTAJE]</a:t>
                    </a:fld>
                    <a:endParaRPr lang="es-MX"/>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BC8A-4324-995B-EF79E8D3D469}"/>
                </c:ext>
              </c:extLst>
            </c:dLbl>
            <c:dLbl>
              <c:idx val="1"/>
              <c:layout>
                <c:manualLayout>
                  <c:x val="-1.7187500000000001E-2"/>
                  <c:y val="-2.3437498558226463E-3"/>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B1A4F191-54A3-45A9-930C-550D91C8044D}" type="CATEGORYNAME">
                      <a:rPr lang="en-US"/>
                      <a:pPr>
                        <a:defRPr>
                          <a:solidFill>
                            <a:schemeClr val="tx1"/>
                          </a:solidFill>
                        </a:defRPr>
                      </a:pPr>
                      <a:t>[NOMBRE DE CATEGORÍA]</a:t>
                    </a:fld>
                    <a:endParaRPr lang="en-US" baseline="0" dirty="0"/>
                  </a:p>
                  <a:p>
                    <a:pPr>
                      <a:defRPr>
                        <a:solidFill>
                          <a:schemeClr val="tx1"/>
                        </a:solidFill>
                      </a:defRPr>
                    </a:pPr>
                    <a:fld id="{E71CF518-DC5C-49D3-8794-1BBB1CEF679C}" type="VALUE">
                      <a:rPr lang="en-US"/>
                      <a:pPr>
                        <a:defRPr>
                          <a:solidFill>
                            <a:schemeClr val="tx1"/>
                          </a:solidFill>
                        </a:defRPr>
                      </a:pPr>
                      <a:t>[VALOR]</a:t>
                    </a:fld>
                    <a:endParaRPr lang="en-US" baseline="0" dirty="0"/>
                  </a:p>
                  <a:p>
                    <a:pPr>
                      <a:defRPr>
                        <a:solidFill>
                          <a:schemeClr val="tx1"/>
                        </a:solidFill>
                      </a:defRPr>
                    </a:pPr>
                    <a:fld id="{3B078259-1045-4435-BBAF-4DB35602EC06}" type="PERCENTAGE">
                      <a:rPr lang="en-US" sz="2000"/>
                      <a:pPr>
                        <a:defRPr>
                          <a:solidFill>
                            <a:schemeClr val="tx1"/>
                          </a:solidFill>
                        </a:defRPr>
                      </a:pPr>
                      <a:t>[PORCENTAJE]</a:t>
                    </a:fld>
                    <a:endParaRPr lang="es-MX"/>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BC8A-4324-995B-EF79E8D3D469}"/>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7D4DEF26-A2BA-4A34-AA31-95B44DB0E027}" type="CATEGORYNAME">
                      <a:rPr lang="en-US"/>
                      <a:pPr>
                        <a:defRPr>
                          <a:solidFill>
                            <a:schemeClr val="tx1"/>
                          </a:solidFill>
                        </a:defRPr>
                      </a:pPr>
                      <a:t>[NOMBRE DE CATEGORÍA]</a:t>
                    </a:fld>
                    <a:endParaRPr lang="en-US" baseline="0" dirty="0"/>
                  </a:p>
                  <a:p>
                    <a:pPr>
                      <a:defRPr>
                        <a:solidFill>
                          <a:schemeClr val="tx1"/>
                        </a:solidFill>
                      </a:defRPr>
                    </a:pPr>
                    <a:fld id="{2E9D90CA-52B7-42CE-8EE6-AE7B70E5AC3E}" type="VALUE">
                      <a:rPr lang="en-US"/>
                      <a:pPr>
                        <a:defRPr>
                          <a:solidFill>
                            <a:schemeClr val="tx1"/>
                          </a:solidFill>
                        </a:defRPr>
                      </a:pPr>
                      <a:t>[VALOR]</a:t>
                    </a:fld>
                    <a:endParaRPr lang="en-US" baseline="0" dirty="0"/>
                  </a:p>
                  <a:p>
                    <a:pPr>
                      <a:defRPr>
                        <a:solidFill>
                          <a:schemeClr val="tx1"/>
                        </a:solidFill>
                      </a:defRPr>
                    </a:pPr>
                    <a:fld id="{7A3ED3D2-2A13-43D5-9FC6-9F015DC586DA}" type="PERCENTAGE">
                      <a:rPr lang="en-US" sz="2000"/>
                      <a:pPr>
                        <a:defRPr>
                          <a:solidFill>
                            <a:schemeClr val="tx1"/>
                          </a:solidFill>
                        </a:defRPr>
                      </a:pPr>
                      <a:t>[PORCENTAJE]</a:t>
                    </a:fld>
                    <a:endParaRPr lang="es-MX"/>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BC8A-4324-995B-EF79E8D3D469}"/>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RATIFICADAS </c:v>
                </c:pt>
                <c:pt idx="1">
                  <c:v>RECTIFICADAS</c:v>
                </c:pt>
                <c:pt idx="2">
                  <c:v>ELIMINADAS</c:v>
                </c:pt>
              </c:strCache>
            </c:strRef>
          </c:cat>
          <c:val>
            <c:numRef>
              <c:f>Hoja1!$B$2:$B$4</c:f>
              <c:numCache>
                <c:formatCode>General</c:formatCode>
                <c:ptCount val="3"/>
                <c:pt idx="0">
                  <c:v>21</c:v>
                </c:pt>
                <c:pt idx="1">
                  <c:v>5</c:v>
                </c:pt>
                <c:pt idx="2">
                  <c:v>18</c:v>
                </c:pt>
              </c:numCache>
            </c:numRef>
          </c:val>
          <c:extLst>
            <c:ext xmlns:c16="http://schemas.microsoft.com/office/drawing/2014/chart" uri="{C3380CC4-5D6E-409C-BE32-E72D297353CC}">
              <c16:uniqueId val="{00000008-BC8A-4324-995B-EF79E8D3D46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s-MX" sz="2100" b="1" dirty="0">
                <a:effectLst/>
              </a:rPr>
              <a:t>OBSERVACIONES PRELIMINARES</a:t>
            </a:r>
            <a:endParaRPr lang="es-MX" sz="2100" dirty="0">
              <a:effectLst/>
            </a:endParaRPr>
          </a:p>
          <a:p>
            <a:pPr>
              <a:defRPr/>
            </a:pPr>
            <a:r>
              <a:rPr lang="es-MX" sz="2100" b="1" dirty="0">
                <a:effectLst/>
              </a:rPr>
              <a:t>AYUNTAMIENTOS</a:t>
            </a:r>
            <a:endParaRPr lang="es-MX" sz="2100" dirty="0">
              <a:effectLst/>
            </a:endParaRPr>
          </a:p>
          <a:p>
            <a:pPr>
              <a:defRPr/>
            </a:pPr>
            <a:r>
              <a:rPr lang="es-MX" sz="1600" b="1" dirty="0">
                <a:effectLst/>
              </a:rPr>
              <a:t>CUENTA PÚBLICA 2020</a:t>
            </a:r>
            <a:endParaRPr lang="es-MX" sz="2000" dirty="0">
              <a:effectLst/>
            </a:endParaRP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OBSERVACIONES PRELIMINARES
ENTES AUTÓNOMOS 
CUENTA PÚBLICA 2020</c:v>
                </c:pt>
              </c:strCache>
            </c:strRef>
          </c:tx>
          <c:dPt>
            <c:idx val="0"/>
            <c:bubble3D val="0"/>
            <c:spPr>
              <a:solidFill>
                <a:schemeClr val="accent6">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47D-4489-B20D-5629B72A3968}"/>
              </c:ext>
            </c:extLst>
          </c:dPt>
          <c:dPt>
            <c:idx val="1"/>
            <c:bubble3D val="0"/>
            <c:spPr>
              <a:solidFill>
                <a:schemeClr val="accent6">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47D-4489-B20D-5629B72A3968}"/>
              </c:ext>
            </c:extLst>
          </c:dPt>
          <c:dPt>
            <c:idx val="2"/>
            <c:bubble3D val="0"/>
            <c:spPr>
              <a:solidFill>
                <a:schemeClr val="accent6">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47D-4489-B20D-5629B72A3968}"/>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98A40320-8227-425E-A089-CFFCF617880C}" type="CATEGORYNAME">
                      <a:rPr lang="en-US"/>
                      <a:pPr>
                        <a:defRPr>
                          <a:solidFill>
                            <a:schemeClr val="tx1"/>
                          </a:solidFill>
                        </a:defRPr>
                      </a:pPr>
                      <a:t>[NOMBRE DE CATEGORÍA]</a:t>
                    </a:fld>
                    <a:endParaRPr lang="en-US" baseline="0" dirty="0"/>
                  </a:p>
                  <a:p>
                    <a:pPr>
                      <a:defRPr>
                        <a:solidFill>
                          <a:schemeClr val="tx1"/>
                        </a:solidFill>
                      </a:defRPr>
                    </a:pPr>
                    <a:fld id="{F2D6B919-AEBA-4CDC-A40B-AA521DD5CDA5}" type="VALUE">
                      <a:rPr lang="en-US"/>
                      <a:pPr>
                        <a:defRPr>
                          <a:solidFill>
                            <a:schemeClr val="tx1"/>
                          </a:solidFill>
                        </a:defRPr>
                      </a:pPr>
                      <a:t>[VALOR]</a:t>
                    </a:fld>
                    <a:endParaRPr lang="en-US" baseline="0" dirty="0"/>
                  </a:p>
                  <a:p>
                    <a:pPr>
                      <a:defRPr>
                        <a:solidFill>
                          <a:schemeClr val="tx1"/>
                        </a:solidFill>
                      </a:defRPr>
                    </a:pPr>
                    <a:fld id="{8BC93A7F-299C-4F3C-9094-76DAC8BCA28E}" type="PERCENTAGE">
                      <a:rPr lang="en-US" sz="2000"/>
                      <a:pPr>
                        <a:defRPr>
                          <a:solidFill>
                            <a:schemeClr val="tx1"/>
                          </a:solidFill>
                        </a:defRPr>
                      </a:pPr>
                      <a:t>[PORCENTAJE]</a:t>
                    </a:fld>
                    <a:endParaRPr lang="es-MX"/>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447D-4489-B20D-5629B72A3968}"/>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76C3F9FE-5B24-41C3-A0C8-2AE554928BA7}" type="CATEGORYNAME">
                      <a:rPr lang="en-US"/>
                      <a:pPr>
                        <a:defRPr>
                          <a:solidFill>
                            <a:schemeClr val="tx1"/>
                          </a:solidFill>
                        </a:defRPr>
                      </a:pPr>
                      <a:t>[NOMBRE DE CATEGORÍA]</a:t>
                    </a:fld>
                    <a:endParaRPr lang="en-US" baseline="0" dirty="0"/>
                  </a:p>
                  <a:p>
                    <a:pPr>
                      <a:defRPr>
                        <a:solidFill>
                          <a:schemeClr val="tx1"/>
                        </a:solidFill>
                      </a:defRPr>
                    </a:pPr>
                    <a:fld id="{9ED49C4D-9B75-455E-9ACA-E4BA6E25E12A}" type="VALUE">
                      <a:rPr lang="en-US"/>
                      <a:pPr>
                        <a:defRPr>
                          <a:solidFill>
                            <a:schemeClr val="tx1"/>
                          </a:solidFill>
                        </a:defRPr>
                      </a:pPr>
                      <a:t>[VALOR]</a:t>
                    </a:fld>
                    <a:endParaRPr lang="en-US" baseline="0" dirty="0"/>
                  </a:p>
                  <a:p>
                    <a:pPr>
                      <a:defRPr>
                        <a:solidFill>
                          <a:schemeClr val="tx1"/>
                        </a:solidFill>
                      </a:defRPr>
                    </a:pPr>
                    <a:fld id="{E94AF044-663C-4378-ABC1-9777D3D0CE70}" type="PERCENTAGE">
                      <a:rPr lang="en-US" sz="2000"/>
                      <a:pPr>
                        <a:defRPr>
                          <a:solidFill>
                            <a:schemeClr val="tx1"/>
                          </a:solidFill>
                        </a:defRPr>
                      </a:pPr>
                      <a:t>[PORCENTAJE]</a:t>
                    </a:fld>
                    <a:endParaRPr lang="es-MX"/>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447D-4489-B20D-5629B72A3968}"/>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76F80239-4A93-49F8-8F67-953134177BFC}" type="CATEGORYNAME">
                      <a:rPr lang="en-US"/>
                      <a:pPr>
                        <a:defRPr>
                          <a:solidFill>
                            <a:schemeClr val="tx1"/>
                          </a:solidFill>
                        </a:defRPr>
                      </a:pPr>
                      <a:t>[NOMBRE DE CATEGORÍA]</a:t>
                    </a:fld>
                    <a:endParaRPr lang="en-US" baseline="0" dirty="0"/>
                  </a:p>
                  <a:p>
                    <a:pPr>
                      <a:defRPr>
                        <a:solidFill>
                          <a:schemeClr val="tx1"/>
                        </a:solidFill>
                      </a:defRPr>
                    </a:pPr>
                    <a:fld id="{1EE35D2A-423C-4380-BD8D-48AF2E19D9CB}" type="VALUE">
                      <a:rPr lang="en-US"/>
                      <a:pPr>
                        <a:defRPr>
                          <a:solidFill>
                            <a:schemeClr val="tx1"/>
                          </a:solidFill>
                        </a:defRPr>
                      </a:pPr>
                      <a:t>[VALOR]</a:t>
                    </a:fld>
                    <a:endParaRPr lang="en-US" baseline="0" dirty="0"/>
                  </a:p>
                  <a:p>
                    <a:pPr>
                      <a:defRPr>
                        <a:solidFill>
                          <a:schemeClr val="tx1"/>
                        </a:solidFill>
                      </a:defRPr>
                    </a:pPr>
                    <a:fld id="{58A0F7A4-16BA-4C2B-A8AB-B92EF237EFC8}" type="PERCENTAGE">
                      <a:rPr lang="en-US" sz="2000"/>
                      <a:pPr>
                        <a:defRPr>
                          <a:solidFill>
                            <a:schemeClr val="tx1"/>
                          </a:solidFill>
                        </a:defRPr>
                      </a:pPr>
                      <a:t>[PORCENTAJE]</a:t>
                    </a:fld>
                    <a:endParaRPr lang="es-MX"/>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447D-4489-B20D-5629B72A3968}"/>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RATIFICADAS </c:v>
                </c:pt>
                <c:pt idx="1">
                  <c:v>RECTIFICADAS</c:v>
                </c:pt>
                <c:pt idx="2">
                  <c:v>ELIMINADAS</c:v>
                </c:pt>
              </c:strCache>
            </c:strRef>
          </c:cat>
          <c:val>
            <c:numRef>
              <c:f>Hoja1!$B$2:$B$4</c:f>
              <c:numCache>
                <c:formatCode>General</c:formatCode>
                <c:ptCount val="3"/>
                <c:pt idx="0">
                  <c:v>1135</c:v>
                </c:pt>
                <c:pt idx="1">
                  <c:v>113</c:v>
                </c:pt>
                <c:pt idx="2">
                  <c:v>304</c:v>
                </c:pt>
              </c:numCache>
            </c:numRef>
          </c:val>
          <c:extLst>
            <c:ext xmlns:c16="http://schemas.microsoft.com/office/drawing/2014/chart" uri="{C3380CC4-5D6E-409C-BE32-E72D297353CC}">
              <c16:uniqueId val="{00000008-447D-4489-B20D-5629B72A3968}"/>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s-MX" sz="2100" b="1" dirty="0">
                <a:effectLst/>
              </a:rPr>
              <a:t>OBSERVACIONES PRELIMINARES</a:t>
            </a:r>
            <a:endParaRPr lang="es-MX" sz="2100" dirty="0">
              <a:effectLst/>
            </a:endParaRPr>
          </a:p>
          <a:p>
            <a:pPr>
              <a:defRPr/>
            </a:pPr>
            <a:r>
              <a:rPr lang="es-MX" sz="2100" b="1" dirty="0">
                <a:effectLst/>
              </a:rPr>
              <a:t>Paramunicipales</a:t>
            </a:r>
            <a:r>
              <a:rPr lang="es-MX" sz="2100" b="1" baseline="0" dirty="0">
                <a:effectLst/>
              </a:rPr>
              <a:t> </a:t>
            </a:r>
            <a:endParaRPr lang="es-MX" sz="2100" dirty="0">
              <a:effectLst/>
            </a:endParaRPr>
          </a:p>
          <a:p>
            <a:pPr>
              <a:defRPr/>
            </a:pPr>
            <a:r>
              <a:rPr lang="es-MX" sz="1600" b="1" dirty="0">
                <a:effectLst/>
              </a:rPr>
              <a:t>CUENTA PÚBLICA 2020</a:t>
            </a:r>
            <a:endParaRPr lang="es-MX" sz="2000" dirty="0">
              <a:effectLst/>
            </a:endParaRP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OBSERVACIONES PRELIMINARES
ENTES AUTÓNOMOS 
CUENTA PÚBLICA 2020</c:v>
                </c:pt>
              </c:strCache>
            </c:strRef>
          </c:tx>
          <c:dPt>
            <c:idx val="0"/>
            <c:bubble3D val="0"/>
            <c:spPr>
              <a:solidFill>
                <a:schemeClr val="accent6">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00F-4B61-A353-DF6981D77282}"/>
              </c:ext>
            </c:extLst>
          </c:dPt>
          <c:dPt>
            <c:idx val="1"/>
            <c:bubble3D val="0"/>
            <c:spPr>
              <a:solidFill>
                <a:schemeClr val="accent6">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00F-4B61-A353-DF6981D77282}"/>
              </c:ext>
            </c:extLst>
          </c:dPt>
          <c:dPt>
            <c:idx val="2"/>
            <c:bubble3D val="0"/>
            <c:spPr>
              <a:solidFill>
                <a:schemeClr val="accent6">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00F-4B61-A353-DF6981D77282}"/>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8F7919A7-3286-4539-8E70-93E15E4B5E3F}" type="CATEGORYNAME">
                      <a:rPr lang="en-US"/>
                      <a:pPr>
                        <a:defRPr>
                          <a:solidFill>
                            <a:schemeClr val="tx1"/>
                          </a:solidFill>
                        </a:defRPr>
                      </a:pPr>
                      <a:t>[NOMBRE DE CATEGORÍA]</a:t>
                    </a:fld>
                    <a:endParaRPr lang="en-US" baseline="0" dirty="0"/>
                  </a:p>
                  <a:p>
                    <a:pPr>
                      <a:defRPr>
                        <a:solidFill>
                          <a:schemeClr val="tx1"/>
                        </a:solidFill>
                      </a:defRPr>
                    </a:pPr>
                    <a:fld id="{CE60D8F3-D9B8-444E-BE5B-8ADB492EC0E8}" type="VALUE">
                      <a:rPr lang="en-US"/>
                      <a:pPr>
                        <a:defRPr>
                          <a:solidFill>
                            <a:schemeClr val="tx1"/>
                          </a:solidFill>
                        </a:defRPr>
                      </a:pPr>
                      <a:t>[VALOR]</a:t>
                    </a:fld>
                    <a:endParaRPr lang="en-US" baseline="0" dirty="0"/>
                  </a:p>
                  <a:p>
                    <a:pPr>
                      <a:defRPr>
                        <a:solidFill>
                          <a:schemeClr val="tx1"/>
                        </a:solidFill>
                      </a:defRPr>
                    </a:pPr>
                    <a:fld id="{2454B669-D4C8-4FC4-8553-D69B21E5A7A8}" type="PERCENTAGE">
                      <a:rPr lang="en-US" sz="2000"/>
                      <a:pPr>
                        <a:defRPr>
                          <a:solidFill>
                            <a:schemeClr val="tx1"/>
                          </a:solidFill>
                        </a:defRPr>
                      </a:pPr>
                      <a:t>[PORCENTAJE]</a:t>
                    </a:fld>
                    <a:endParaRPr lang="es-MX"/>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900F-4B61-A353-DF6981D77282}"/>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D0F88E66-43C6-4B81-8A27-C24931A84367}" type="CATEGORYNAME">
                      <a:rPr lang="en-US"/>
                      <a:pPr>
                        <a:defRPr>
                          <a:solidFill>
                            <a:schemeClr val="tx1"/>
                          </a:solidFill>
                        </a:defRPr>
                      </a:pPr>
                      <a:t>[NOMBRE DE CATEGORÍA]</a:t>
                    </a:fld>
                    <a:endParaRPr lang="en-US" baseline="0" dirty="0"/>
                  </a:p>
                  <a:p>
                    <a:pPr>
                      <a:defRPr>
                        <a:solidFill>
                          <a:schemeClr val="tx1"/>
                        </a:solidFill>
                      </a:defRPr>
                    </a:pPr>
                    <a:fld id="{31609D3B-C3BE-4DC8-90DD-B2D20E7907EB}" type="VALUE">
                      <a:rPr lang="en-US"/>
                      <a:pPr>
                        <a:defRPr>
                          <a:solidFill>
                            <a:schemeClr val="tx1"/>
                          </a:solidFill>
                        </a:defRPr>
                      </a:pPr>
                      <a:t>[VALOR]</a:t>
                    </a:fld>
                    <a:endParaRPr lang="en-US" baseline="0" dirty="0"/>
                  </a:p>
                  <a:p>
                    <a:pPr>
                      <a:defRPr>
                        <a:solidFill>
                          <a:schemeClr val="tx1"/>
                        </a:solidFill>
                      </a:defRPr>
                    </a:pPr>
                    <a:fld id="{B964B3CC-CF94-4736-97BC-1EC7DCCC1B93}" type="PERCENTAGE">
                      <a:rPr lang="en-US" sz="2000"/>
                      <a:pPr>
                        <a:defRPr>
                          <a:solidFill>
                            <a:schemeClr val="tx1"/>
                          </a:solidFill>
                        </a:defRPr>
                      </a:pPr>
                      <a:t>[PORCENTAJE]</a:t>
                    </a:fld>
                    <a:endParaRPr lang="es-MX"/>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900F-4B61-A353-DF6981D77282}"/>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D90D2154-0B13-4AF9-9311-173136D54BB4}" type="CATEGORYNAME">
                      <a:rPr lang="en-US"/>
                      <a:pPr>
                        <a:defRPr>
                          <a:solidFill>
                            <a:schemeClr val="tx1"/>
                          </a:solidFill>
                        </a:defRPr>
                      </a:pPr>
                      <a:t>[NOMBRE DE CATEGORÍA]</a:t>
                    </a:fld>
                    <a:endParaRPr lang="en-US" baseline="0" dirty="0"/>
                  </a:p>
                  <a:p>
                    <a:pPr>
                      <a:defRPr>
                        <a:solidFill>
                          <a:schemeClr val="tx1"/>
                        </a:solidFill>
                      </a:defRPr>
                    </a:pPr>
                    <a:fld id="{00CA3B9B-DE78-41B5-9B1B-9F2A8BB3A275}" type="VALUE">
                      <a:rPr lang="en-US"/>
                      <a:pPr>
                        <a:defRPr>
                          <a:solidFill>
                            <a:schemeClr val="tx1"/>
                          </a:solidFill>
                        </a:defRPr>
                      </a:pPr>
                      <a:t>[VALOR]</a:t>
                    </a:fld>
                    <a:endParaRPr lang="en-US" baseline="0" dirty="0"/>
                  </a:p>
                  <a:p>
                    <a:pPr>
                      <a:defRPr>
                        <a:solidFill>
                          <a:schemeClr val="tx1"/>
                        </a:solidFill>
                      </a:defRPr>
                    </a:pPr>
                    <a:fld id="{6F95BB46-F23D-4EE3-A85B-36D5E2516826}" type="PERCENTAGE">
                      <a:rPr lang="en-US" sz="2000"/>
                      <a:pPr>
                        <a:defRPr>
                          <a:solidFill>
                            <a:schemeClr val="tx1"/>
                          </a:solidFill>
                        </a:defRPr>
                      </a:pPr>
                      <a:t>[PORCENTAJE]</a:t>
                    </a:fld>
                    <a:endParaRPr lang="es-MX"/>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900F-4B61-A353-DF6981D77282}"/>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RATIFICADAS </c:v>
                </c:pt>
                <c:pt idx="1">
                  <c:v>RECTIFICADAS</c:v>
                </c:pt>
                <c:pt idx="2">
                  <c:v>ELIMINADAS</c:v>
                </c:pt>
              </c:strCache>
            </c:strRef>
          </c:cat>
          <c:val>
            <c:numRef>
              <c:f>Hoja1!$B$2:$B$4</c:f>
              <c:numCache>
                <c:formatCode>General</c:formatCode>
                <c:ptCount val="3"/>
                <c:pt idx="0">
                  <c:v>289</c:v>
                </c:pt>
                <c:pt idx="1">
                  <c:v>39</c:v>
                </c:pt>
                <c:pt idx="2">
                  <c:v>101</c:v>
                </c:pt>
              </c:numCache>
            </c:numRef>
          </c:val>
          <c:extLst>
            <c:ext xmlns:c16="http://schemas.microsoft.com/office/drawing/2014/chart" uri="{C3380CC4-5D6E-409C-BE32-E72D297353CC}">
              <c16:uniqueId val="{00000008-900F-4B61-A353-DF6981D77282}"/>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s-MX" sz="2100" b="1" dirty="0">
                <a:effectLst/>
              </a:rPr>
              <a:t>OBSERVACIONES PRELIMINARES</a:t>
            </a:r>
            <a:endParaRPr lang="es-MX" sz="2100" dirty="0">
              <a:effectLst/>
            </a:endParaRPr>
          </a:p>
          <a:p>
            <a:pPr>
              <a:defRPr/>
            </a:pPr>
            <a:r>
              <a:rPr lang="es-MX" sz="2100" b="1" dirty="0">
                <a:effectLst/>
              </a:rPr>
              <a:t>Auditoría de cumplimiento</a:t>
            </a:r>
            <a:r>
              <a:rPr lang="es-MX" sz="2100" b="1" baseline="0" dirty="0">
                <a:effectLst/>
              </a:rPr>
              <a:t> </a:t>
            </a:r>
            <a:endParaRPr lang="es-MX" sz="2100" dirty="0">
              <a:effectLst/>
            </a:endParaRPr>
          </a:p>
          <a:p>
            <a:pPr>
              <a:defRPr/>
            </a:pPr>
            <a:r>
              <a:rPr lang="es-MX" sz="1600" b="1" dirty="0">
                <a:effectLst/>
              </a:rPr>
              <a:t>CUENTA PÚBLICA 2020</a:t>
            </a:r>
            <a:endParaRPr lang="es-MX" sz="2000" dirty="0">
              <a:effectLst/>
            </a:endParaRP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OBSERVACIONES PRELIMINARES
AUDITORÍA DE DESEMPEÑO
CUENTA PÚBLICA 2020</c:v>
                </c:pt>
              </c:strCache>
            </c:strRef>
          </c:tx>
          <c:dPt>
            <c:idx val="0"/>
            <c:bubble3D val="0"/>
            <c:spPr>
              <a:solidFill>
                <a:schemeClr val="accent6">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979-43DC-9B34-79A533B61BA6}"/>
              </c:ext>
            </c:extLst>
          </c:dPt>
          <c:dPt>
            <c:idx val="1"/>
            <c:bubble3D val="0"/>
            <c:spPr>
              <a:solidFill>
                <a:schemeClr val="accent6">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979-43DC-9B34-79A533B61BA6}"/>
              </c:ext>
            </c:extLst>
          </c:dPt>
          <c:dPt>
            <c:idx val="2"/>
            <c:bubble3D val="0"/>
            <c:spPr>
              <a:solidFill>
                <a:schemeClr val="accent6">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979-43DC-9B34-79A533B61BA6}"/>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7D29D314-8876-4ED0-9DD9-1869268394BA}" type="CATEGORYNAME">
                      <a:rPr lang="en-US"/>
                      <a:pPr>
                        <a:defRPr>
                          <a:solidFill>
                            <a:schemeClr val="tx1"/>
                          </a:solidFill>
                        </a:defRPr>
                      </a:pPr>
                      <a:t>[NOMBRE DE CATEGORÍA]</a:t>
                    </a:fld>
                    <a:endParaRPr lang="en-US" baseline="0" dirty="0"/>
                  </a:p>
                  <a:p>
                    <a:pPr>
                      <a:defRPr>
                        <a:solidFill>
                          <a:schemeClr val="tx1"/>
                        </a:solidFill>
                      </a:defRPr>
                    </a:pPr>
                    <a:fld id="{DC6C35A6-2C58-440B-88AD-8E15B2B38F77}" type="VALUE">
                      <a:rPr lang="en-US"/>
                      <a:pPr>
                        <a:defRPr>
                          <a:solidFill>
                            <a:schemeClr val="tx1"/>
                          </a:solidFill>
                        </a:defRPr>
                      </a:pPr>
                      <a:t>[VALOR]</a:t>
                    </a:fld>
                    <a:endParaRPr lang="en-US" baseline="0" dirty="0"/>
                  </a:p>
                  <a:p>
                    <a:pPr>
                      <a:defRPr>
                        <a:solidFill>
                          <a:schemeClr val="tx1"/>
                        </a:solidFill>
                      </a:defRPr>
                    </a:pPr>
                    <a:fld id="{8B45621B-1C8A-490A-9F7D-3E93301D3793}" type="PERCENTAGE">
                      <a:rPr lang="en-US" sz="2000"/>
                      <a:pPr>
                        <a:defRPr>
                          <a:solidFill>
                            <a:schemeClr val="tx1"/>
                          </a:solidFill>
                        </a:defRPr>
                      </a:pPr>
                      <a:t>[PORCENTAJE]</a:t>
                    </a:fld>
                    <a:endParaRPr lang="es-MX"/>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0979-43DC-9B34-79A533B61BA6}"/>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381EB425-214E-4509-BFA8-DC58D69D047D}" type="CATEGORYNAME">
                      <a:rPr lang="en-US"/>
                      <a:pPr>
                        <a:defRPr>
                          <a:solidFill>
                            <a:schemeClr val="tx1"/>
                          </a:solidFill>
                        </a:defRPr>
                      </a:pPr>
                      <a:t>[NOMBRE DE CATEGORÍA]</a:t>
                    </a:fld>
                    <a:endParaRPr lang="en-US" baseline="0" dirty="0"/>
                  </a:p>
                  <a:p>
                    <a:pPr>
                      <a:defRPr>
                        <a:solidFill>
                          <a:schemeClr val="tx1"/>
                        </a:solidFill>
                      </a:defRPr>
                    </a:pPr>
                    <a:fld id="{D87BAFC4-DB28-4EB8-8E64-E2C57265EC3A}" type="VALUE">
                      <a:rPr lang="en-US"/>
                      <a:pPr>
                        <a:defRPr>
                          <a:solidFill>
                            <a:schemeClr val="tx1"/>
                          </a:solidFill>
                        </a:defRPr>
                      </a:pPr>
                      <a:t>[VALOR]</a:t>
                    </a:fld>
                    <a:endParaRPr lang="en-US" baseline="0" dirty="0"/>
                  </a:p>
                  <a:p>
                    <a:pPr>
                      <a:defRPr>
                        <a:solidFill>
                          <a:schemeClr val="tx1"/>
                        </a:solidFill>
                      </a:defRPr>
                    </a:pPr>
                    <a:fld id="{C7833AF5-E595-4F99-8050-EC855ABA54F3}" type="PERCENTAGE">
                      <a:rPr lang="en-US" sz="2000"/>
                      <a:pPr>
                        <a:defRPr>
                          <a:solidFill>
                            <a:schemeClr val="tx1"/>
                          </a:solidFill>
                        </a:defRPr>
                      </a:pPr>
                      <a:t>[PORCENTAJE]</a:t>
                    </a:fld>
                    <a:endParaRPr lang="es-MX"/>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0979-43DC-9B34-79A533B61BA6}"/>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F85F8BFD-4A5F-45E2-84E5-EF5CE6AB22B7}" type="CATEGORYNAME">
                      <a:rPr lang="en-US"/>
                      <a:pPr>
                        <a:defRPr>
                          <a:solidFill>
                            <a:schemeClr val="tx1"/>
                          </a:solidFill>
                        </a:defRPr>
                      </a:pPr>
                      <a:t>[NOMBRE DE CATEGORÍA]</a:t>
                    </a:fld>
                    <a:endParaRPr lang="en-US" baseline="0" dirty="0"/>
                  </a:p>
                  <a:p>
                    <a:pPr>
                      <a:defRPr>
                        <a:solidFill>
                          <a:schemeClr val="tx1"/>
                        </a:solidFill>
                      </a:defRPr>
                    </a:pPr>
                    <a:fld id="{1CBB739E-99BB-411C-AFD4-4FCB06C09F0F}" type="VALUE">
                      <a:rPr lang="en-US"/>
                      <a:pPr>
                        <a:defRPr>
                          <a:solidFill>
                            <a:schemeClr val="tx1"/>
                          </a:solidFill>
                        </a:defRPr>
                      </a:pPr>
                      <a:t>[VALOR]</a:t>
                    </a:fld>
                    <a:endParaRPr lang="en-US" baseline="0" dirty="0"/>
                  </a:p>
                  <a:p>
                    <a:pPr>
                      <a:defRPr>
                        <a:solidFill>
                          <a:schemeClr val="tx1"/>
                        </a:solidFill>
                      </a:defRPr>
                    </a:pPr>
                    <a:fld id="{237702F1-0458-441E-94AF-C0FDD70564DD}" type="PERCENTAGE">
                      <a:rPr lang="en-US" sz="2000"/>
                      <a:pPr>
                        <a:defRPr>
                          <a:solidFill>
                            <a:schemeClr val="tx1"/>
                          </a:solidFill>
                        </a:defRPr>
                      </a:pPr>
                      <a:t>[PORCENTAJE]</a:t>
                    </a:fld>
                    <a:endParaRPr lang="es-MX"/>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0979-43DC-9B34-79A533B61BA6}"/>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RATIFICADAS </c:v>
                </c:pt>
                <c:pt idx="1">
                  <c:v>RECTIFICADAS</c:v>
                </c:pt>
                <c:pt idx="2">
                  <c:v>ELIMINADAS</c:v>
                </c:pt>
              </c:strCache>
            </c:strRef>
          </c:cat>
          <c:val>
            <c:numRef>
              <c:f>Hoja1!$B$2:$B$4</c:f>
              <c:numCache>
                <c:formatCode>General</c:formatCode>
                <c:ptCount val="3"/>
                <c:pt idx="0">
                  <c:v>1520</c:v>
                </c:pt>
                <c:pt idx="1">
                  <c:v>170</c:v>
                </c:pt>
                <c:pt idx="2">
                  <c:v>515</c:v>
                </c:pt>
              </c:numCache>
            </c:numRef>
          </c:val>
          <c:extLst>
            <c:ext xmlns:c16="http://schemas.microsoft.com/office/drawing/2014/chart" uri="{C3380CC4-5D6E-409C-BE32-E72D297353CC}">
              <c16:uniqueId val="{00000008-0979-43DC-9B34-79A533B61BA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s-MX" sz="2100" b="1" dirty="0">
                <a:effectLst/>
              </a:rPr>
              <a:t>OBSERVACIONES PRELIMINARES</a:t>
            </a:r>
            <a:endParaRPr lang="es-MX" sz="2100" dirty="0">
              <a:effectLst/>
            </a:endParaRPr>
          </a:p>
          <a:p>
            <a:pPr>
              <a:defRPr/>
            </a:pPr>
            <a:r>
              <a:rPr lang="es-MX" sz="2100" b="1" dirty="0">
                <a:effectLst/>
              </a:rPr>
              <a:t>Auditoría de OBRA</a:t>
            </a:r>
            <a:r>
              <a:rPr lang="es-MX" sz="2100" b="1" baseline="0" dirty="0">
                <a:effectLst/>
              </a:rPr>
              <a:t> </a:t>
            </a:r>
            <a:endParaRPr lang="es-MX" sz="2100" dirty="0">
              <a:effectLst/>
            </a:endParaRPr>
          </a:p>
          <a:p>
            <a:pPr>
              <a:defRPr/>
            </a:pPr>
            <a:r>
              <a:rPr lang="es-MX" sz="1600" b="1" dirty="0">
                <a:effectLst/>
              </a:rPr>
              <a:t>CUENTA PÚBLICA 2020</a:t>
            </a:r>
            <a:endParaRPr lang="es-MX" sz="2000" dirty="0">
              <a:effectLst/>
            </a:endParaRP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OBSERVACIONES PRELIMINARES
AUDITORÍA DE OBRA
CUENTA PÚBLICA 2020</c:v>
                </c:pt>
              </c:strCache>
            </c:strRef>
          </c:tx>
          <c:dPt>
            <c:idx val="0"/>
            <c:bubble3D val="0"/>
            <c:spPr>
              <a:solidFill>
                <a:schemeClr val="accent6">
                  <a:shade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EF3-49DC-9A7B-F2E50FCC1376}"/>
              </c:ext>
            </c:extLst>
          </c:dPt>
          <c:dPt>
            <c:idx val="1"/>
            <c:bubble3D val="0"/>
            <c:spPr>
              <a:solidFill>
                <a:schemeClr val="accent6">
                  <a:tint val="8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EF3-49DC-9A7B-F2E50FCC1376}"/>
              </c:ext>
            </c:extLst>
          </c:dPt>
          <c:dPt>
            <c:idx val="2"/>
            <c:bubble3D val="0"/>
            <c:spPr>
              <a:solidFill>
                <a:schemeClr val="accent6">
                  <a:tint val="58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EF3-49DC-9A7B-F2E50FCC1376}"/>
              </c:ext>
            </c:extLst>
          </c:dPt>
          <c:dLbls>
            <c:dLbl>
              <c:idx val="0"/>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98C2B255-6519-4492-8EC7-55723A4915CC}" type="CATEGORYNAME">
                      <a:rPr lang="en-US"/>
                      <a:pPr>
                        <a:defRPr>
                          <a:solidFill>
                            <a:schemeClr val="tx1"/>
                          </a:solidFill>
                        </a:defRPr>
                      </a:pPr>
                      <a:t>[NOMBRE DE CATEGORÍA]</a:t>
                    </a:fld>
                    <a:endParaRPr lang="en-US" baseline="0" dirty="0"/>
                  </a:p>
                  <a:p>
                    <a:pPr>
                      <a:defRPr>
                        <a:solidFill>
                          <a:schemeClr val="tx1"/>
                        </a:solidFill>
                      </a:defRPr>
                    </a:pPr>
                    <a:fld id="{D7539442-82A8-499E-B99B-43F13144332F}" type="VALUE">
                      <a:rPr lang="en-US"/>
                      <a:pPr>
                        <a:defRPr>
                          <a:solidFill>
                            <a:schemeClr val="tx1"/>
                          </a:solidFill>
                        </a:defRPr>
                      </a:pPr>
                      <a:t>[VALOR]</a:t>
                    </a:fld>
                    <a:endParaRPr lang="en-US" baseline="0" dirty="0"/>
                  </a:p>
                  <a:p>
                    <a:pPr>
                      <a:defRPr>
                        <a:solidFill>
                          <a:schemeClr val="tx1"/>
                        </a:solidFill>
                      </a:defRPr>
                    </a:pPr>
                    <a:fld id="{F53919C1-2ED6-4E21-B95F-C487416C78FC}" type="PERCENTAGE">
                      <a:rPr lang="en-US" sz="2000"/>
                      <a:pPr>
                        <a:defRPr>
                          <a:solidFill>
                            <a:schemeClr val="tx1"/>
                          </a:solidFill>
                        </a:defRPr>
                      </a:pPr>
                      <a:t>[PORCENTAJE]</a:t>
                    </a:fld>
                    <a:endParaRPr lang="es-MX"/>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DEF3-49DC-9A7B-F2E50FCC1376}"/>
                </c:ext>
              </c:extLst>
            </c:dLbl>
            <c:dLbl>
              <c:idx val="1"/>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66DD31F8-44AE-45F3-A525-B7F9720EA1A3}" type="CATEGORYNAME">
                      <a:rPr lang="en-US"/>
                      <a:pPr>
                        <a:defRPr>
                          <a:solidFill>
                            <a:schemeClr val="tx1"/>
                          </a:solidFill>
                        </a:defRPr>
                      </a:pPr>
                      <a:t>[NOMBRE DE CATEGORÍA]</a:t>
                    </a:fld>
                    <a:endParaRPr lang="en-US" baseline="0" dirty="0"/>
                  </a:p>
                  <a:p>
                    <a:pPr>
                      <a:defRPr>
                        <a:solidFill>
                          <a:schemeClr val="tx1"/>
                        </a:solidFill>
                      </a:defRPr>
                    </a:pPr>
                    <a:fld id="{3699BBBF-678B-4D7E-AEDE-EBE4DDAF4058}" type="VALUE">
                      <a:rPr lang="en-US"/>
                      <a:pPr>
                        <a:defRPr>
                          <a:solidFill>
                            <a:schemeClr val="tx1"/>
                          </a:solidFill>
                        </a:defRPr>
                      </a:pPr>
                      <a:t>[VALOR]</a:t>
                    </a:fld>
                    <a:endParaRPr lang="en-US" baseline="0" dirty="0"/>
                  </a:p>
                  <a:p>
                    <a:pPr>
                      <a:defRPr>
                        <a:solidFill>
                          <a:schemeClr val="tx1"/>
                        </a:solidFill>
                      </a:defRPr>
                    </a:pPr>
                    <a:fld id="{4CF8BFE8-23EE-43E8-BE0B-B419B046546B}" type="PERCENTAGE">
                      <a:rPr lang="en-US" sz="2000"/>
                      <a:pPr>
                        <a:defRPr>
                          <a:solidFill>
                            <a:schemeClr val="tx1"/>
                          </a:solidFill>
                        </a:defRPr>
                      </a:pPr>
                      <a:t>[PORCENTAJE]</a:t>
                    </a:fld>
                    <a:endParaRPr lang="es-MX"/>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DEF3-49DC-9A7B-F2E50FCC1376}"/>
                </c:ext>
              </c:extLst>
            </c:dLbl>
            <c:dLbl>
              <c:idx val="2"/>
              <c:tx>
                <c:rich>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fld id="{9A989C7B-5F61-4D97-A800-442139839FB0}" type="CATEGORYNAME">
                      <a:rPr lang="en-US"/>
                      <a:pPr>
                        <a:defRPr>
                          <a:solidFill>
                            <a:schemeClr val="tx1"/>
                          </a:solidFill>
                        </a:defRPr>
                      </a:pPr>
                      <a:t>[NOMBRE DE CATEGORÍA]</a:t>
                    </a:fld>
                    <a:endParaRPr lang="en-US" baseline="0" dirty="0"/>
                  </a:p>
                  <a:p>
                    <a:pPr>
                      <a:defRPr>
                        <a:solidFill>
                          <a:schemeClr val="tx1"/>
                        </a:solidFill>
                      </a:defRPr>
                    </a:pPr>
                    <a:fld id="{B2ABCF28-5456-454D-BA3B-7FFFE2F896B4}" type="VALUE">
                      <a:rPr lang="en-US"/>
                      <a:pPr>
                        <a:defRPr>
                          <a:solidFill>
                            <a:schemeClr val="tx1"/>
                          </a:solidFill>
                        </a:defRPr>
                      </a:pPr>
                      <a:t>[VALOR]</a:t>
                    </a:fld>
                    <a:endParaRPr lang="en-US" baseline="0" dirty="0"/>
                  </a:p>
                  <a:p>
                    <a:pPr>
                      <a:defRPr>
                        <a:solidFill>
                          <a:schemeClr val="tx1"/>
                        </a:solidFill>
                      </a:defRPr>
                    </a:pPr>
                    <a:fld id="{E401D106-2E68-49CC-9A4C-0AF8B02D07F6}" type="PERCENTAGE">
                      <a:rPr lang="en-US" sz="2000"/>
                      <a:pPr>
                        <a:defRPr>
                          <a:solidFill>
                            <a:schemeClr val="tx1"/>
                          </a:solidFill>
                        </a:defRPr>
                      </a:pPr>
                      <a:t>[PORCENTAJE]</a:t>
                    </a:fld>
                    <a:endParaRPr lang="es-MX"/>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DEF3-49DC-9A7B-F2E50FCC1376}"/>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RATIFICADAS </c:v>
                </c:pt>
                <c:pt idx="1">
                  <c:v>RECTIFICADAS</c:v>
                </c:pt>
                <c:pt idx="2">
                  <c:v>ELIMINADAS</c:v>
                </c:pt>
              </c:strCache>
            </c:strRef>
          </c:cat>
          <c:val>
            <c:numRef>
              <c:f>Hoja1!$B$2:$B$4</c:f>
              <c:numCache>
                <c:formatCode>General</c:formatCode>
                <c:ptCount val="3"/>
                <c:pt idx="0">
                  <c:v>261</c:v>
                </c:pt>
                <c:pt idx="1">
                  <c:v>29</c:v>
                </c:pt>
                <c:pt idx="2">
                  <c:v>69</c:v>
                </c:pt>
              </c:numCache>
            </c:numRef>
          </c:val>
          <c:extLst>
            <c:ext xmlns:c16="http://schemas.microsoft.com/office/drawing/2014/chart" uri="{C3380CC4-5D6E-409C-BE32-E72D297353CC}">
              <c16:uniqueId val="{00000008-DEF3-49DC-9A7B-F2E50FCC1376}"/>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t>ENTES FISCALIZADOS </a:t>
            </a:r>
          </a:p>
          <a:p>
            <a:pPr>
              <a:defRPr/>
            </a:pPr>
            <a:r>
              <a:rPr lang="en-US" sz="1600" dirty="0"/>
              <a:t>CUENTA PÚBLICA 2020</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ENTES FISCALIZADOS CUENTA PÚBLICA 2020</c:v>
                </c:pt>
              </c:strCache>
            </c:strRef>
          </c:tx>
          <c:dPt>
            <c:idx val="0"/>
            <c:bubble3D val="0"/>
            <c:spPr>
              <a:solidFill>
                <a:schemeClr val="accent5">
                  <a:tint val="7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776-4CF5-B528-9DC0AF0D8FC3}"/>
              </c:ext>
            </c:extLst>
          </c:dPt>
          <c:dPt>
            <c:idx val="1"/>
            <c:bubble3D val="0"/>
            <c:spPr>
              <a:solidFill>
                <a:schemeClr val="accent5">
                  <a:shade val="7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776-4CF5-B528-9DC0AF0D8FC3}"/>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1-5776-4CF5-B528-9DC0AF0D8FC3}"/>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5776-4CF5-B528-9DC0AF0D8FC3}"/>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ESTATAL</c:v>
                </c:pt>
                <c:pt idx="1">
                  <c:v>MUNICIPAL </c:v>
                </c:pt>
              </c:strCache>
            </c:strRef>
          </c:cat>
          <c:val>
            <c:numRef>
              <c:f>Hoja1!$B$2:$B$3</c:f>
              <c:numCache>
                <c:formatCode>General</c:formatCode>
                <c:ptCount val="2"/>
                <c:pt idx="0">
                  <c:v>54</c:v>
                </c:pt>
                <c:pt idx="1">
                  <c:v>175</c:v>
                </c:pt>
              </c:numCache>
            </c:numRef>
          </c:val>
          <c:extLst>
            <c:ext xmlns:c16="http://schemas.microsoft.com/office/drawing/2014/chart" uri="{C3380CC4-5D6E-409C-BE32-E72D297353CC}">
              <c16:uniqueId val="{00000004-5776-4CF5-B528-9DC0AF0D8FC3}"/>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s-MX" sz="2100" b="1" dirty="0">
                <a:effectLst/>
              </a:rPr>
              <a:t>RECOMENDACIONES</a:t>
            </a:r>
            <a:endParaRPr lang="es-MX" sz="2100" dirty="0">
              <a:effectLst/>
            </a:endParaRPr>
          </a:p>
          <a:p>
            <a:pPr>
              <a:defRPr/>
            </a:pPr>
            <a:r>
              <a:rPr lang="es-MX" sz="1600" b="1" dirty="0">
                <a:effectLst/>
              </a:rPr>
              <a:t>CUENTA PÚBLICA 2020</a:t>
            </a:r>
            <a:endParaRPr lang="es-MX" sz="2000" dirty="0">
              <a:effectLst/>
            </a:endParaRP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RECOMENDACIONES ESTATAL
CUENTA PÚBLICA 2020</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D50-4D2B-98E0-00565C06D93D}"/>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D50-4D2B-98E0-00565C06D93D}"/>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2-DD50-4D2B-98E0-00565C06D93D}"/>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DD50-4D2B-98E0-00565C06D93D}"/>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ESTATAL</c:v>
                </c:pt>
                <c:pt idx="1">
                  <c:v>MUNICIPAL </c:v>
                </c:pt>
              </c:strCache>
            </c:strRef>
          </c:cat>
          <c:val>
            <c:numRef>
              <c:f>Hoja1!$B$2:$B$3</c:f>
              <c:numCache>
                <c:formatCode>General</c:formatCode>
                <c:ptCount val="2"/>
                <c:pt idx="0">
                  <c:v>157</c:v>
                </c:pt>
                <c:pt idx="1">
                  <c:v>340</c:v>
                </c:pt>
              </c:numCache>
            </c:numRef>
          </c:val>
          <c:extLst>
            <c:ext xmlns:c16="http://schemas.microsoft.com/office/drawing/2014/chart" uri="{C3380CC4-5D6E-409C-BE32-E72D297353CC}">
              <c16:uniqueId val="{00000000-DD50-4D2B-98E0-00565C06D93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s-MX" sz="2100" dirty="0">
                <a:effectLst/>
              </a:rPr>
              <a:t>IPIS</a:t>
            </a:r>
          </a:p>
          <a:p>
            <a:pPr>
              <a:defRPr/>
            </a:pPr>
            <a:r>
              <a:rPr lang="es-MX" sz="1600" b="1" dirty="0">
                <a:effectLst/>
              </a:rPr>
              <a:t>CUENTA PÚBLICA 2020</a:t>
            </a:r>
            <a:endParaRPr lang="es-MX" sz="2000" dirty="0">
              <a:effectLst/>
            </a:endParaRP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RECOMENDACIONES ESTATAL
CUENTA PÚBLICA 2020</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1E8-4D61-AAE7-8D48E6C7DEF5}"/>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1E8-4D61-AAE7-8D48E6C7DEF5}"/>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1-41E8-4D61-AAE7-8D48E6C7DEF5}"/>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41E8-4D61-AAE7-8D48E6C7DEF5}"/>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ESTATAL</c:v>
                </c:pt>
                <c:pt idx="1">
                  <c:v>MUNICIPAL </c:v>
                </c:pt>
              </c:strCache>
            </c:strRef>
          </c:cat>
          <c:val>
            <c:numRef>
              <c:f>Hoja1!$B$2:$B$3</c:f>
              <c:numCache>
                <c:formatCode>General</c:formatCode>
                <c:ptCount val="2"/>
                <c:pt idx="0">
                  <c:v>456</c:v>
                </c:pt>
                <c:pt idx="1">
                  <c:v>1576</c:v>
                </c:pt>
              </c:numCache>
            </c:numRef>
          </c:val>
          <c:extLst>
            <c:ext xmlns:c16="http://schemas.microsoft.com/office/drawing/2014/chart" uri="{C3380CC4-5D6E-409C-BE32-E72D297353CC}">
              <c16:uniqueId val="{00000004-41E8-4D61-AAE7-8D48E6C7DEF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s-MX" sz="2100" b="1" dirty="0">
                <a:effectLst/>
              </a:rPr>
              <a:t>RECOMENDACIONES ESTATAL</a:t>
            </a:r>
            <a:endParaRPr lang="es-MX" sz="2100" dirty="0">
              <a:effectLst/>
            </a:endParaRPr>
          </a:p>
          <a:p>
            <a:pPr>
              <a:defRPr/>
            </a:pPr>
            <a:r>
              <a:rPr lang="es-MX" sz="1600" b="1" dirty="0">
                <a:effectLst/>
              </a:rPr>
              <a:t>CUENTA PÚBLICA 2020</a:t>
            </a:r>
            <a:endParaRPr lang="es-MX" sz="2000" dirty="0">
              <a:effectLst/>
            </a:endParaRP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RECOMENDACIONES ESTATAL
CUENTA PÚBLICA 2020</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D50-4D2B-98E0-00565C06D93D}"/>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D50-4D2B-98E0-00565C06D93D}"/>
              </c:ext>
            </c:extLst>
          </c:dPt>
          <c:dPt>
            <c:idx val="2"/>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B68-46CC-A123-DA875B3FC0E6}"/>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2-DD50-4D2B-98E0-00565C06D93D}"/>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DD50-4D2B-98E0-00565C06D93D}"/>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5-8B68-46CC-A123-DA875B3FC0E6}"/>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CENTRAL</c:v>
                </c:pt>
                <c:pt idx="1">
                  <c:v>PARAESTATAL</c:v>
                </c:pt>
                <c:pt idx="2">
                  <c:v>AUTÓNOMOS</c:v>
                </c:pt>
              </c:strCache>
            </c:strRef>
          </c:cat>
          <c:val>
            <c:numRef>
              <c:f>Hoja1!$B$2:$B$4</c:f>
              <c:numCache>
                <c:formatCode>General</c:formatCode>
                <c:ptCount val="3"/>
                <c:pt idx="0">
                  <c:v>43</c:v>
                </c:pt>
                <c:pt idx="1">
                  <c:v>83</c:v>
                </c:pt>
                <c:pt idx="2">
                  <c:v>31</c:v>
                </c:pt>
              </c:numCache>
            </c:numRef>
          </c:val>
          <c:extLst>
            <c:ext xmlns:c16="http://schemas.microsoft.com/office/drawing/2014/chart" uri="{C3380CC4-5D6E-409C-BE32-E72D297353CC}">
              <c16:uniqueId val="{00000000-DD50-4D2B-98E0-00565C06D93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s-MX" sz="2100" dirty="0">
                <a:effectLst/>
              </a:rPr>
              <a:t>IPIS ESTATAL</a:t>
            </a:r>
          </a:p>
          <a:p>
            <a:pPr>
              <a:defRPr/>
            </a:pPr>
            <a:r>
              <a:rPr lang="es-MX" sz="1600" b="1" dirty="0">
                <a:effectLst/>
              </a:rPr>
              <a:t>CUENTA PÚBLICA 2020</a:t>
            </a:r>
            <a:endParaRPr lang="es-MX" sz="2000" dirty="0">
              <a:effectLst/>
            </a:endParaRP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IPIS ESTATAL
CUENTA PÚBLICA 2020</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1E8-4D61-AAE7-8D48E6C7DEF5}"/>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1E8-4D61-AAE7-8D48E6C7DEF5}"/>
              </c:ext>
            </c:extLst>
          </c:dPt>
          <c:dPt>
            <c:idx val="2"/>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1ED-4160-8615-B77D72C5B9D7}"/>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1-41E8-4D61-AAE7-8D48E6C7DEF5}"/>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41E8-4D61-AAE7-8D48E6C7DEF5}"/>
                </c:ext>
              </c:extLst>
            </c:dLbl>
            <c:dLbl>
              <c:idx val="2"/>
              <c:layout>
                <c:manualLayout>
                  <c:x val="-1.6290243394835417E-2"/>
                  <c:y val="2.3926258678651505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1ED-4160-8615-B77D72C5B9D7}"/>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CENTRAL</c:v>
                </c:pt>
                <c:pt idx="1">
                  <c:v>PARAESTATAL </c:v>
                </c:pt>
                <c:pt idx="2">
                  <c:v>AUTÓNOMOS</c:v>
                </c:pt>
              </c:strCache>
            </c:strRef>
          </c:cat>
          <c:val>
            <c:numRef>
              <c:f>Hoja1!$B$2:$B$4</c:f>
              <c:numCache>
                <c:formatCode>General</c:formatCode>
                <c:ptCount val="3"/>
                <c:pt idx="0">
                  <c:v>170</c:v>
                </c:pt>
                <c:pt idx="1">
                  <c:v>260</c:v>
                </c:pt>
                <c:pt idx="2">
                  <c:v>26</c:v>
                </c:pt>
              </c:numCache>
            </c:numRef>
          </c:val>
          <c:extLst>
            <c:ext xmlns:c16="http://schemas.microsoft.com/office/drawing/2014/chart" uri="{C3380CC4-5D6E-409C-BE32-E72D297353CC}">
              <c16:uniqueId val="{00000004-41E8-4D61-AAE7-8D48E6C7DEF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s-MX" sz="2100" b="1" dirty="0">
                <a:effectLst/>
              </a:rPr>
              <a:t>RECOMENDACIONES MUNCIPAL</a:t>
            </a:r>
            <a:endParaRPr lang="es-MX" sz="2100" dirty="0">
              <a:effectLst/>
            </a:endParaRPr>
          </a:p>
          <a:p>
            <a:pPr>
              <a:defRPr/>
            </a:pPr>
            <a:r>
              <a:rPr lang="es-MX" sz="1600" b="1" dirty="0">
                <a:effectLst/>
              </a:rPr>
              <a:t>CUENTA PÚBLICA 2020</a:t>
            </a:r>
            <a:endParaRPr lang="es-MX" sz="2000" dirty="0">
              <a:effectLst/>
            </a:endParaRP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RECOMENDACIONES MUNICIPAL
CUENTA PÚBLICA 2020</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D50-4D2B-98E0-00565C06D93D}"/>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D50-4D2B-98E0-00565C06D93D}"/>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2-DD50-4D2B-98E0-00565C06D93D}"/>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DD50-4D2B-98E0-00565C06D93D}"/>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AYUNTAMIENTOS</c:v>
                </c:pt>
                <c:pt idx="1">
                  <c:v>PARAMUNICIPALES </c:v>
                </c:pt>
              </c:strCache>
            </c:strRef>
          </c:cat>
          <c:val>
            <c:numRef>
              <c:f>Hoja1!$B$2:$B$3</c:f>
              <c:numCache>
                <c:formatCode>General</c:formatCode>
                <c:ptCount val="2"/>
                <c:pt idx="0">
                  <c:v>255</c:v>
                </c:pt>
                <c:pt idx="1">
                  <c:v>85</c:v>
                </c:pt>
              </c:numCache>
            </c:numRef>
          </c:val>
          <c:extLst>
            <c:ext xmlns:c16="http://schemas.microsoft.com/office/drawing/2014/chart" uri="{C3380CC4-5D6E-409C-BE32-E72D297353CC}">
              <c16:uniqueId val="{00000000-DD50-4D2B-98E0-00565C06D93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s-MX" sz="2100" dirty="0">
                <a:effectLst/>
              </a:rPr>
              <a:t>IPIS MUNICIPAL</a:t>
            </a:r>
          </a:p>
          <a:p>
            <a:pPr>
              <a:defRPr/>
            </a:pPr>
            <a:r>
              <a:rPr lang="es-MX" sz="1600" b="1" dirty="0">
                <a:effectLst/>
              </a:rPr>
              <a:t>CUENTA PÚBLICA 2020</a:t>
            </a:r>
            <a:endParaRPr lang="es-MX" sz="2000" dirty="0">
              <a:effectLst/>
            </a:endParaRP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IPIS ESTATAL
CUENTA PÚBLICA 2020</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1E8-4D61-AAE7-8D48E6C7DEF5}"/>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1E8-4D61-AAE7-8D48E6C7DEF5}"/>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1-41E8-4D61-AAE7-8D48E6C7DEF5}"/>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41E8-4D61-AAE7-8D48E6C7DEF5}"/>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AYUNTAMIENTOS</c:v>
                </c:pt>
                <c:pt idx="1">
                  <c:v>PARAMUNICIPALES </c:v>
                </c:pt>
              </c:strCache>
            </c:strRef>
          </c:cat>
          <c:val>
            <c:numRef>
              <c:f>Hoja1!$B$2:$B$3</c:f>
              <c:numCache>
                <c:formatCode>General</c:formatCode>
                <c:ptCount val="2"/>
                <c:pt idx="0">
                  <c:v>1248</c:v>
                </c:pt>
                <c:pt idx="1">
                  <c:v>328</c:v>
                </c:pt>
              </c:numCache>
            </c:numRef>
          </c:val>
          <c:extLst>
            <c:ext xmlns:c16="http://schemas.microsoft.com/office/drawing/2014/chart" uri="{C3380CC4-5D6E-409C-BE32-E72D297353CC}">
              <c16:uniqueId val="{00000004-41E8-4D61-AAE7-8D48E6C7DEF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s-MX" sz="2100" b="1" dirty="0">
                <a:effectLst/>
              </a:rPr>
              <a:t>RECOMENDACIONES TIPO DE AUDITORÍA</a:t>
            </a:r>
            <a:endParaRPr lang="es-MX" sz="2100" dirty="0">
              <a:effectLst/>
            </a:endParaRPr>
          </a:p>
          <a:p>
            <a:pPr>
              <a:defRPr/>
            </a:pPr>
            <a:r>
              <a:rPr lang="es-MX" sz="1600" b="1" dirty="0">
                <a:effectLst/>
              </a:rPr>
              <a:t>CUENTA PÚBLICA 2020</a:t>
            </a:r>
            <a:endParaRPr lang="es-MX" sz="2000" dirty="0">
              <a:effectLst/>
            </a:endParaRP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RECOMENDACIONES TIPO DE AUDITORÍA
CUENTA PÚBLICA 2020</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D50-4D2B-98E0-00565C06D93D}"/>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D50-4D2B-98E0-00565C06D93D}"/>
              </c:ext>
            </c:extLst>
          </c:dPt>
          <c:dPt>
            <c:idx val="2"/>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E9D-43BC-8ED1-3DE66220CDCC}"/>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2-DD50-4D2B-98E0-00565C06D93D}"/>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DD50-4D2B-98E0-00565C06D93D}"/>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5-FE9D-43BC-8ED1-3DE66220CDCC}"/>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CUMPLIMIENTO</c:v>
                </c:pt>
                <c:pt idx="1">
                  <c:v>DESEMPEÑO</c:v>
                </c:pt>
                <c:pt idx="2">
                  <c:v>OBRA</c:v>
                </c:pt>
              </c:strCache>
            </c:strRef>
          </c:cat>
          <c:val>
            <c:numRef>
              <c:f>Hoja1!$B$2:$B$4</c:f>
              <c:numCache>
                <c:formatCode>General</c:formatCode>
                <c:ptCount val="3"/>
                <c:pt idx="0">
                  <c:v>255</c:v>
                </c:pt>
                <c:pt idx="1">
                  <c:v>85</c:v>
                </c:pt>
                <c:pt idx="2">
                  <c:v>85</c:v>
                </c:pt>
              </c:numCache>
            </c:numRef>
          </c:val>
          <c:extLst>
            <c:ext xmlns:c16="http://schemas.microsoft.com/office/drawing/2014/chart" uri="{C3380CC4-5D6E-409C-BE32-E72D297353CC}">
              <c16:uniqueId val="{00000000-DD50-4D2B-98E0-00565C06D93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s-MX" sz="2100" dirty="0">
                <a:effectLst/>
              </a:rPr>
              <a:t>IPIS POR TIPO DE AUDITORÍA</a:t>
            </a:r>
          </a:p>
          <a:p>
            <a:pPr>
              <a:defRPr/>
            </a:pPr>
            <a:r>
              <a:rPr lang="es-MX" sz="1600" b="1" dirty="0">
                <a:effectLst/>
              </a:rPr>
              <a:t>CUENTA PÚBLICA 2020</a:t>
            </a:r>
            <a:endParaRPr lang="es-MX" sz="2000" dirty="0">
              <a:effectLst/>
            </a:endParaRP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IPIS ESTATAL
CUENTA PÚBLICA 2020</c:v>
                </c:pt>
              </c:strCache>
            </c:strRef>
          </c:tx>
          <c:dPt>
            <c:idx val="0"/>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1E8-4D61-AAE7-8D48E6C7DEF5}"/>
              </c:ext>
            </c:extLst>
          </c:dPt>
          <c:dPt>
            <c:idx val="1"/>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1E8-4D61-AAE7-8D48E6C7DEF5}"/>
              </c:ext>
            </c:extLst>
          </c:dPt>
          <c:dPt>
            <c:idx val="2"/>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39C-4DBD-85C8-D574301E3A46}"/>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1-41E8-4D61-AAE7-8D48E6C7DEF5}"/>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41E8-4D61-AAE7-8D48E6C7DEF5}"/>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5-F39C-4DBD-85C8-D574301E3A46}"/>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CUMPLIMIENTO</c:v>
                </c:pt>
                <c:pt idx="1">
                  <c:v>DESEMPEÑO </c:v>
                </c:pt>
                <c:pt idx="2">
                  <c:v>OBRA</c:v>
                </c:pt>
              </c:strCache>
            </c:strRef>
          </c:cat>
          <c:val>
            <c:numRef>
              <c:f>Hoja1!$B$2:$B$4</c:f>
              <c:numCache>
                <c:formatCode>General</c:formatCode>
                <c:ptCount val="3"/>
                <c:pt idx="0">
                  <c:v>1726</c:v>
                </c:pt>
                <c:pt idx="1">
                  <c:v>16</c:v>
                </c:pt>
                <c:pt idx="2">
                  <c:v>290</c:v>
                </c:pt>
              </c:numCache>
            </c:numRef>
          </c:val>
          <c:extLst>
            <c:ext xmlns:c16="http://schemas.microsoft.com/office/drawing/2014/chart" uri="{C3380CC4-5D6E-409C-BE32-E72D297353CC}">
              <c16:uniqueId val="{00000004-41E8-4D61-AAE7-8D48E6C7DEF5}"/>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bg1"/>
                </a:solidFill>
                <a:latin typeface="+mn-lt"/>
                <a:ea typeface="+mn-ea"/>
                <a:cs typeface="+mn-cs"/>
              </a:defRPr>
            </a:pPr>
            <a:r>
              <a:rPr lang="es-MX" sz="2000" b="1" dirty="0"/>
              <a:t>RECURSOS FISCALIZADOS</a:t>
            </a:r>
          </a:p>
        </c:rich>
      </c:tx>
      <c:overlay val="0"/>
      <c:spPr>
        <a:noFill/>
        <a:ln>
          <a:noFill/>
        </a:ln>
        <a:effectLst/>
      </c:spPr>
      <c:txPr>
        <a:bodyPr rot="0" spcFirstLastPara="1" vertOverflow="ellipsis" vert="horz" wrap="square" anchor="ctr" anchorCtr="1"/>
        <a:lstStyle/>
        <a:p>
          <a:pPr>
            <a:defRPr sz="2000" b="1" i="0" u="none" strike="noStrike" kern="1200" spc="0" baseline="0">
              <a:solidFill>
                <a:schemeClr val="bg1"/>
              </a:solidFill>
              <a:latin typeface="+mn-lt"/>
              <a:ea typeface="+mn-ea"/>
              <a:cs typeface="+mn-cs"/>
            </a:defRPr>
          </a:pPr>
          <a:endParaRPr lang="es-MX"/>
        </a:p>
      </c:txPr>
    </c:title>
    <c:autoTitleDeleted val="0"/>
    <c:plotArea>
      <c:layout/>
      <c:barChart>
        <c:barDir val="col"/>
        <c:grouping val="clustered"/>
        <c:varyColors val="0"/>
        <c:ser>
          <c:idx val="0"/>
          <c:order val="0"/>
          <c:tx>
            <c:strRef>
              <c:f>Hoja1!$B$1</c:f>
              <c:strCache>
                <c:ptCount val="1"/>
                <c:pt idx="0">
                  <c:v>Estatal</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1"/>
                <c:pt idx="0">
                  <c:v>Recursos Fiscalizados en porcentaje</c:v>
                </c:pt>
              </c:strCache>
            </c:strRef>
          </c:cat>
          <c:val>
            <c:numRef>
              <c:f>Hoja1!$B$2:$B$3</c:f>
              <c:numCache>
                <c:formatCode>0%</c:formatCode>
                <c:ptCount val="1"/>
                <c:pt idx="0">
                  <c:v>0.86480434737547174</c:v>
                </c:pt>
              </c:numCache>
            </c:numRef>
          </c:val>
          <c:extLst>
            <c:ext xmlns:c16="http://schemas.microsoft.com/office/drawing/2014/chart" uri="{C3380CC4-5D6E-409C-BE32-E72D297353CC}">
              <c16:uniqueId val="{00000000-BC8F-4403-8D97-E5B466BCA4FA}"/>
            </c:ext>
          </c:extLst>
        </c:ser>
        <c:ser>
          <c:idx val="1"/>
          <c:order val="1"/>
          <c:tx>
            <c:strRef>
              <c:f>Hoja1!$C$1</c:f>
              <c:strCache>
                <c:ptCount val="1"/>
                <c:pt idx="0">
                  <c:v>Municipal</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s-MX"/>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Hoja1!$A$2:$A$3</c:f>
              <c:strCache>
                <c:ptCount val="1"/>
                <c:pt idx="0">
                  <c:v>Recursos Fiscalizados en porcentaje</c:v>
                </c:pt>
              </c:strCache>
            </c:strRef>
          </c:cat>
          <c:val>
            <c:numRef>
              <c:f>Hoja1!$C$2:$C$3</c:f>
              <c:numCache>
                <c:formatCode>0%</c:formatCode>
                <c:ptCount val="1"/>
                <c:pt idx="0">
                  <c:v>0.13519565262452826</c:v>
                </c:pt>
              </c:numCache>
            </c:numRef>
          </c:val>
          <c:extLst>
            <c:ext xmlns:c16="http://schemas.microsoft.com/office/drawing/2014/chart" uri="{C3380CC4-5D6E-409C-BE32-E72D297353CC}">
              <c16:uniqueId val="{00000004-BC8F-4403-8D97-E5B466BCA4FA}"/>
            </c:ext>
          </c:extLst>
        </c:ser>
        <c:dLbls>
          <c:dLblPos val="outEnd"/>
          <c:showLegendKey val="0"/>
          <c:showVal val="1"/>
          <c:showCatName val="0"/>
          <c:showSerName val="0"/>
          <c:showPercent val="0"/>
          <c:showBubbleSize val="0"/>
        </c:dLbls>
        <c:gapWidth val="219"/>
        <c:overlap val="-27"/>
        <c:axId val="209563304"/>
        <c:axId val="209563688"/>
      </c:barChart>
      <c:catAx>
        <c:axId val="209563304"/>
        <c:scaling>
          <c:orientation val="minMax"/>
        </c:scaling>
        <c:delete val="1"/>
        <c:axPos val="b"/>
        <c:numFmt formatCode="General" sourceLinked="1"/>
        <c:majorTickMark val="none"/>
        <c:minorTickMark val="none"/>
        <c:tickLblPos val="nextTo"/>
        <c:crossAx val="209563688"/>
        <c:crosses val="autoZero"/>
        <c:auto val="1"/>
        <c:lblAlgn val="ctr"/>
        <c:lblOffset val="100"/>
        <c:noMultiLvlLbl val="0"/>
      </c:catAx>
      <c:valAx>
        <c:axId val="209563688"/>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bg1"/>
                </a:solidFill>
                <a:latin typeface="+mn-lt"/>
                <a:ea typeface="+mn-ea"/>
                <a:cs typeface="+mn-cs"/>
              </a:defRPr>
            </a:pPr>
            <a:endParaRPr lang="es-MX"/>
          </a:p>
        </c:txPr>
        <c:crossAx val="20956330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bg1"/>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t>ENTES FISCALIZADOS ESTATALES</a:t>
            </a:r>
          </a:p>
          <a:p>
            <a:pPr>
              <a:defRPr/>
            </a:pPr>
            <a:r>
              <a:rPr lang="en-US" sz="1600" dirty="0"/>
              <a:t>CUENTA PÚBLICA 2020</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ENTES FISCALIZADOS ESTATALES CUENTA PÚBLICA 2020</c:v>
                </c:pt>
              </c:strCache>
            </c:strRef>
          </c:tx>
          <c:dPt>
            <c:idx val="0"/>
            <c:bubble3D val="0"/>
            <c:spPr>
              <a:solidFill>
                <a:schemeClr val="accent5">
                  <a:tint val="7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97F-4622-9F80-1EB9675E65C2}"/>
              </c:ext>
            </c:extLst>
          </c:dPt>
          <c:dPt>
            <c:idx val="1"/>
            <c:bubble3D val="0"/>
            <c:spPr>
              <a:solidFill>
                <a:schemeClr val="accent5">
                  <a:shade val="7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97F-4622-9F80-1EB9675E65C2}"/>
              </c:ext>
            </c:extLst>
          </c:dPt>
          <c:dPt>
            <c:idx val="2"/>
            <c:bubble3D val="0"/>
            <c:spPr>
              <a:solidFill>
                <a:schemeClr val="accent5">
                  <a:shade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97F-4622-9F80-1EB9675E65C2}"/>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1-597F-4622-9F80-1EB9675E65C2}"/>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597F-4622-9F80-1EB9675E65C2}"/>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5-597F-4622-9F80-1EB9675E65C2}"/>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CENTRALES</c:v>
                </c:pt>
                <c:pt idx="1">
                  <c:v>PARAESTATALES</c:v>
                </c:pt>
                <c:pt idx="2">
                  <c:v>AUTÓNOMOS</c:v>
                </c:pt>
              </c:strCache>
            </c:strRef>
          </c:cat>
          <c:val>
            <c:numRef>
              <c:f>Hoja1!$B$2:$B$4</c:f>
              <c:numCache>
                <c:formatCode>General</c:formatCode>
                <c:ptCount val="3"/>
                <c:pt idx="0">
                  <c:v>18</c:v>
                </c:pt>
                <c:pt idx="1">
                  <c:v>30</c:v>
                </c:pt>
                <c:pt idx="2">
                  <c:v>6</c:v>
                </c:pt>
              </c:numCache>
            </c:numRef>
          </c:val>
          <c:extLst>
            <c:ext xmlns:c16="http://schemas.microsoft.com/office/drawing/2014/chart" uri="{C3380CC4-5D6E-409C-BE32-E72D297353CC}">
              <c16:uniqueId val="{00000006-597F-4622-9F80-1EB9675E65C2}"/>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t>ENTES FISCALIZADOS MUNICIPALES</a:t>
            </a:r>
          </a:p>
          <a:p>
            <a:pPr>
              <a:defRPr/>
            </a:pPr>
            <a:r>
              <a:rPr lang="en-US" sz="1600" dirty="0"/>
              <a:t>CUENTA PÚBLICA 2020</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TIPOS DE AUDITORÍA CUENTA PÚBLICA 2020</c:v>
                </c:pt>
              </c:strCache>
            </c:strRef>
          </c:tx>
          <c:dPt>
            <c:idx val="0"/>
            <c:bubble3D val="0"/>
            <c:spPr>
              <a:solidFill>
                <a:schemeClr val="accent5">
                  <a:tint val="7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F873-4553-B884-8A9B0C5D0C4A}"/>
              </c:ext>
            </c:extLst>
          </c:dPt>
          <c:dPt>
            <c:idx val="1"/>
            <c:bubble3D val="0"/>
            <c:spPr>
              <a:solidFill>
                <a:schemeClr val="accent5">
                  <a:shade val="7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873-4553-B884-8A9B0C5D0C4A}"/>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1-F873-4553-B884-8A9B0C5D0C4A}"/>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F873-4553-B884-8A9B0C5D0C4A}"/>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AYUNTAMIENTOS</c:v>
                </c:pt>
                <c:pt idx="1">
                  <c:v>PARAMUNICIPALES</c:v>
                </c:pt>
              </c:strCache>
            </c:strRef>
          </c:cat>
          <c:val>
            <c:numRef>
              <c:f>Hoja1!$B$2:$B$3</c:f>
              <c:numCache>
                <c:formatCode>General</c:formatCode>
                <c:ptCount val="2"/>
                <c:pt idx="0">
                  <c:v>135</c:v>
                </c:pt>
                <c:pt idx="1">
                  <c:v>38</c:v>
                </c:pt>
              </c:numCache>
            </c:numRef>
          </c:val>
          <c:extLst>
            <c:ext xmlns:c16="http://schemas.microsoft.com/office/drawing/2014/chart" uri="{C3380CC4-5D6E-409C-BE32-E72D297353CC}">
              <c16:uniqueId val="{00000004-F873-4553-B884-8A9B0C5D0C4A}"/>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dirty="0"/>
              <a:t>TIPOS DE AUDITORÍA</a:t>
            </a:r>
          </a:p>
          <a:p>
            <a:pPr>
              <a:defRPr/>
            </a:pPr>
            <a:r>
              <a:rPr lang="en-US" sz="1600" dirty="0"/>
              <a:t>CUENTA PÚBLICA 2020</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TIPOS DE AUDITORÍA CUENTA PÚBLICA 2020</c:v>
                </c:pt>
              </c:strCache>
            </c:strRef>
          </c:tx>
          <c:dPt>
            <c:idx val="0"/>
            <c:bubble3D val="0"/>
            <c:spPr>
              <a:solidFill>
                <a:schemeClr val="accent5">
                  <a:tint val="7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3506-4468-91A8-470A2B1A0B39}"/>
              </c:ext>
            </c:extLst>
          </c:dPt>
          <c:dPt>
            <c:idx val="1"/>
            <c:bubble3D val="0"/>
            <c:spPr>
              <a:solidFill>
                <a:schemeClr val="accent5">
                  <a:shade val="7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3506-4468-91A8-470A2B1A0B39}"/>
              </c:ext>
            </c:extLst>
          </c:dPt>
          <c:dPt>
            <c:idx val="2"/>
            <c:bubble3D val="0"/>
            <c:spPr>
              <a:solidFill>
                <a:schemeClr val="accent5">
                  <a:shade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3506-4468-91A8-470A2B1A0B39}"/>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1-3506-4468-91A8-470A2B1A0B39}"/>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3506-4468-91A8-470A2B1A0B39}"/>
                </c:ext>
              </c:extLst>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5-3506-4468-91A8-470A2B1A0B39}"/>
                </c:ext>
              </c:extLst>
            </c:dLbl>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CUMPLIMIENTO</c:v>
                </c:pt>
                <c:pt idx="1">
                  <c:v>DESEMPEÑO</c:v>
                </c:pt>
                <c:pt idx="2">
                  <c:v>OBRA</c:v>
                </c:pt>
              </c:strCache>
            </c:strRef>
          </c:cat>
          <c:val>
            <c:numRef>
              <c:f>Hoja1!$B$2:$B$4</c:f>
              <c:numCache>
                <c:formatCode>General</c:formatCode>
                <c:ptCount val="3"/>
                <c:pt idx="0">
                  <c:v>186</c:v>
                </c:pt>
                <c:pt idx="1">
                  <c:v>9</c:v>
                </c:pt>
                <c:pt idx="2">
                  <c:v>31</c:v>
                </c:pt>
              </c:numCache>
            </c:numRef>
          </c:val>
          <c:extLst>
            <c:ext xmlns:c16="http://schemas.microsoft.com/office/drawing/2014/chart" uri="{C3380CC4-5D6E-409C-BE32-E72D297353CC}">
              <c16:uniqueId val="{00000006-3506-4468-91A8-470A2B1A0B3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600" dirty="0"/>
              <a:t>ENTES ESTATALES CENTRALES</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TIPOS DE AUDITORÍA 
ENTES ESTATALES CENTRALES 
CUENTA PÚBLICA 2020</c:v>
                </c:pt>
              </c:strCache>
            </c:strRef>
          </c:tx>
          <c:dPt>
            <c:idx val="0"/>
            <c:bubble3D val="0"/>
            <c:spPr>
              <a:solidFill>
                <a:schemeClr val="accent5">
                  <a:tint val="7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DD50-4D2B-98E0-00565C06D93D}"/>
              </c:ext>
            </c:extLst>
          </c:dPt>
          <c:dPt>
            <c:idx val="1"/>
            <c:bubble3D val="0"/>
            <c:spPr>
              <a:solidFill>
                <a:schemeClr val="accent5">
                  <a:shade val="7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D50-4D2B-98E0-00565C06D93D}"/>
              </c:ext>
            </c:extLst>
          </c:dPt>
          <c:dPt>
            <c:idx val="2"/>
            <c:bubble3D val="0"/>
            <c:spPr>
              <a:solidFill>
                <a:schemeClr val="accent5">
                  <a:shade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22F9-4B92-9C4D-3344A9130DDB}"/>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2-DD50-4D2B-98E0-00565C06D93D}"/>
                </c:ext>
              </c:extLst>
            </c:dLbl>
            <c:dLbl>
              <c:idx val="1"/>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DD50-4D2B-98E0-00565C06D93D}"/>
                </c:ext>
              </c:extLst>
            </c:dLbl>
            <c:dLbl>
              <c:idx val="2"/>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1-22F9-4B92-9C4D-3344A9130DDB}"/>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CUMPLIMIENTO</c:v>
                </c:pt>
                <c:pt idx="1">
                  <c:v>DESEMPEÑO</c:v>
                </c:pt>
                <c:pt idx="2">
                  <c:v>OBRA</c:v>
                </c:pt>
              </c:strCache>
            </c:strRef>
          </c:cat>
          <c:val>
            <c:numRef>
              <c:f>Hoja1!$B$2:$B$4</c:f>
              <c:numCache>
                <c:formatCode>General</c:formatCode>
                <c:ptCount val="3"/>
                <c:pt idx="0">
                  <c:v>14</c:v>
                </c:pt>
                <c:pt idx="1">
                  <c:v>3</c:v>
                </c:pt>
                <c:pt idx="2">
                  <c:v>1</c:v>
                </c:pt>
              </c:numCache>
            </c:numRef>
          </c:val>
          <c:extLst>
            <c:ext xmlns:c16="http://schemas.microsoft.com/office/drawing/2014/chart" uri="{C3380CC4-5D6E-409C-BE32-E72D297353CC}">
              <c16:uniqueId val="{00000000-DD50-4D2B-98E0-00565C06D93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600" dirty="0"/>
              <a:t>ENTES PARAESTATALES</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 PARAESTATALES</c:v>
                </c:pt>
              </c:strCache>
            </c:strRef>
          </c:tx>
          <c:dPt>
            <c:idx val="0"/>
            <c:bubble3D val="0"/>
            <c:spPr>
              <a:solidFill>
                <a:schemeClr val="accent5">
                  <a:tint val="7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583F-4C8B-8630-64275E44CB8D}"/>
              </c:ext>
            </c:extLst>
          </c:dPt>
          <c:dPt>
            <c:idx val="1"/>
            <c:bubble3D val="0"/>
            <c:spPr>
              <a:solidFill>
                <a:schemeClr val="accent5">
                  <a:shade val="7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583F-4C8B-8630-64275E44CB8D}"/>
              </c:ext>
            </c:extLst>
          </c:dPt>
          <c:dPt>
            <c:idx val="2"/>
            <c:bubble3D val="0"/>
            <c:spPr>
              <a:solidFill>
                <a:schemeClr val="accent5">
                  <a:shade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583F-4C8B-8630-64275E44CB8D}"/>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1-583F-4C8B-8630-64275E44CB8D}"/>
                </c:ext>
              </c:extLst>
            </c:dLbl>
            <c:dLbl>
              <c:idx val="1"/>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3-583F-4C8B-8630-64275E44CB8D}"/>
                </c:ext>
              </c:extLst>
            </c:dLbl>
            <c:dLbl>
              <c:idx val="2"/>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5-583F-4C8B-8630-64275E44CB8D}"/>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CUMPLIMIENTO</c:v>
                </c:pt>
                <c:pt idx="1">
                  <c:v>DESEMPEÑO</c:v>
                </c:pt>
                <c:pt idx="2">
                  <c:v>OBRA</c:v>
                </c:pt>
              </c:strCache>
            </c:strRef>
          </c:cat>
          <c:val>
            <c:numRef>
              <c:f>Hoja1!$B$2:$B$4</c:f>
              <c:numCache>
                <c:formatCode>General</c:formatCode>
                <c:ptCount val="3"/>
                <c:pt idx="0">
                  <c:v>22</c:v>
                </c:pt>
                <c:pt idx="1">
                  <c:v>6</c:v>
                </c:pt>
                <c:pt idx="2">
                  <c:v>1</c:v>
                </c:pt>
              </c:numCache>
            </c:numRef>
          </c:val>
          <c:extLst>
            <c:ext xmlns:c16="http://schemas.microsoft.com/office/drawing/2014/chart" uri="{C3380CC4-5D6E-409C-BE32-E72D297353CC}">
              <c16:uniqueId val="{00000006-583F-4C8B-8630-64275E44CB8D}"/>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n-US" sz="1600" dirty="0"/>
              <a:t>ENTES AUTÓNOMOS</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tx>
            <c:strRef>
              <c:f>Hoja1!$B$1</c:f>
              <c:strCache>
                <c:ptCount val="1"/>
                <c:pt idx="0">
                  <c:v>ENTES AUTÓNOMOS</c:v>
                </c:pt>
              </c:strCache>
            </c:strRef>
          </c:tx>
          <c:dPt>
            <c:idx val="0"/>
            <c:bubble3D val="0"/>
            <c:spPr>
              <a:solidFill>
                <a:schemeClr val="accent5">
                  <a:tint val="77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85D-4EBA-91F7-467CA3B5CF59}"/>
              </c:ext>
            </c:extLst>
          </c:dPt>
          <c:dPt>
            <c:idx val="1"/>
            <c:bubble3D val="0"/>
            <c:spPr>
              <a:solidFill>
                <a:schemeClr val="accent5">
                  <a:shade val="76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85D-4EBA-91F7-467CA3B5CF59}"/>
              </c:ext>
            </c:extLst>
          </c:dPt>
          <c:dPt>
            <c:idx val="2"/>
            <c:bubble3D val="0"/>
            <c:spPr>
              <a:solidFill>
                <a:schemeClr val="accent5">
                  <a:shade val="6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85D-4EBA-91F7-467CA3B5CF59}"/>
              </c:ext>
            </c:extLst>
          </c:dPt>
          <c:dLbls>
            <c:dLbl>
              <c:idx val="0"/>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extLst>
                <c:ext xmlns:c16="http://schemas.microsoft.com/office/drawing/2014/chart" uri="{C3380CC4-5D6E-409C-BE32-E72D297353CC}">
                  <c16:uniqueId val="{00000001-085D-4EBA-91F7-467CA3B5CF59}"/>
                </c:ext>
              </c:extLst>
            </c:dLbl>
            <c:dLbl>
              <c:idx val="1"/>
              <c:delete val="1"/>
              <c:extLst>
                <c:ext xmlns:c15="http://schemas.microsoft.com/office/drawing/2012/chart" uri="{CE6537A1-D6FC-4f65-9D91-7224C49458BB}"/>
                <c:ext xmlns:c16="http://schemas.microsoft.com/office/drawing/2014/chart" uri="{C3380CC4-5D6E-409C-BE32-E72D297353CC}">
                  <c16:uniqueId val="{00000003-085D-4EBA-91F7-467CA3B5CF59}"/>
                </c:ext>
              </c:extLst>
            </c:dLbl>
            <c:dLbl>
              <c:idx val="2"/>
              <c:delete val="1"/>
              <c:extLst>
                <c:ext xmlns:c15="http://schemas.microsoft.com/office/drawing/2012/chart" uri="{CE6537A1-D6FC-4f65-9D91-7224C49458BB}"/>
                <c:ext xmlns:c16="http://schemas.microsoft.com/office/drawing/2014/chart" uri="{C3380CC4-5D6E-409C-BE32-E72D297353CC}">
                  <c16:uniqueId val="{00000005-085D-4EBA-91F7-467CA3B5CF59}"/>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spc="0" baseline="0">
                    <a:solidFill>
                      <a:schemeClr val="tx1"/>
                    </a:solidFill>
                    <a:latin typeface="+mn-lt"/>
                    <a:ea typeface="+mn-ea"/>
                    <a:cs typeface="+mn-cs"/>
                  </a:defRPr>
                </a:pPr>
                <a:endParaRPr lang="es-MX"/>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CUMPLIMIENTO</c:v>
                </c:pt>
                <c:pt idx="1">
                  <c:v>DESEMPEÑO</c:v>
                </c:pt>
                <c:pt idx="2">
                  <c:v>OBRA</c:v>
                </c:pt>
              </c:strCache>
            </c:strRef>
          </c:cat>
          <c:val>
            <c:numRef>
              <c:f>Hoja1!$B$2:$B$4</c:f>
              <c:numCache>
                <c:formatCode>General</c:formatCode>
                <c:ptCount val="3"/>
                <c:pt idx="0">
                  <c:v>6</c:v>
                </c:pt>
                <c:pt idx="1">
                  <c:v>0</c:v>
                </c:pt>
                <c:pt idx="2">
                  <c:v>0</c:v>
                </c:pt>
              </c:numCache>
            </c:numRef>
          </c:val>
          <c:extLst>
            <c:ext xmlns:c16="http://schemas.microsoft.com/office/drawing/2014/chart" uri="{C3380CC4-5D6E-409C-BE32-E72D297353CC}">
              <c16:uniqueId val="{00000006-085D-4EBA-91F7-467CA3B5CF59}"/>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10.xml><?xml version="1.0" encoding="utf-8"?>
<cs:colorStyle xmlns:cs="http://schemas.microsoft.com/office/drawing/2012/chartStyle" xmlns:a="http://schemas.openxmlformats.org/drawingml/2006/main" meth="withinLinearReversed" id="25">
  <a:schemeClr val="accent5"/>
</cs:colorStyle>
</file>

<file path=ppt/charts/colors11.xml><?xml version="1.0" encoding="utf-8"?>
<cs:colorStyle xmlns:cs="http://schemas.microsoft.com/office/drawing/2012/chartStyle" xmlns:a="http://schemas.openxmlformats.org/drawingml/2006/main" meth="withinLinearReversed" id="25">
  <a:schemeClr val="accent5"/>
</cs:colorStyle>
</file>

<file path=ppt/charts/colors12.xml><?xml version="1.0" encoding="utf-8"?>
<cs:colorStyle xmlns:cs="http://schemas.microsoft.com/office/drawing/2012/chartStyle" xmlns:a="http://schemas.openxmlformats.org/drawingml/2006/main" meth="withinLinear" id="19">
  <a:schemeClr val="accent6"/>
</cs:colorStyle>
</file>

<file path=ppt/charts/colors13.xml><?xml version="1.0" encoding="utf-8"?>
<cs:colorStyle xmlns:cs="http://schemas.microsoft.com/office/drawing/2012/chartStyle" xmlns:a="http://schemas.openxmlformats.org/drawingml/2006/main" meth="withinLinear" id="19">
  <a:schemeClr val="accent6"/>
</cs:colorStyle>
</file>

<file path=ppt/charts/colors14.xml><?xml version="1.0" encoding="utf-8"?>
<cs:colorStyle xmlns:cs="http://schemas.microsoft.com/office/drawing/2012/chartStyle" xmlns:a="http://schemas.openxmlformats.org/drawingml/2006/main" meth="withinLinear" id="19">
  <a:schemeClr val="accent6"/>
</cs:colorStyle>
</file>

<file path=ppt/charts/colors15.xml><?xml version="1.0" encoding="utf-8"?>
<cs:colorStyle xmlns:cs="http://schemas.microsoft.com/office/drawing/2012/chartStyle" xmlns:a="http://schemas.openxmlformats.org/drawingml/2006/main" meth="withinLinear" id="19">
  <a:schemeClr val="accent6"/>
</cs:colorStyle>
</file>

<file path=ppt/charts/colors16.xml><?xml version="1.0" encoding="utf-8"?>
<cs:colorStyle xmlns:cs="http://schemas.microsoft.com/office/drawing/2012/chartStyle" xmlns:a="http://schemas.openxmlformats.org/drawingml/2006/main" meth="withinLinear" id="19">
  <a:schemeClr val="accent6"/>
</cs:colorStyle>
</file>

<file path=ppt/charts/colors17.xml><?xml version="1.0" encoding="utf-8"?>
<cs:colorStyle xmlns:cs="http://schemas.microsoft.com/office/drawing/2012/chartStyle" xmlns:a="http://schemas.openxmlformats.org/drawingml/2006/main" meth="withinLinear" id="19">
  <a:schemeClr val="accent6"/>
</cs:colorStyle>
</file>

<file path=ppt/charts/colors18.xml><?xml version="1.0" encoding="utf-8"?>
<cs:colorStyle xmlns:cs="http://schemas.microsoft.com/office/drawing/2012/chartStyle" xmlns:a="http://schemas.openxmlformats.org/drawingml/2006/main" meth="withinLinear" id="19">
  <a:schemeClr val="accent6"/>
</cs:colorStyle>
</file>

<file path=ppt/charts/colors19.xml><?xml version="1.0" encoding="utf-8"?>
<cs:colorStyle xmlns:cs="http://schemas.microsoft.com/office/drawing/2012/chartStyle" xmlns:a="http://schemas.openxmlformats.org/drawingml/2006/main" meth="withinLinear" id="19">
  <a:schemeClr val="accent6"/>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20.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withinLinearReversed" id="25">
  <a:schemeClr val="accent5"/>
</cs:colorStyle>
</file>

<file path=ppt/charts/colors5.xml><?xml version="1.0" encoding="utf-8"?>
<cs:colorStyle xmlns:cs="http://schemas.microsoft.com/office/drawing/2012/chartStyle" xmlns:a="http://schemas.openxmlformats.org/drawingml/2006/main" meth="withinLinearReversed" id="25">
  <a:schemeClr val="accent5"/>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colors7.xml><?xml version="1.0" encoding="utf-8"?>
<cs:colorStyle xmlns:cs="http://schemas.microsoft.com/office/drawing/2012/chartStyle" xmlns:a="http://schemas.openxmlformats.org/drawingml/2006/main" meth="withinLinearReversed" id="25">
  <a:schemeClr val="accent5"/>
</cs:colorStyle>
</file>

<file path=ppt/charts/colors8.xml><?xml version="1.0" encoding="utf-8"?>
<cs:colorStyle xmlns:cs="http://schemas.microsoft.com/office/drawing/2012/chartStyle" xmlns:a="http://schemas.openxmlformats.org/drawingml/2006/main" meth="withinLinearReversed" id="25">
  <a:schemeClr val="accent5"/>
</cs:colorStyle>
</file>

<file path=ppt/charts/colors9.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70BFEF-C979-4F30-8208-7D508EB4C1AB}" type="datetimeFigureOut">
              <a:rPr lang="es-MX" smtClean="0"/>
              <a:t>31/01/2022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492A3-D18A-40CC-B329-01A1EC61A3CE}" type="slidenum">
              <a:rPr lang="es-MX" smtClean="0"/>
              <a:t>‹Nº›</a:t>
            </a:fld>
            <a:endParaRPr lang="es-MX"/>
          </a:p>
        </p:txBody>
      </p:sp>
    </p:spTree>
    <p:extLst>
      <p:ext uri="{BB962C8B-B14F-4D97-AF65-F5344CB8AC3E}">
        <p14:creationId xmlns:p14="http://schemas.microsoft.com/office/powerpoint/2010/main" val="668417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2</a:t>
            </a:fld>
            <a:endParaRPr lang="zh-CN" altLang="en-US" dirty="0"/>
          </a:p>
        </p:txBody>
      </p:sp>
    </p:spTree>
    <p:extLst>
      <p:ext uri="{BB962C8B-B14F-4D97-AF65-F5344CB8AC3E}">
        <p14:creationId xmlns:p14="http://schemas.microsoft.com/office/powerpoint/2010/main" val="1831125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5</a:t>
            </a:fld>
            <a:endParaRPr lang="zh-CN" altLang="en-US" dirty="0"/>
          </a:p>
        </p:txBody>
      </p:sp>
    </p:spTree>
    <p:extLst>
      <p:ext uri="{BB962C8B-B14F-4D97-AF65-F5344CB8AC3E}">
        <p14:creationId xmlns:p14="http://schemas.microsoft.com/office/powerpoint/2010/main" val="285597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pPr/>
              <a:t>33</a:t>
            </a:fld>
            <a:endParaRPr lang="zh-CN" altLang="en-US" dirty="0"/>
          </a:p>
        </p:txBody>
      </p:sp>
    </p:spTree>
    <p:extLst>
      <p:ext uri="{BB962C8B-B14F-4D97-AF65-F5344CB8AC3E}">
        <p14:creationId xmlns:p14="http://schemas.microsoft.com/office/powerpoint/2010/main" val="87251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Monday, January 31,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‹Nº›</a:t>
            </a:fld>
            <a:endParaRPr lang="en-US"/>
          </a:p>
        </p:txBody>
      </p:sp>
    </p:spTree>
    <p:extLst>
      <p:ext uri="{BB962C8B-B14F-4D97-AF65-F5344CB8AC3E}">
        <p14:creationId xmlns:p14="http://schemas.microsoft.com/office/powerpoint/2010/main" val="1224221650"/>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Monday, January 31,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‹Nº›</a:t>
            </a:fld>
            <a:endParaRPr lang="en-US"/>
          </a:p>
        </p:txBody>
      </p:sp>
    </p:spTree>
    <p:extLst>
      <p:ext uri="{BB962C8B-B14F-4D97-AF65-F5344CB8AC3E}">
        <p14:creationId xmlns:p14="http://schemas.microsoft.com/office/powerpoint/2010/main" val="3490851068"/>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Monday, January 31,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‹Nº›</a:t>
            </a:fld>
            <a:endParaRPr lang="en-US"/>
          </a:p>
        </p:txBody>
      </p:sp>
    </p:spTree>
    <p:extLst>
      <p:ext uri="{BB962C8B-B14F-4D97-AF65-F5344CB8AC3E}">
        <p14:creationId xmlns:p14="http://schemas.microsoft.com/office/powerpoint/2010/main" val="2405665423"/>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with info">
    <p:spTree>
      <p:nvGrpSpPr>
        <p:cNvPr id="1" name=""/>
        <p:cNvGrpSpPr/>
        <p:nvPr/>
      </p:nvGrpSpPr>
      <p:grpSpPr>
        <a:xfrm>
          <a:off x="0" y="0"/>
          <a:ext cx="0" cy="0"/>
          <a:chOff x="0" y="0"/>
          <a:chExt cx="0" cy="0"/>
        </a:xfrm>
      </p:grpSpPr>
      <p:sp>
        <p:nvSpPr>
          <p:cNvPr id="9" name="平行四辺形 8"/>
          <p:cNvSpPr/>
          <p:nvPr userDrawn="1"/>
        </p:nvSpPr>
        <p:spPr>
          <a:xfrm>
            <a:off x="1535097" y="2235676"/>
            <a:ext cx="8977776" cy="2201437"/>
          </a:xfrm>
          <a:prstGeom prst="parallelogram">
            <a:avLst>
              <a:gd name="adj" fmla="val 55566"/>
            </a:avLst>
          </a:pr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タイトル 1"/>
          <p:cNvSpPr>
            <a:spLocks noGrp="1"/>
          </p:cNvSpPr>
          <p:nvPr>
            <p:ph type="ctrTitle" hasCustomPrompt="1"/>
          </p:nvPr>
        </p:nvSpPr>
        <p:spPr>
          <a:xfrm>
            <a:off x="2951614" y="2660915"/>
            <a:ext cx="6697089" cy="793172"/>
          </a:xfrm>
          <a:prstGeom prst="rect">
            <a:avLst/>
          </a:prstGeom>
        </p:spPr>
        <p:txBody>
          <a:bodyPr/>
          <a:lstStyle>
            <a:lvl1pPr algn="l">
              <a:lnSpc>
                <a:spcPts val="6000"/>
              </a:lnSpc>
              <a:defRPr sz="6400" baseline="0">
                <a:solidFill>
                  <a:schemeClr val="bg1"/>
                </a:solidFill>
                <a:latin typeface="Bebas Neue Regular" pitchFamily="50" charset="0"/>
              </a:defRPr>
            </a:lvl1pPr>
          </a:lstStyle>
          <a:p>
            <a:r>
              <a:rPr lang="en-US" altLang="ja-JP" dirty="0"/>
              <a:t>TITLE HERE</a:t>
            </a:r>
            <a:endParaRPr lang="en-US" dirty="0"/>
          </a:p>
        </p:txBody>
      </p:sp>
      <p:pic>
        <p:nvPicPr>
          <p:cNvPr id="8" name="図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7133902">
            <a:off x="-695806" y="3453307"/>
            <a:ext cx="5854929" cy="907029"/>
          </a:xfrm>
          <a:prstGeom prst="rect">
            <a:avLst/>
          </a:prstGeom>
        </p:spPr>
      </p:pic>
      <p:pic>
        <p:nvPicPr>
          <p:cNvPr id="10" name="図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7933902">
            <a:off x="6792845" y="2493199"/>
            <a:ext cx="5854929" cy="907029"/>
          </a:xfrm>
          <a:prstGeom prst="rect">
            <a:avLst/>
          </a:prstGeom>
        </p:spPr>
      </p:pic>
      <p:sp>
        <p:nvSpPr>
          <p:cNvPr id="7" name="サブタイトル 2"/>
          <p:cNvSpPr>
            <a:spLocks noGrp="1"/>
          </p:cNvSpPr>
          <p:nvPr>
            <p:ph type="subTitle" idx="1" hasCustomPrompt="1"/>
          </p:nvPr>
        </p:nvSpPr>
        <p:spPr>
          <a:xfrm>
            <a:off x="2938664" y="3289502"/>
            <a:ext cx="6662029" cy="523541"/>
          </a:xfrm>
          <a:prstGeom prst="rect">
            <a:avLst/>
          </a:prstGeom>
        </p:spPr>
        <p:txBody>
          <a:bodyPr/>
          <a:lstStyle>
            <a:lvl1pPr marL="0" indent="0" algn="l">
              <a:buNone/>
              <a:defRPr sz="3600" baseline="0">
                <a:solidFill>
                  <a:schemeClr val="bg1"/>
                </a:solidFill>
                <a:latin typeface="+mj-lt"/>
              </a:defRPr>
            </a:lvl1pPr>
            <a:lvl2pPr marL="544237" indent="0" algn="ctr">
              <a:buNone/>
              <a:defRPr>
                <a:solidFill>
                  <a:schemeClr val="tx1">
                    <a:tint val="75000"/>
                  </a:schemeClr>
                </a:solidFill>
              </a:defRPr>
            </a:lvl2pPr>
            <a:lvl3pPr marL="1088475" indent="0" algn="ctr">
              <a:buNone/>
              <a:defRPr>
                <a:solidFill>
                  <a:schemeClr val="tx1">
                    <a:tint val="75000"/>
                  </a:schemeClr>
                </a:solidFill>
              </a:defRPr>
            </a:lvl3pPr>
            <a:lvl4pPr marL="1632713" indent="0" algn="ctr">
              <a:buNone/>
              <a:defRPr>
                <a:solidFill>
                  <a:schemeClr val="tx1">
                    <a:tint val="75000"/>
                  </a:schemeClr>
                </a:solidFill>
              </a:defRPr>
            </a:lvl4pPr>
            <a:lvl5pPr marL="2176950" indent="0" algn="ctr">
              <a:buNone/>
              <a:defRPr>
                <a:solidFill>
                  <a:schemeClr val="tx1">
                    <a:tint val="75000"/>
                  </a:schemeClr>
                </a:solidFill>
              </a:defRPr>
            </a:lvl5pPr>
            <a:lvl6pPr marL="2721187" indent="0" algn="ctr">
              <a:buNone/>
              <a:defRPr>
                <a:solidFill>
                  <a:schemeClr val="tx1">
                    <a:tint val="75000"/>
                  </a:schemeClr>
                </a:solidFill>
              </a:defRPr>
            </a:lvl6pPr>
            <a:lvl7pPr marL="3265424" indent="0" algn="ctr">
              <a:buNone/>
              <a:defRPr>
                <a:solidFill>
                  <a:schemeClr val="tx1">
                    <a:tint val="75000"/>
                  </a:schemeClr>
                </a:solidFill>
              </a:defRPr>
            </a:lvl7pPr>
            <a:lvl8pPr marL="3809661" indent="0" algn="ctr">
              <a:buNone/>
              <a:defRPr>
                <a:solidFill>
                  <a:schemeClr val="tx1">
                    <a:tint val="75000"/>
                  </a:schemeClr>
                </a:solidFill>
              </a:defRPr>
            </a:lvl8pPr>
            <a:lvl9pPr marL="4353899" indent="0" algn="ctr">
              <a:buNone/>
              <a:defRPr>
                <a:solidFill>
                  <a:schemeClr val="tx1">
                    <a:tint val="75000"/>
                  </a:schemeClr>
                </a:solidFill>
              </a:defRPr>
            </a:lvl9pPr>
          </a:lstStyle>
          <a:p>
            <a:r>
              <a:rPr lang="en-US" altLang="ja-JP" dirty="0"/>
              <a:t>Sub Title Here</a:t>
            </a:r>
            <a:endParaRPr lang="en-US" dirty="0"/>
          </a:p>
        </p:txBody>
      </p:sp>
      <p:sp>
        <p:nvSpPr>
          <p:cNvPr id="4" name="テキスト プレースホルダー 3"/>
          <p:cNvSpPr>
            <a:spLocks noGrp="1"/>
          </p:cNvSpPr>
          <p:nvPr>
            <p:ph type="body" sz="quarter" idx="10" hasCustomPrompt="1"/>
          </p:nvPr>
        </p:nvSpPr>
        <p:spPr>
          <a:xfrm>
            <a:off x="2927372" y="3861048"/>
            <a:ext cx="6385264" cy="288032"/>
          </a:xfrm>
          <a:prstGeom prst="rect">
            <a:avLst/>
          </a:prstGeom>
        </p:spPr>
        <p:txBody>
          <a:bodyPr/>
          <a:lstStyle>
            <a:lvl1pPr marL="0" indent="0" algn="l">
              <a:buNone/>
              <a:defRPr sz="1600" baseline="0">
                <a:solidFill>
                  <a:schemeClr val="tx1">
                    <a:alpha val="50000"/>
                  </a:schemeClr>
                </a:solidFill>
                <a:latin typeface="Bebas Neue Regular" pitchFamily="50" charset="0"/>
              </a:defRPr>
            </a:lvl1pPr>
          </a:lstStyle>
          <a:p>
            <a:pPr lvl="0"/>
            <a:r>
              <a:rPr lang="en-US" dirty="0"/>
              <a:t>Information Here</a:t>
            </a:r>
          </a:p>
        </p:txBody>
      </p:sp>
    </p:spTree>
    <p:extLst>
      <p:ext uri="{BB962C8B-B14F-4D97-AF65-F5344CB8AC3E}">
        <p14:creationId xmlns:p14="http://schemas.microsoft.com/office/powerpoint/2010/main" val="2342927318"/>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10" presetClass="entr" presetSubtype="0" fill="hold" grpId="0" nodeType="withEffect">
                                  <p:stCondLst>
                                    <p:cond delay="25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500"/>
                                        <p:tgtEl>
                                          <p:spTgt spid="7">
                                            <p:txEl>
                                              <p:pRg st="0" end="0"/>
                                            </p:txEl>
                                          </p:spTgt>
                                        </p:tgtEl>
                                      </p:cBhvr>
                                    </p:animEffect>
                                  </p:childTnLst>
                                </p:cTn>
                              </p:par>
                              <p:par>
                                <p:cTn id="22" presetID="10" presetClass="entr" presetSubtype="0" fill="hold" grpId="0" nodeType="withEffect">
                                  <p:stCondLst>
                                    <p:cond delay="25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7" grpId="0" build="p">
        <p:tmplLst>
          <p:tmpl lvl="1">
            <p:tnLst>
              <p:par>
                <p:cTn presetID="10" presetClass="entr" presetSubtype="0"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4" grpId="0" build="p">
        <p:tmplLst>
          <p:tmpl lvl="1">
            <p:tnLst>
              <p:par>
                <p:cTn presetID="10" presetClass="entr" presetSubtype="0" fill="hold" nodeType="withEffect">
                  <p:stCondLst>
                    <p:cond delay="25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903233"/>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Contents slide layout">
    <p:spTree>
      <p:nvGrpSpPr>
        <p:cNvPr id="1" name=""/>
        <p:cNvGrpSpPr/>
        <p:nvPr/>
      </p:nvGrpSpPr>
      <p:grpSpPr>
        <a:xfrm>
          <a:off x="0" y="0"/>
          <a:ext cx="0" cy="0"/>
          <a:chOff x="0" y="0"/>
          <a:chExt cx="0" cy="0"/>
        </a:xfrm>
      </p:grpSpPr>
      <p:sp>
        <p:nvSpPr>
          <p:cNvPr id="9" name="Picture Placeholder 5">
            <a:extLst>
              <a:ext uri="{FF2B5EF4-FFF2-40B4-BE49-F238E27FC236}">
                <a16:creationId xmlns:a16="http://schemas.microsoft.com/office/drawing/2014/main" id="{A8672015-9EB8-4432-88B6-7F04596A16A3}"/>
              </a:ext>
            </a:extLst>
          </p:cNvPr>
          <p:cNvSpPr>
            <a:spLocks noGrp="1"/>
          </p:cNvSpPr>
          <p:nvPr>
            <p:ph type="pic" sz="quarter" idx="10" hasCustomPrompt="1"/>
          </p:nvPr>
        </p:nvSpPr>
        <p:spPr>
          <a:xfrm>
            <a:off x="0" y="0"/>
            <a:ext cx="6172200" cy="6858000"/>
          </a:xfrm>
          <a:prstGeom prst="rect">
            <a:avLst/>
          </a:prstGeom>
          <a:solidFill>
            <a:schemeClr val="bg1">
              <a:lumMod val="95000"/>
            </a:schemeClr>
          </a:solidFill>
        </p:spPr>
        <p:txBody>
          <a:bodyPr tIns="190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617933228"/>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Monday, January 31,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‹Nº›</a:t>
            </a:fld>
            <a:endParaRPr lang="en-US"/>
          </a:p>
        </p:txBody>
      </p:sp>
    </p:spTree>
    <p:extLst>
      <p:ext uri="{BB962C8B-B14F-4D97-AF65-F5344CB8AC3E}">
        <p14:creationId xmlns:p14="http://schemas.microsoft.com/office/powerpoint/2010/main" val="3668676044"/>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Monday, January 31,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‹Nº›</a:t>
            </a:fld>
            <a:endParaRPr lang="en-US"/>
          </a:p>
        </p:txBody>
      </p:sp>
    </p:spTree>
    <p:extLst>
      <p:ext uri="{BB962C8B-B14F-4D97-AF65-F5344CB8AC3E}">
        <p14:creationId xmlns:p14="http://schemas.microsoft.com/office/powerpoint/2010/main" val="3861471163"/>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Monday, January 31,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‹Nº›</a:t>
            </a:fld>
            <a:endParaRPr lang="en-US"/>
          </a:p>
        </p:txBody>
      </p:sp>
    </p:spTree>
    <p:extLst>
      <p:ext uri="{BB962C8B-B14F-4D97-AF65-F5344CB8AC3E}">
        <p14:creationId xmlns:p14="http://schemas.microsoft.com/office/powerpoint/2010/main" val="87445252"/>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Monday, January 31,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‹Nº›</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307323894"/>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Monday, January 31,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‹Nº›</a:t>
            </a:fld>
            <a:endParaRPr lang="en-US"/>
          </a:p>
        </p:txBody>
      </p:sp>
    </p:spTree>
    <p:extLst>
      <p:ext uri="{BB962C8B-B14F-4D97-AF65-F5344CB8AC3E}">
        <p14:creationId xmlns:p14="http://schemas.microsoft.com/office/powerpoint/2010/main" val="2819647700"/>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Monday, January 31,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‹Nº›</a:t>
            </a:fld>
            <a:endParaRPr lang="en-US"/>
          </a:p>
        </p:txBody>
      </p:sp>
    </p:spTree>
    <p:extLst>
      <p:ext uri="{BB962C8B-B14F-4D97-AF65-F5344CB8AC3E}">
        <p14:creationId xmlns:p14="http://schemas.microsoft.com/office/powerpoint/2010/main" val="2944638791"/>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Monday, January 31,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‹Nº›</a:t>
            </a:fld>
            <a:endParaRPr lang="en-US"/>
          </a:p>
        </p:txBody>
      </p:sp>
    </p:spTree>
    <p:extLst>
      <p:ext uri="{BB962C8B-B14F-4D97-AF65-F5344CB8AC3E}">
        <p14:creationId xmlns:p14="http://schemas.microsoft.com/office/powerpoint/2010/main" val="2137375033"/>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Monday, January 31,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‹Nº›</a:t>
            </a:fld>
            <a:endParaRPr lang="en-US"/>
          </a:p>
        </p:txBody>
      </p:sp>
    </p:spTree>
    <p:extLst>
      <p:ext uri="{BB962C8B-B14F-4D97-AF65-F5344CB8AC3E}">
        <p14:creationId xmlns:p14="http://schemas.microsoft.com/office/powerpoint/2010/main" val="93158581"/>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900" cap="all" spc="300" baseline="0">
                <a:solidFill>
                  <a:srgbClr val="FFFFFF"/>
                </a:solidFill>
              </a:defRPr>
            </a:lvl1pPr>
          </a:lstStyle>
          <a:p>
            <a:fld id="{AE0C963C-C1DB-4AFD-9DDC-0691666BF49B}" type="datetime2">
              <a:rPr lang="en-US" smtClean="0"/>
              <a:pPr/>
              <a:t>Monday, January 31, 2022</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9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900">
                <a:solidFill>
                  <a:srgbClr val="FFFFFF"/>
                </a:solidFill>
              </a:defRPr>
            </a:lvl1pPr>
          </a:lstStyle>
          <a:p>
            <a:fld id="{C01389E6-C847-4AD0-B56D-D205B2EAB1EE}" type="slidenum">
              <a:rPr lang="en-US" smtClean="0"/>
              <a:pPr/>
              <a:t>‹Nº›</a:t>
            </a:fld>
            <a:endParaRPr lang="en-US" sz="800" dirty="0"/>
          </a:p>
        </p:txBody>
      </p:sp>
    </p:spTree>
    <p:extLst>
      <p:ext uri="{BB962C8B-B14F-4D97-AF65-F5344CB8AC3E}">
        <p14:creationId xmlns:p14="http://schemas.microsoft.com/office/powerpoint/2010/main" val="352657004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88" r:id="rId4"/>
    <p:sldLayoutId id="2147483689" r:id="rId5"/>
    <p:sldLayoutId id="2147483694" r:id="rId6"/>
    <p:sldLayoutId id="2147483690" r:id="rId7"/>
    <p:sldLayoutId id="2147483691" r:id="rId8"/>
    <p:sldLayoutId id="2147483692" r:id="rId9"/>
    <p:sldLayoutId id="2147483693" r:id="rId10"/>
    <p:sldLayoutId id="2147483695" r:id="rId11"/>
    <p:sldLayoutId id="2147483700" r:id="rId12"/>
    <p:sldLayoutId id="2147483701" r:id="rId13"/>
    <p:sldLayoutId id="2147483702" r:id="rId14"/>
  </p:sldLayoutIdLst>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1.xml"/></Relationships>
</file>

<file path=ppt/slides/_rels/slide24.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5.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5.xml"/></Relationships>
</file>

<file path=ppt/slides/_rels/slide2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47746" y="2660915"/>
            <a:ext cx="6696509" cy="2066499"/>
          </a:xfrm>
        </p:spPr>
        <p:txBody>
          <a:bodyPr anchor="ctr"/>
          <a:lstStyle/>
          <a:p>
            <a:pPr algn="ctr"/>
            <a:r>
              <a:rPr lang="en-US" sz="5867" dirty="0">
                <a:solidFill>
                  <a:srgbClr val="000000"/>
                </a:solidFill>
                <a:latin typeface="Agency FB" panose="020B0503020202020204" pitchFamily="34" charset="0"/>
              </a:rPr>
              <a:t>INFORME GENERAL EJECUTIVO 2020</a:t>
            </a:r>
          </a:p>
        </p:txBody>
      </p:sp>
      <p:pic>
        <p:nvPicPr>
          <p:cNvPr id="5" name="Picture 2" descr="Logo ASM">
            <a:extLst>
              <a:ext uri="{FF2B5EF4-FFF2-40B4-BE49-F238E27FC236}">
                <a16:creationId xmlns:a16="http://schemas.microsoft.com/office/drawing/2014/main" id="{AE9E69C3-AC4D-4181-8F3D-DE1907FF0A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30033" y="452670"/>
            <a:ext cx="2979943" cy="1691117"/>
          </a:xfrm>
          <a:prstGeom prst="rect">
            <a:avLst/>
          </a:prstGeom>
          <a:ln>
            <a:noFill/>
          </a:ln>
          <a:effectLst>
            <a:outerShdw blurRad="50800" dist="88900" dir="2700000" algn="tl" rotWithShape="0">
              <a:srgbClr val="000000">
                <a:alpha val="6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51075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extLst>
    <p:ext uri="{E180D4A7-C9FB-4DFB-919C-405C955672EB}">
      <p14:showEvtLst xmlns:p14="http://schemas.microsoft.com/office/powerpoint/2010/main">
        <p14:playEvt time="2251"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p:cNvSpPr/>
          <p:nvPr/>
        </p:nvSpPr>
        <p:spPr>
          <a:xfrm>
            <a:off x="6172201" y="0"/>
            <a:ext cx="6019800" cy="6857999"/>
          </a:xfrm>
          <a:prstGeom prst="rect">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7" name="Picture 2" descr="Logo ASM">
            <a:extLst>
              <a:ext uri="{FF2B5EF4-FFF2-40B4-BE49-F238E27FC236}">
                <a16:creationId xmlns:a16="http://schemas.microsoft.com/office/drawing/2014/main" id="{7A21571A-E31F-4AD8-910E-26CA2E97D4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459" y="195680"/>
            <a:ext cx="1587507" cy="8998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Gráfico 7">
            <a:extLst>
              <a:ext uri="{FF2B5EF4-FFF2-40B4-BE49-F238E27FC236}">
                <a16:creationId xmlns:a16="http://schemas.microsoft.com/office/drawing/2014/main" id="{703E1C4E-1ACD-4D11-B1A3-B94539FE83D2}"/>
              </a:ext>
            </a:extLst>
          </p:cNvPr>
          <p:cNvGraphicFramePr/>
          <p:nvPr>
            <p:extLst>
              <p:ext uri="{D42A27DB-BD31-4B8C-83A1-F6EECF244321}">
                <p14:modId xmlns:p14="http://schemas.microsoft.com/office/powerpoint/2010/main" val="655328780"/>
              </p:ext>
            </p:extLst>
          </p:nvPr>
        </p:nvGraphicFramePr>
        <p:xfrm>
          <a:off x="-1179100" y="1327560"/>
          <a:ext cx="8128000" cy="5418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a 10">
            <a:extLst>
              <a:ext uri="{FF2B5EF4-FFF2-40B4-BE49-F238E27FC236}">
                <a16:creationId xmlns:a16="http://schemas.microsoft.com/office/drawing/2014/main" id="{85DAAC03-1BEA-4F78-8DB7-4FD0FF068DCE}"/>
              </a:ext>
            </a:extLst>
          </p:cNvPr>
          <p:cNvGraphicFramePr>
            <a:graphicFrameLocks noGrp="1"/>
          </p:cNvGraphicFramePr>
          <p:nvPr>
            <p:extLst>
              <p:ext uri="{D42A27DB-BD31-4B8C-83A1-F6EECF244321}">
                <p14:modId xmlns:p14="http://schemas.microsoft.com/office/powerpoint/2010/main" val="3654013973"/>
              </p:ext>
            </p:extLst>
          </p:nvPr>
        </p:nvGraphicFramePr>
        <p:xfrm>
          <a:off x="6948900" y="3249139"/>
          <a:ext cx="4653095" cy="1219200"/>
        </p:xfrm>
        <a:graphic>
          <a:graphicData uri="http://schemas.openxmlformats.org/drawingml/2006/table">
            <a:tbl>
              <a:tblPr>
                <a:tableStyleId>{ED083AE6-46FA-4A59-8FB0-9F97EB10719F}</a:tableStyleId>
              </a:tblPr>
              <a:tblGrid>
                <a:gridCol w="2304036">
                  <a:extLst>
                    <a:ext uri="{9D8B030D-6E8A-4147-A177-3AD203B41FA5}">
                      <a16:colId xmlns:a16="http://schemas.microsoft.com/office/drawing/2014/main" val="2513348704"/>
                    </a:ext>
                  </a:extLst>
                </a:gridCol>
                <a:gridCol w="2349059">
                  <a:extLst>
                    <a:ext uri="{9D8B030D-6E8A-4147-A177-3AD203B41FA5}">
                      <a16:colId xmlns:a16="http://schemas.microsoft.com/office/drawing/2014/main" val="304744111"/>
                    </a:ext>
                  </a:extLst>
                </a:gridCol>
              </a:tblGrid>
              <a:tr h="190500">
                <a:tc gridSpan="2">
                  <a:txBody>
                    <a:bodyPr/>
                    <a:lstStyle/>
                    <a:p>
                      <a:pPr algn="ctr" fontAlgn="b"/>
                      <a:r>
                        <a:rPr lang="es-MX" sz="1400" b="1" u="none" strike="noStrike" dirty="0">
                          <a:solidFill>
                            <a:schemeClr val="bg1"/>
                          </a:solidFill>
                          <a:effectLst/>
                        </a:rPr>
                        <a:t>ENTES FISCALIZADOS ESTATALES CUENTA PÚBLICA 2020</a:t>
                      </a:r>
                      <a:endParaRPr lang="es-MX" sz="1400" b="1" i="0" u="none" strike="noStrike" dirty="0">
                        <a:solidFill>
                          <a:schemeClr val="bg1"/>
                        </a:solidFill>
                        <a:effectLst/>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l" fontAlgn="b"/>
                      <a:r>
                        <a:rPr lang="es-MX" sz="1100" u="none" strike="noStrike" dirty="0">
                          <a:effectLst/>
                        </a:rPr>
                        <a:t>ENTES FISCALIZADOS CUENTA PÚBLICA 2020</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55791"/>
                  </a:ext>
                </a:extLst>
              </a:tr>
              <a:tr h="190500">
                <a:tc>
                  <a:txBody>
                    <a:bodyPr/>
                    <a:lstStyle/>
                    <a:p>
                      <a:pPr algn="ctr" fontAlgn="b"/>
                      <a:r>
                        <a:rPr lang="es-MX" sz="1400" b="1" u="none" strike="noStrike" dirty="0">
                          <a:solidFill>
                            <a:schemeClr val="bg1"/>
                          </a:solidFill>
                          <a:effectLst/>
                        </a:rPr>
                        <a:t>CENTRAL</a:t>
                      </a:r>
                      <a:endParaRPr lang="es-MX" sz="1400" b="1" i="0" u="none" strike="noStrike" dirty="0">
                        <a:solidFill>
                          <a:schemeClr val="bg1"/>
                        </a:solidFill>
                        <a:effectLst/>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b="1" u="none" strike="noStrike" dirty="0">
                          <a:solidFill>
                            <a:schemeClr val="bg1"/>
                          </a:solidFill>
                          <a:effectLst/>
                        </a:rPr>
                        <a:t>18</a:t>
                      </a:r>
                      <a:endParaRPr lang="es-MX" sz="1400" b="1" i="0" u="none" strike="noStrike" dirty="0">
                        <a:solidFill>
                          <a:schemeClr val="bg1"/>
                        </a:solidFill>
                        <a:effectLst/>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22891645"/>
                  </a:ext>
                </a:extLst>
              </a:tr>
              <a:tr h="190500">
                <a:tc>
                  <a:txBody>
                    <a:bodyPr/>
                    <a:lstStyle/>
                    <a:p>
                      <a:pPr algn="ctr" fontAlgn="b"/>
                      <a:r>
                        <a:rPr lang="es-MX" sz="1400" b="1" u="none" strike="noStrike" dirty="0">
                          <a:solidFill>
                            <a:schemeClr val="bg1"/>
                          </a:solidFill>
                          <a:effectLst/>
                        </a:rPr>
                        <a:t>PARAESTATAL </a:t>
                      </a:r>
                      <a:endParaRPr lang="es-MX" sz="1400" b="1" i="0" u="none" strike="noStrike" dirty="0">
                        <a:solidFill>
                          <a:schemeClr val="bg1"/>
                        </a:solidFill>
                        <a:effectLst/>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b="1" u="none" strike="noStrike" dirty="0">
                          <a:solidFill>
                            <a:schemeClr val="bg1"/>
                          </a:solidFill>
                          <a:effectLst/>
                        </a:rPr>
                        <a:t>30</a:t>
                      </a:r>
                      <a:endParaRPr lang="es-MX" sz="1400" b="1" i="0" u="none" strike="noStrike" dirty="0">
                        <a:solidFill>
                          <a:schemeClr val="bg1"/>
                        </a:solidFill>
                        <a:effectLst/>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661500"/>
                  </a:ext>
                </a:extLst>
              </a:tr>
              <a:tr h="190500">
                <a:tc>
                  <a:txBody>
                    <a:bodyPr/>
                    <a:lstStyle/>
                    <a:p>
                      <a:pPr algn="ctr" fontAlgn="b"/>
                      <a:r>
                        <a:rPr lang="es-MX" sz="1400" b="1" i="0" u="none" strike="noStrike" dirty="0">
                          <a:solidFill>
                            <a:schemeClr val="bg1"/>
                          </a:solidFill>
                          <a:effectLst/>
                          <a:latin typeface="Calibri" panose="020F0502020204030204" pitchFamily="34" charset="0"/>
                        </a:rPr>
                        <a:t>AUTÓNOMOS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b="1" i="0" u="none" strike="noStrike" dirty="0">
                          <a:solidFill>
                            <a:schemeClr val="bg1"/>
                          </a:solidFill>
                          <a:effectLst/>
                          <a:latin typeface="Calibri" panose="020F0502020204030204" pitchFamily="34" charset="0"/>
                        </a:rPr>
                        <a:t>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308427765"/>
                  </a:ext>
                </a:extLst>
              </a:tr>
            </a:tbl>
          </a:graphicData>
        </a:graphic>
      </p:graphicFrame>
    </p:spTree>
    <p:extLst>
      <p:ext uri="{BB962C8B-B14F-4D97-AF65-F5344CB8AC3E}">
        <p14:creationId xmlns:p14="http://schemas.microsoft.com/office/powerpoint/2010/main" val="3462983947"/>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p:cNvSpPr/>
          <p:nvPr/>
        </p:nvSpPr>
        <p:spPr>
          <a:xfrm>
            <a:off x="6172201" y="0"/>
            <a:ext cx="6019800" cy="6857999"/>
          </a:xfrm>
          <a:prstGeom prst="rect">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7" name="Picture 2" descr="Logo ASM">
            <a:extLst>
              <a:ext uri="{FF2B5EF4-FFF2-40B4-BE49-F238E27FC236}">
                <a16:creationId xmlns:a16="http://schemas.microsoft.com/office/drawing/2014/main" id="{7A21571A-E31F-4AD8-910E-26CA2E97D4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459" y="195680"/>
            <a:ext cx="1587507" cy="8998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áfico 8">
            <a:extLst>
              <a:ext uri="{FF2B5EF4-FFF2-40B4-BE49-F238E27FC236}">
                <a16:creationId xmlns:a16="http://schemas.microsoft.com/office/drawing/2014/main" id="{CDE99231-CE8E-442A-B293-C669D5D0AFEE}"/>
              </a:ext>
            </a:extLst>
          </p:cNvPr>
          <p:cNvGraphicFramePr/>
          <p:nvPr>
            <p:extLst>
              <p:ext uri="{D42A27DB-BD31-4B8C-83A1-F6EECF244321}">
                <p14:modId xmlns:p14="http://schemas.microsoft.com/office/powerpoint/2010/main" val="2990504165"/>
              </p:ext>
            </p:extLst>
          </p:nvPr>
        </p:nvGraphicFramePr>
        <p:xfrm>
          <a:off x="-1179100" y="1327560"/>
          <a:ext cx="8128000" cy="5418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a 9">
            <a:extLst>
              <a:ext uri="{FF2B5EF4-FFF2-40B4-BE49-F238E27FC236}">
                <a16:creationId xmlns:a16="http://schemas.microsoft.com/office/drawing/2014/main" id="{95832EF0-5558-4AD7-BF4C-DE208E6D2472}"/>
              </a:ext>
            </a:extLst>
          </p:cNvPr>
          <p:cNvGraphicFramePr>
            <a:graphicFrameLocks noGrp="1"/>
          </p:cNvGraphicFramePr>
          <p:nvPr>
            <p:extLst>
              <p:ext uri="{D42A27DB-BD31-4B8C-83A1-F6EECF244321}">
                <p14:modId xmlns:p14="http://schemas.microsoft.com/office/powerpoint/2010/main" val="3838431443"/>
              </p:ext>
            </p:extLst>
          </p:nvPr>
        </p:nvGraphicFramePr>
        <p:xfrm>
          <a:off x="6948900" y="3249139"/>
          <a:ext cx="4653095" cy="1203960"/>
        </p:xfrm>
        <a:graphic>
          <a:graphicData uri="http://schemas.openxmlformats.org/drawingml/2006/table">
            <a:tbl>
              <a:tblPr>
                <a:tableStyleId>{ED083AE6-46FA-4A59-8FB0-9F97EB10719F}</a:tableStyleId>
              </a:tblPr>
              <a:tblGrid>
                <a:gridCol w="2435525">
                  <a:extLst>
                    <a:ext uri="{9D8B030D-6E8A-4147-A177-3AD203B41FA5}">
                      <a16:colId xmlns:a16="http://schemas.microsoft.com/office/drawing/2014/main" val="2513348704"/>
                    </a:ext>
                  </a:extLst>
                </a:gridCol>
                <a:gridCol w="2217570">
                  <a:extLst>
                    <a:ext uri="{9D8B030D-6E8A-4147-A177-3AD203B41FA5}">
                      <a16:colId xmlns:a16="http://schemas.microsoft.com/office/drawing/2014/main" val="304744111"/>
                    </a:ext>
                  </a:extLst>
                </a:gridCol>
              </a:tblGrid>
              <a:tr h="543724">
                <a:tc gridSpan="2">
                  <a:txBody>
                    <a:bodyPr/>
                    <a:lstStyle/>
                    <a:p>
                      <a:pPr algn="ctr" fontAlgn="b"/>
                      <a:r>
                        <a:rPr lang="es-MX" sz="1400" b="1" u="none" strike="noStrike" dirty="0">
                          <a:solidFill>
                            <a:schemeClr val="bg1"/>
                          </a:solidFill>
                          <a:effectLst/>
                        </a:rPr>
                        <a:t>ENTES FISCALIZADOS MUNICIPALES </a:t>
                      </a:r>
                    </a:p>
                    <a:p>
                      <a:pPr algn="ctr" fontAlgn="b"/>
                      <a:r>
                        <a:rPr lang="es-MX" sz="1400" b="1" u="none" strike="noStrike" dirty="0">
                          <a:solidFill>
                            <a:schemeClr val="bg1"/>
                          </a:solidFill>
                          <a:effectLst/>
                        </a:rPr>
                        <a:t>CUENTA PÚBLICA 2020</a:t>
                      </a:r>
                      <a:endParaRPr lang="es-MX" sz="1400" b="1" i="0" u="none" strike="noStrike" dirty="0">
                        <a:solidFill>
                          <a:schemeClr val="bg1"/>
                        </a:solidFill>
                        <a:effectLst/>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l" fontAlgn="b"/>
                      <a:r>
                        <a:rPr lang="es-MX" sz="1100" u="none" strike="noStrike" dirty="0">
                          <a:effectLst/>
                        </a:rPr>
                        <a:t>ENTES FISCALIZADOS CUENTA PÚBLICA 2020</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55791"/>
                  </a:ext>
                </a:extLst>
              </a:tr>
              <a:tr h="330118">
                <a:tc>
                  <a:txBody>
                    <a:bodyPr/>
                    <a:lstStyle/>
                    <a:p>
                      <a:pPr algn="ctr" fontAlgn="b"/>
                      <a:r>
                        <a:rPr lang="es-MX" sz="1400" b="1" u="none" strike="noStrike" dirty="0">
                          <a:solidFill>
                            <a:schemeClr val="bg1"/>
                          </a:solidFill>
                          <a:effectLst/>
                        </a:rPr>
                        <a:t>AYUNTAMIENTOS</a:t>
                      </a:r>
                      <a:endParaRPr lang="es-MX" sz="1400" b="1" i="0" u="none" strike="noStrike" dirty="0">
                        <a:solidFill>
                          <a:schemeClr val="bg1"/>
                        </a:solidFill>
                        <a:effectLst/>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b="1" u="none" strike="noStrike" dirty="0">
                          <a:solidFill>
                            <a:schemeClr val="bg1"/>
                          </a:solidFill>
                          <a:effectLst/>
                        </a:rPr>
                        <a:t>135</a:t>
                      </a:r>
                      <a:endParaRPr lang="es-MX" sz="1400" b="1" i="0" u="none" strike="noStrike" dirty="0">
                        <a:solidFill>
                          <a:schemeClr val="bg1"/>
                        </a:solidFill>
                        <a:effectLst/>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22891645"/>
                  </a:ext>
                </a:extLst>
              </a:tr>
              <a:tr h="330118">
                <a:tc>
                  <a:txBody>
                    <a:bodyPr/>
                    <a:lstStyle/>
                    <a:p>
                      <a:pPr algn="ctr" fontAlgn="b"/>
                      <a:r>
                        <a:rPr lang="es-MX" sz="1400" b="1" u="none" strike="noStrike" dirty="0">
                          <a:solidFill>
                            <a:schemeClr val="bg1"/>
                          </a:solidFill>
                          <a:effectLst/>
                        </a:rPr>
                        <a:t>PARAMUNICIPALES </a:t>
                      </a:r>
                      <a:endParaRPr lang="es-MX" sz="1400" b="1" i="0" u="none" strike="noStrike" dirty="0">
                        <a:solidFill>
                          <a:schemeClr val="bg1"/>
                        </a:solidFill>
                        <a:effectLst/>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400" b="1" u="none" strike="noStrike" dirty="0">
                          <a:solidFill>
                            <a:schemeClr val="bg1"/>
                          </a:solidFill>
                          <a:effectLst/>
                        </a:rPr>
                        <a:t>40</a:t>
                      </a:r>
                      <a:endParaRPr lang="es-MX" sz="1400" b="1" i="0" u="none" strike="noStrike" dirty="0">
                        <a:solidFill>
                          <a:schemeClr val="bg1"/>
                        </a:solidFill>
                        <a:effectLst/>
                        <a:latin typeface="Calibri" panose="020F050202020403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661500"/>
                  </a:ext>
                </a:extLst>
              </a:tr>
            </a:tbl>
          </a:graphicData>
        </a:graphic>
      </p:graphicFrame>
    </p:spTree>
    <p:extLst>
      <p:ext uri="{BB962C8B-B14F-4D97-AF65-F5344CB8AC3E}">
        <p14:creationId xmlns:p14="http://schemas.microsoft.com/office/powerpoint/2010/main" val="901367569"/>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p:cNvSpPr/>
          <p:nvPr/>
        </p:nvSpPr>
        <p:spPr>
          <a:xfrm>
            <a:off x="6172201" y="0"/>
            <a:ext cx="6019800" cy="6857999"/>
          </a:xfrm>
          <a:prstGeom prst="rect">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7" name="Picture 2" descr="Logo ASM">
            <a:extLst>
              <a:ext uri="{FF2B5EF4-FFF2-40B4-BE49-F238E27FC236}">
                <a16:creationId xmlns:a16="http://schemas.microsoft.com/office/drawing/2014/main" id="{7A21571A-E31F-4AD8-910E-26CA2E97D4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459" y="195680"/>
            <a:ext cx="1587507" cy="8998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Gráfico 7">
            <a:extLst>
              <a:ext uri="{FF2B5EF4-FFF2-40B4-BE49-F238E27FC236}">
                <a16:creationId xmlns:a16="http://schemas.microsoft.com/office/drawing/2014/main" id="{171E8065-B157-477F-9E1A-88E0DB40E44D}"/>
              </a:ext>
            </a:extLst>
          </p:cNvPr>
          <p:cNvGraphicFramePr/>
          <p:nvPr>
            <p:extLst>
              <p:ext uri="{D42A27DB-BD31-4B8C-83A1-F6EECF244321}">
                <p14:modId xmlns:p14="http://schemas.microsoft.com/office/powerpoint/2010/main" val="1555499519"/>
              </p:ext>
            </p:extLst>
          </p:nvPr>
        </p:nvGraphicFramePr>
        <p:xfrm>
          <a:off x="-1179100" y="1327560"/>
          <a:ext cx="8128000" cy="5418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a 10">
            <a:extLst>
              <a:ext uri="{FF2B5EF4-FFF2-40B4-BE49-F238E27FC236}">
                <a16:creationId xmlns:a16="http://schemas.microsoft.com/office/drawing/2014/main" id="{129C7271-D89D-45E4-ADBE-9B44A61A8A87}"/>
              </a:ext>
            </a:extLst>
          </p:cNvPr>
          <p:cNvGraphicFramePr>
            <a:graphicFrameLocks noGrp="1"/>
          </p:cNvGraphicFramePr>
          <p:nvPr>
            <p:extLst>
              <p:ext uri="{D42A27DB-BD31-4B8C-83A1-F6EECF244321}">
                <p14:modId xmlns:p14="http://schemas.microsoft.com/office/powerpoint/2010/main" val="2126802118"/>
              </p:ext>
            </p:extLst>
          </p:nvPr>
        </p:nvGraphicFramePr>
        <p:xfrm>
          <a:off x="6948900" y="3334867"/>
          <a:ext cx="4772045" cy="1341120"/>
        </p:xfrm>
        <a:graphic>
          <a:graphicData uri="http://schemas.openxmlformats.org/drawingml/2006/table">
            <a:tbl>
              <a:tblPr>
                <a:tableStyleId>{ED083AE6-46FA-4A59-8FB0-9F97EB10719F}</a:tableStyleId>
              </a:tblPr>
              <a:tblGrid>
                <a:gridCol w="2497786">
                  <a:extLst>
                    <a:ext uri="{9D8B030D-6E8A-4147-A177-3AD203B41FA5}">
                      <a16:colId xmlns:a16="http://schemas.microsoft.com/office/drawing/2014/main" val="2513348704"/>
                    </a:ext>
                  </a:extLst>
                </a:gridCol>
                <a:gridCol w="2274259">
                  <a:extLst>
                    <a:ext uri="{9D8B030D-6E8A-4147-A177-3AD203B41FA5}">
                      <a16:colId xmlns:a16="http://schemas.microsoft.com/office/drawing/2014/main" val="304744111"/>
                    </a:ext>
                  </a:extLst>
                </a:gridCol>
              </a:tblGrid>
              <a:tr h="190500">
                <a:tc gridSpan="2">
                  <a:txBody>
                    <a:bodyPr/>
                    <a:lstStyle/>
                    <a:p>
                      <a:pPr algn="ctr" fontAlgn="b"/>
                      <a:r>
                        <a:rPr lang="es-MX" sz="1600" b="1" u="none" strike="noStrike" dirty="0">
                          <a:solidFill>
                            <a:schemeClr val="bg1"/>
                          </a:solidFill>
                          <a:effectLst/>
                        </a:rPr>
                        <a:t>TIPOS DE AUDITORÍA CUENTA PÚBLICA 2020</a:t>
                      </a:r>
                      <a:endParaRPr lang="es-MX" sz="1600" b="1" i="0" u="none" strike="noStrike" dirty="0">
                        <a:solidFill>
                          <a:schemeClr val="bg1"/>
                        </a:solidFill>
                        <a:effectLst/>
                        <a:latin typeface="Calibri" panose="020F0502020204030204" pitchFamily="34" charset="0"/>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l" fontAlgn="b"/>
                      <a:r>
                        <a:rPr lang="es-MX" sz="1100" u="none" strike="noStrike" dirty="0">
                          <a:effectLst/>
                        </a:rPr>
                        <a:t>ENTES FISCALIZADOS CUENTA PÚBLICA 2020</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55791"/>
                  </a:ext>
                </a:extLst>
              </a:tr>
              <a:tr h="190500">
                <a:tc>
                  <a:txBody>
                    <a:bodyPr/>
                    <a:lstStyle/>
                    <a:p>
                      <a:pPr algn="ctr" fontAlgn="b"/>
                      <a:r>
                        <a:rPr lang="es-MX" sz="1600" b="1" u="none" strike="noStrike" dirty="0">
                          <a:solidFill>
                            <a:schemeClr val="bg1"/>
                          </a:solidFill>
                          <a:effectLst/>
                        </a:rPr>
                        <a:t>OBRA</a:t>
                      </a:r>
                      <a:endParaRPr lang="es-MX" sz="1600" b="1" i="0" u="none" strike="noStrike" dirty="0">
                        <a:solidFill>
                          <a:schemeClr val="bg1"/>
                        </a:solidFill>
                        <a:effectLst/>
                        <a:latin typeface="Calibri" panose="020F0502020204030204" pitchFamily="34" charset="0"/>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600" b="1" u="none" strike="noStrike" dirty="0">
                          <a:solidFill>
                            <a:schemeClr val="bg1"/>
                          </a:solidFill>
                          <a:effectLst/>
                        </a:rPr>
                        <a:t>31</a:t>
                      </a:r>
                      <a:endParaRPr lang="es-MX" sz="1600" b="1" i="0" u="none" strike="noStrike" dirty="0">
                        <a:solidFill>
                          <a:schemeClr val="bg1"/>
                        </a:solidFill>
                        <a:effectLst/>
                        <a:latin typeface="Calibri" panose="020F0502020204030204" pitchFamily="34" charset="0"/>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22891645"/>
                  </a:ext>
                </a:extLst>
              </a:tr>
              <a:tr h="190500">
                <a:tc>
                  <a:txBody>
                    <a:bodyPr/>
                    <a:lstStyle/>
                    <a:p>
                      <a:pPr algn="ctr" fontAlgn="b"/>
                      <a:r>
                        <a:rPr lang="es-MX" sz="1600" b="1" u="none" strike="noStrike" dirty="0">
                          <a:solidFill>
                            <a:schemeClr val="bg1"/>
                          </a:solidFill>
                          <a:effectLst/>
                        </a:rPr>
                        <a:t>DESEMPEÑO </a:t>
                      </a:r>
                      <a:endParaRPr lang="es-MX" sz="1600" b="1" i="0" u="none" strike="noStrike" dirty="0">
                        <a:solidFill>
                          <a:schemeClr val="bg1"/>
                        </a:solidFill>
                        <a:effectLst/>
                        <a:latin typeface="Calibri" panose="020F0502020204030204" pitchFamily="34" charset="0"/>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600" b="1" u="none" strike="noStrike" dirty="0">
                          <a:solidFill>
                            <a:schemeClr val="bg1"/>
                          </a:solidFill>
                          <a:effectLst/>
                        </a:rPr>
                        <a:t>9</a:t>
                      </a:r>
                      <a:endParaRPr lang="es-MX" sz="1600" b="1" i="0" u="none" strike="noStrike" dirty="0">
                        <a:solidFill>
                          <a:schemeClr val="bg1"/>
                        </a:solidFill>
                        <a:effectLst/>
                        <a:latin typeface="Calibri" panose="020F0502020204030204" pitchFamily="34" charset="0"/>
                      </a:endParaRP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661500"/>
                  </a:ext>
                </a:extLst>
              </a:tr>
              <a:tr h="190500">
                <a:tc>
                  <a:txBody>
                    <a:bodyPr/>
                    <a:lstStyle/>
                    <a:p>
                      <a:pPr algn="ctr" fontAlgn="b"/>
                      <a:r>
                        <a:rPr lang="es-MX" sz="1600" b="1" i="0" u="none" strike="noStrike" dirty="0">
                          <a:solidFill>
                            <a:schemeClr val="bg1"/>
                          </a:solidFill>
                          <a:effectLst/>
                          <a:latin typeface="Calibri" panose="020F0502020204030204" pitchFamily="34" charset="0"/>
                        </a:rPr>
                        <a:t>CUMPLIMIENTO</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600" b="1" i="0" u="none" strike="noStrike" dirty="0">
                          <a:solidFill>
                            <a:schemeClr val="bg1"/>
                          </a:solidFill>
                          <a:effectLst/>
                          <a:latin typeface="Calibri" panose="020F0502020204030204" pitchFamily="34" charset="0"/>
                        </a:rPr>
                        <a:t>186</a:t>
                      </a:r>
                    </a:p>
                  </a:txBody>
                  <a:tcPr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1010165"/>
                  </a:ext>
                </a:extLst>
              </a:tr>
            </a:tbl>
          </a:graphicData>
        </a:graphic>
      </p:graphicFrame>
    </p:spTree>
    <p:extLst>
      <p:ext uri="{BB962C8B-B14F-4D97-AF65-F5344CB8AC3E}">
        <p14:creationId xmlns:p14="http://schemas.microsoft.com/office/powerpoint/2010/main" val="2072253522"/>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ASM">
            <a:extLst>
              <a:ext uri="{FF2B5EF4-FFF2-40B4-BE49-F238E27FC236}">
                <a16:creationId xmlns:a16="http://schemas.microsoft.com/office/drawing/2014/main" id="{5DAC59E2-7391-470A-A223-C573496898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4284" y="195680"/>
            <a:ext cx="1587507" cy="8998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áfico 8">
            <a:extLst>
              <a:ext uri="{FF2B5EF4-FFF2-40B4-BE49-F238E27FC236}">
                <a16:creationId xmlns:a16="http://schemas.microsoft.com/office/drawing/2014/main" id="{0C09833A-6F5A-482E-A8E1-A005D5BA9E4D}"/>
              </a:ext>
            </a:extLst>
          </p:cNvPr>
          <p:cNvGraphicFramePr/>
          <p:nvPr>
            <p:extLst>
              <p:ext uri="{D42A27DB-BD31-4B8C-83A1-F6EECF244321}">
                <p14:modId xmlns:p14="http://schemas.microsoft.com/office/powerpoint/2010/main" val="958300521"/>
              </p:ext>
            </p:extLst>
          </p:nvPr>
        </p:nvGraphicFramePr>
        <p:xfrm>
          <a:off x="-750461" y="719667"/>
          <a:ext cx="5308394" cy="32755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a 4">
            <a:extLst>
              <a:ext uri="{FF2B5EF4-FFF2-40B4-BE49-F238E27FC236}">
                <a16:creationId xmlns:a16="http://schemas.microsoft.com/office/drawing/2014/main" id="{BFAA1BC4-8582-4F83-84CE-97DED16EBA3F}"/>
              </a:ext>
            </a:extLst>
          </p:cNvPr>
          <p:cNvGraphicFramePr>
            <a:graphicFrameLocks noGrp="1"/>
          </p:cNvGraphicFramePr>
          <p:nvPr>
            <p:extLst>
              <p:ext uri="{D42A27DB-BD31-4B8C-83A1-F6EECF244321}">
                <p14:modId xmlns:p14="http://schemas.microsoft.com/office/powerpoint/2010/main" val="2714662823"/>
              </p:ext>
            </p:extLst>
          </p:nvPr>
        </p:nvGraphicFramePr>
        <p:xfrm>
          <a:off x="715222" y="4485379"/>
          <a:ext cx="2705983" cy="1371600"/>
        </p:xfrm>
        <a:graphic>
          <a:graphicData uri="http://schemas.openxmlformats.org/drawingml/2006/table">
            <a:tbl>
              <a:tblPr>
                <a:tableStyleId>{ED083AE6-46FA-4A59-8FB0-9F97EB10719F}</a:tableStyleId>
              </a:tblPr>
              <a:tblGrid>
                <a:gridCol w="1416367">
                  <a:extLst>
                    <a:ext uri="{9D8B030D-6E8A-4147-A177-3AD203B41FA5}">
                      <a16:colId xmlns:a16="http://schemas.microsoft.com/office/drawing/2014/main" val="2513348704"/>
                    </a:ext>
                  </a:extLst>
                </a:gridCol>
                <a:gridCol w="1289616">
                  <a:extLst>
                    <a:ext uri="{9D8B030D-6E8A-4147-A177-3AD203B41FA5}">
                      <a16:colId xmlns:a16="http://schemas.microsoft.com/office/drawing/2014/main" val="304744111"/>
                    </a:ext>
                  </a:extLst>
                </a:gridCol>
              </a:tblGrid>
              <a:tr h="190500">
                <a:tc gridSpan="2">
                  <a:txBody>
                    <a:bodyPr/>
                    <a:lstStyle/>
                    <a:p>
                      <a:pPr algn="ctr" fontAlgn="b"/>
                      <a:r>
                        <a:rPr lang="es-MX" sz="1100" b="1" u="none" strike="noStrike" dirty="0">
                          <a:effectLst/>
                        </a:rPr>
                        <a:t>TIPOS DE AUDITORÍA A ENTES ESTATALES CENTRALES</a:t>
                      </a:r>
                    </a:p>
                    <a:p>
                      <a:pPr algn="ctr" fontAlgn="b"/>
                      <a:r>
                        <a:rPr lang="es-MX" sz="1100" b="1" u="none" strike="noStrike" dirty="0">
                          <a:effectLst/>
                        </a:rPr>
                        <a:t>CUENTA PÚBLICA 2020</a:t>
                      </a:r>
                      <a:endParaRPr lang="es-MX" sz="1100" b="1" i="0" u="none" strike="noStrike" dirty="0">
                        <a:solidFill>
                          <a:srgbClr val="000000"/>
                        </a:solidFill>
                        <a:effectLst/>
                        <a:latin typeface="Calibri" panose="020F0502020204030204" pitchFamily="34" charset="0"/>
                      </a:endParaRPr>
                    </a:p>
                  </a:txBody>
                  <a:tcPr anchor="b"/>
                </a:tc>
                <a:tc hMerge="1">
                  <a:txBody>
                    <a:bodyPr/>
                    <a:lstStyle/>
                    <a:p>
                      <a:pPr algn="l" fontAlgn="b"/>
                      <a:r>
                        <a:rPr lang="es-MX" sz="1100" u="none" strike="noStrike" dirty="0">
                          <a:effectLst/>
                        </a:rPr>
                        <a:t>ENTES FISCALIZADOS CUENTA PÚBLICA 2020</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55791"/>
                  </a:ext>
                </a:extLst>
              </a:tr>
              <a:tr h="190500">
                <a:tc>
                  <a:txBody>
                    <a:bodyPr/>
                    <a:lstStyle/>
                    <a:p>
                      <a:pPr algn="ctr" fontAlgn="b"/>
                      <a:r>
                        <a:rPr lang="es-MX" sz="1100" b="1" u="none" strike="noStrike" dirty="0">
                          <a:effectLst/>
                        </a:rPr>
                        <a:t>OBRA</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u="none" strike="noStrike" dirty="0">
                          <a:effectLst/>
                        </a:rPr>
                        <a:t>1</a:t>
                      </a:r>
                      <a:endParaRPr lang="es-MX" sz="1100" b="1"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722891645"/>
                  </a:ext>
                </a:extLst>
              </a:tr>
              <a:tr h="190500">
                <a:tc>
                  <a:txBody>
                    <a:bodyPr/>
                    <a:lstStyle/>
                    <a:p>
                      <a:pPr algn="ctr" fontAlgn="b"/>
                      <a:r>
                        <a:rPr lang="es-MX" sz="1100" b="1" u="none" strike="noStrike" dirty="0">
                          <a:effectLst/>
                        </a:rPr>
                        <a:t>DESEMPEÑO </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i="0" u="none" strike="noStrike" dirty="0">
                          <a:solidFill>
                            <a:srgbClr val="000000"/>
                          </a:solidFill>
                          <a:effectLst/>
                          <a:latin typeface="Calibri" panose="020F0502020204030204" pitchFamily="34" charset="0"/>
                        </a:rPr>
                        <a:t>3</a:t>
                      </a:r>
                    </a:p>
                  </a:txBody>
                  <a:tcPr anchor="b"/>
                </a:tc>
                <a:extLst>
                  <a:ext uri="{0D108BD9-81ED-4DB2-BD59-A6C34878D82A}">
                    <a16:rowId xmlns:a16="http://schemas.microsoft.com/office/drawing/2014/main" val="9661500"/>
                  </a:ext>
                </a:extLst>
              </a:tr>
              <a:tr h="190500">
                <a:tc>
                  <a:txBody>
                    <a:bodyPr/>
                    <a:lstStyle/>
                    <a:p>
                      <a:pPr algn="ctr" fontAlgn="b"/>
                      <a:r>
                        <a:rPr lang="es-MX" sz="1100" b="1" i="0" u="none" strike="noStrike" dirty="0">
                          <a:solidFill>
                            <a:srgbClr val="000000"/>
                          </a:solidFill>
                          <a:effectLst/>
                          <a:latin typeface="Calibri" panose="020F0502020204030204" pitchFamily="34" charset="0"/>
                        </a:rPr>
                        <a:t>CUMPLIMIENTO</a:t>
                      </a:r>
                    </a:p>
                  </a:txBody>
                  <a:tcPr anchor="b"/>
                </a:tc>
                <a:tc>
                  <a:txBody>
                    <a:bodyPr/>
                    <a:lstStyle/>
                    <a:p>
                      <a:pPr algn="ctr" fontAlgn="b"/>
                      <a:r>
                        <a:rPr lang="es-MX" sz="1100" b="1" i="0" u="none" strike="noStrike" dirty="0">
                          <a:solidFill>
                            <a:srgbClr val="000000"/>
                          </a:solidFill>
                          <a:effectLst/>
                          <a:latin typeface="Calibri" panose="020F0502020204030204" pitchFamily="34" charset="0"/>
                        </a:rPr>
                        <a:t>14</a:t>
                      </a:r>
                    </a:p>
                  </a:txBody>
                  <a:tcPr anchor="b"/>
                </a:tc>
                <a:extLst>
                  <a:ext uri="{0D108BD9-81ED-4DB2-BD59-A6C34878D82A}">
                    <a16:rowId xmlns:a16="http://schemas.microsoft.com/office/drawing/2014/main" val="2851010165"/>
                  </a:ext>
                </a:extLst>
              </a:tr>
            </a:tbl>
          </a:graphicData>
        </a:graphic>
      </p:graphicFrame>
      <p:graphicFrame>
        <p:nvGraphicFramePr>
          <p:cNvPr id="6" name="Gráfico 5">
            <a:extLst>
              <a:ext uri="{FF2B5EF4-FFF2-40B4-BE49-F238E27FC236}">
                <a16:creationId xmlns:a16="http://schemas.microsoft.com/office/drawing/2014/main" id="{F401957A-6414-491C-8237-06281A379869}"/>
              </a:ext>
            </a:extLst>
          </p:cNvPr>
          <p:cNvGraphicFramePr/>
          <p:nvPr>
            <p:extLst>
              <p:ext uri="{D42A27DB-BD31-4B8C-83A1-F6EECF244321}">
                <p14:modId xmlns:p14="http://schemas.microsoft.com/office/powerpoint/2010/main" val="2638483506"/>
              </p:ext>
            </p:extLst>
          </p:nvPr>
        </p:nvGraphicFramePr>
        <p:xfrm>
          <a:off x="2778185" y="719667"/>
          <a:ext cx="5308394" cy="3275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a 6">
            <a:extLst>
              <a:ext uri="{FF2B5EF4-FFF2-40B4-BE49-F238E27FC236}">
                <a16:creationId xmlns:a16="http://schemas.microsoft.com/office/drawing/2014/main" id="{C71D5875-1EEC-4919-BA8C-85529A1D6E8D}"/>
              </a:ext>
            </a:extLst>
          </p:cNvPr>
          <p:cNvGraphicFramePr>
            <a:graphicFrameLocks noGrp="1"/>
          </p:cNvGraphicFramePr>
          <p:nvPr>
            <p:extLst>
              <p:ext uri="{D42A27DB-BD31-4B8C-83A1-F6EECF244321}">
                <p14:modId xmlns:p14="http://schemas.microsoft.com/office/powerpoint/2010/main" val="1578999588"/>
              </p:ext>
            </p:extLst>
          </p:nvPr>
        </p:nvGraphicFramePr>
        <p:xfrm>
          <a:off x="4243868" y="4485379"/>
          <a:ext cx="2705983" cy="1371600"/>
        </p:xfrm>
        <a:graphic>
          <a:graphicData uri="http://schemas.openxmlformats.org/drawingml/2006/table">
            <a:tbl>
              <a:tblPr>
                <a:tableStyleId>{ED083AE6-46FA-4A59-8FB0-9F97EB10719F}</a:tableStyleId>
              </a:tblPr>
              <a:tblGrid>
                <a:gridCol w="1416367">
                  <a:extLst>
                    <a:ext uri="{9D8B030D-6E8A-4147-A177-3AD203B41FA5}">
                      <a16:colId xmlns:a16="http://schemas.microsoft.com/office/drawing/2014/main" val="2513348704"/>
                    </a:ext>
                  </a:extLst>
                </a:gridCol>
                <a:gridCol w="1289616">
                  <a:extLst>
                    <a:ext uri="{9D8B030D-6E8A-4147-A177-3AD203B41FA5}">
                      <a16:colId xmlns:a16="http://schemas.microsoft.com/office/drawing/2014/main" val="304744111"/>
                    </a:ext>
                  </a:extLst>
                </a:gridCol>
              </a:tblGrid>
              <a:tr h="190500">
                <a:tc gridSpan="2">
                  <a:txBody>
                    <a:bodyPr/>
                    <a:lstStyle/>
                    <a:p>
                      <a:pPr algn="ctr" fontAlgn="b"/>
                      <a:r>
                        <a:rPr lang="es-MX" sz="1100" b="1" u="none" strike="noStrike" dirty="0">
                          <a:effectLst/>
                        </a:rPr>
                        <a:t>TIPOS DE AUDITORÍA A ENTES PARAESTATALES</a:t>
                      </a:r>
                    </a:p>
                    <a:p>
                      <a:pPr algn="ctr" fontAlgn="b"/>
                      <a:r>
                        <a:rPr lang="es-MX" sz="1100" b="1" u="none" strike="noStrike" dirty="0">
                          <a:effectLst/>
                        </a:rPr>
                        <a:t>CUENTA PÚBLICA 2020</a:t>
                      </a:r>
                      <a:endParaRPr lang="es-MX" sz="1100" b="1" i="0" u="none" strike="noStrike" dirty="0">
                        <a:solidFill>
                          <a:srgbClr val="000000"/>
                        </a:solidFill>
                        <a:effectLst/>
                        <a:latin typeface="Calibri" panose="020F0502020204030204" pitchFamily="34" charset="0"/>
                      </a:endParaRPr>
                    </a:p>
                  </a:txBody>
                  <a:tcPr anchor="b"/>
                </a:tc>
                <a:tc hMerge="1">
                  <a:txBody>
                    <a:bodyPr/>
                    <a:lstStyle/>
                    <a:p>
                      <a:pPr algn="l" fontAlgn="b"/>
                      <a:r>
                        <a:rPr lang="es-MX" sz="1100" u="none" strike="noStrike" dirty="0">
                          <a:effectLst/>
                        </a:rPr>
                        <a:t>ENTES FISCALIZADOS CUENTA PÚBLICA 2020</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55791"/>
                  </a:ext>
                </a:extLst>
              </a:tr>
              <a:tr h="190500">
                <a:tc>
                  <a:txBody>
                    <a:bodyPr/>
                    <a:lstStyle/>
                    <a:p>
                      <a:pPr algn="ctr" fontAlgn="b"/>
                      <a:r>
                        <a:rPr lang="es-MX" sz="1100" b="1" u="none" strike="noStrike" dirty="0">
                          <a:effectLst/>
                        </a:rPr>
                        <a:t>OBRA</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u="none" strike="noStrike" dirty="0">
                          <a:effectLst/>
                        </a:rPr>
                        <a:t>1*</a:t>
                      </a:r>
                      <a:endParaRPr lang="es-MX" sz="1100" b="1"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722891645"/>
                  </a:ext>
                </a:extLst>
              </a:tr>
              <a:tr h="190500">
                <a:tc>
                  <a:txBody>
                    <a:bodyPr/>
                    <a:lstStyle/>
                    <a:p>
                      <a:pPr algn="ctr" fontAlgn="b"/>
                      <a:r>
                        <a:rPr lang="es-MX" sz="1100" b="1" u="none" strike="noStrike" dirty="0">
                          <a:effectLst/>
                        </a:rPr>
                        <a:t>DESEMPEÑO </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i="0" u="none" strike="noStrike" dirty="0">
                          <a:solidFill>
                            <a:srgbClr val="000000"/>
                          </a:solidFill>
                          <a:effectLst/>
                          <a:latin typeface="Calibri" panose="020F0502020204030204" pitchFamily="34" charset="0"/>
                        </a:rPr>
                        <a:t>6</a:t>
                      </a:r>
                    </a:p>
                  </a:txBody>
                  <a:tcPr anchor="b"/>
                </a:tc>
                <a:extLst>
                  <a:ext uri="{0D108BD9-81ED-4DB2-BD59-A6C34878D82A}">
                    <a16:rowId xmlns:a16="http://schemas.microsoft.com/office/drawing/2014/main" val="9661500"/>
                  </a:ext>
                </a:extLst>
              </a:tr>
              <a:tr h="190500">
                <a:tc>
                  <a:txBody>
                    <a:bodyPr/>
                    <a:lstStyle/>
                    <a:p>
                      <a:pPr algn="ctr" fontAlgn="b"/>
                      <a:r>
                        <a:rPr lang="es-MX" sz="1100" b="1" i="0" u="none" strike="noStrike" dirty="0">
                          <a:solidFill>
                            <a:srgbClr val="000000"/>
                          </a:solidFill>
                          <a:effectLst/>
                          <a:latin typeface="Calibri" panose="020F0502020204030204" pitchFamily="34" charset="0"/>
                        </a:rPr>
                        <a:t>CUMPLIMIENTO</a:t>
                      </a:r>
                    </a:p>
                  </a:txBody>
                  <a:tcPr anchor="b"/>
                </a:tc>
                <a:tc>
                  <a:txBody>
                    <a:bodyPr/>
                    <a:lstStyle/>
                    <a:p>
                      <a:pPr algn="ctr" fontAlgn="b"/>
                      <a:r>
                        <a:rPr lang="es-MX" sz="1100" b="1" i="0" u="none" strike="noStrike" dirty="0">
                          <a:solidFill>
                            <a:srgbClr val="000000"/>
                          </a:solidFill>
                          <a:effectLst/>
                          <a:latin typeface="Calibri" panose="020F0502020204030204" pitchFamily="34" charset="0"/>
                        </a:rPr>
                        <a:t>22</a:t>
                      </a:r>
                    </a:p>
                  </a:txBody>
                  <a:tcPr anchor="b"/>
                </a:tc>
                <a:extLst>
                  <a:ext uri="{0D108BD9-81ED-4DB2-BD59-A6C34878D82A}">
                    <a16:rowId xmlns:a16="http://schemas.microsoft.com/office/drawing/2014/main" val="2851010165"/>
                  </a:ext>
                </a:extLst>
              </a:tr>
            </a:tbl>
          </a:graphicData>
        </a:graphic>
      </p:graphicFrame>
      <p:sp>
        <p:nvSpPr>
          <p:cNvPr id="11" name="CuadroTexto 10">
            <a:extLst>
              <a:ext uri="{FF2B5EF4-FFF2-40B4-BE49-F238E27FC236}">
                <a16:creationId xmlns:a16="http://schemas.microsoft.com/office/drawing/2014/main" id="{2BCDFDFF-BE41-40F2-B52F-AF1714D5EF19}"/>
              </a:ext>
            </a:extLst>
          </p:cNvPr>
          <p:cNvSpPr txBox="1"/>
          <p:nvPr/>
        </p:nvSpPr>
        <p:spPr>
          <a:xfrm>
            <a:off x="1903736" y="195680"/>
            <a:ext cx="6471138" cy="747256"/>
          </a:xfrm>
          <a:prstGeom prst="rect">
            <a:avLst/>
          </a:prstGeom>
          <a:noFill/>
        </p:spPr>
        <p:txBody>
          <a:bodyPr wrap="square">
            <a:spAutoFit/>
          </a:bodyPr>
          <a:lstStyle/>
          <a:p>
            <a:pPr algn="ctr">
              <a:defRPr sz="2128" b="1" i="0" u="none" strike="noStrike" kern="1200" cap="all" baseline="0">
                <a:solidFill>
                  <a:srgbClr val="000000">
                    <a:lumMod val="65000"/>
                    <a:lumOff val="35000"/>
                  </a:srgbClr>
                </a:solidFill>
                <a:latin typeface="+mn-lt"/>
                <a:ea typeface="+mn-ea"/>
                <a:cs typeface="+mn-cs"/>
              </a:defRPr>
            </a:pPr>
            <a:r>
              <a:rPr lang="en-US" dirty="0"/>
              <a:t>TIPOS DE </a:t>
            </a:r>
            <a:r>
              <a:rPr lang="en-US" sz="2128" b="1" cap="all" dirty="0">
                <a:solidFill>
                  <a:srgbClr val="000000">
                    <a:lumMod val="65000"/>
                    <a:lumOff val="35000"/>
                  </a:srgbClr>
                </a:solidFill>
              </a:rPr>
              <a:t>AUDITORÍA CUENTA PÚBLICA 2020</a:t>
            </a:r>
          </a:p>
          <a:p>
            <a:pPr algn="ctr" rtl="0">
              <a:defRPr sz="2128" b="1" i="0" u="none" strike="noStrike" kern="1200" cap="all" baseline="0">
                <a:solidFill>
                  <a:srgbClr val="000000">
                    <a:lumMod val="65000"/>
                    <a:lumOff val="35000"/>
                  </a:srgbClr>
                </a:solidFill>
                <a:latin typeface="+mn-lt"/>
                <a:ea typeface="+mn-ea"/>
                <a:cs typeface="+mn-cs"/>
              </a:defRPr>
            </a:pPr>
            <a:endParaRPr lang="en-US" dirty="0"/>
          </a:p>
        </p:txBody>
      </p:sp>
      <p:graphicFrame>
        <p:nvGraphicFramePr>
          <p:cNvPr id="12" name="Gráfico 11">
            <a:extLst>
              <a:ext uri="{FF2B5EF4-FFF2-40B4-BE49-F238E27FC236}">
                <a16:creationId xmlns:a16="http://schemas.microsoft.com/office/drawing/2014/main" id="{4436BF4F-6A9A-4462-B6A7-792F4DE4E16E}"/>
              </a:ext>
            </a:extLst>
          </p:cNvPr>
          <p:cNvGraphicFramePr/>
          <p:nvPr>
            <p:extLst>
              <p:ext uri="{D42A27DB-BD31-4B8C-83A1-F6EECF244321}">
                <p14:modId xmlns:p14="http://schemas.microsoft.com/office/powerpoint/2010/main" val="1937413277"/>
              </p:ext>
            </p:extLst>
          </p:nvPr>
        </p:nvGraphicFramePr>
        <p:xfrm>
          <a:off x="6180228" y="733735"/>
          <a:ext cx="5308394" cy="327555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Tabla 12">
            <a:extLst>
              <a:ext uri="{FF2B5EF4-FFF2-40B4-BE49-F238E27FC236}">
                <a16:creationId xmlns:a16="http://schemas.microsoft.com/office/drawing/2014/main" id="{256CA409-71CA-4614-8A6F-E8DCFAB5DB6B}"/>
              </a:ext>
            </a:extLst>
          </p:cNvPr>
          <p:cNvGraphicFramePr>
            <a:graphicFrameLocks noGrp="1"/>
          </p:cNvGraphicFramePr>
          <p:nvPr>
            <p:extLst>
              <p:ext uri="{D42A27DB-BD31-4B8C-83A1-F6EECF244321}">
                <p14:modId xmlns:p14="http://schemas.microsoft.com/office/powerpoint/2010/main" val="2161851519"/>
              </p:ext>
            </p:extLst>
          </p:nvPr>
        </p:nvGraphicFramePr>
        <p:xfrm>
          <a:off x="7645911" y="4499447"/>
          <a:ext cx="2705983" cy="853440"/>
        </p:xfrm>
        <a:graphic>
          <a:graphicData uri="http://schemas.openxmlformats.org/drawingml/2006/table">
            <a:tbl>
              <a:tblPr>
                <a:tableStyleId>{ED083AE6-46FA-4A59-8FB0-9F97EB10719F}</a:tableStyleId>
              </a:tblPr>
              <a:tblGrid>
                <a:gridCol w="1416367">
                  <a:extLst>
                    <a:ext uri="{9D8B030D-6E8A-4147-A177-3AD203B41FA5}">
                      <a16:colId xmlns:a16="http://schemas.microsoft.com/office/drawing/2014/main" val="2513348704"/>
                    </a:ext>
                  </a:extLst>
                </a:gridCol>
                <a:gridCol w="1289616">
                  <a:extLst>
                    <a:ext uri="{9D8B030D-6E8A-4147-A177-3AD203B41FA5}">
                      <a16:colId xmlns:a16="http://schemas.microsoft.com/office/drawing/2014/main" val="304744111"/>
                    </a:ext>
                  </a:extLst>
                </a:gridCol>
              </a:tblGrid>
              <a:tr h="190500">
                <a:tc gridSpan="2">
                  <a:txBody>
                    <a:bodyPr/>
                    <a:lstStyle/>
                    <a:p>
                      <a:pPr algn="ctr" fontAlgn="b"/>
                      <a:r>
                        <a:rPr lang="es-MX" sz="1100" b="1" u="none" strike="noStrike" dirty="0">
                          <a:effectLst/>
                        </a:rPr>
                        <a:t>TIPOS DE AUDITORÍA A ENTES AUTÓNOMOS</a:t>
                      </a:r>
                    </a:p>
                    <a:p>
                      <a:pPr algn="ctr" fontAlgn="b"/>
                      <a:r>
                        <a:rPr lang="es-MX" sz="1100" b="1" u="none" strike="noStrike" dirty="0">
                          <a:effectLst/>
                        </a:rPr>
                        <a:t>CUENTA PÚBLICA 2020</a:t>
                      </a:r>
                      <a:endParaRPr lang="es-MX" sz="1100" b="1" i="0" u="none" strike="noStrike" dirty="0">
                        <a:solidFill>
                          <a:srgbClr val="000000"/>
                        </a:solidFill>
                        <a:effectLst/>
                        <a:latin typeface="Calibri" panose="020F0502020204030204" pitchFamily="34" charset="0"/>
                      </a:endParaRPr>
                    </a:p>
                  </a:txBody>
                  <a:tcPr anchor="b"/>
                </a:tc>
                <a:tc hMerge="1">
                  <a:txBody>
                    <a:bodyPr/>
                    <a:lstStyle/>
                    <a:p>
                      <a:pPr algn="l" fontAlgn="b"/>
                      <a:r>
                        <a:rPr lang="es-MX" sz="1100" u="none" strike="noStrike" dirty="0">
                          <a:effectLst/>
                        </a:rPr>
                        <a:t>ENTES FISCALIZADOS CUENTA PÚBLICA 2020</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55791"/>
                  </a:ext>
                </a:extLst>
              </a:tr>
              <a:tr h="190500">
                <a:tc>
                  <a:txBody>
                    <a:bodyPr/>
                    <a:lstStyle/>
                    <a:p>
                      <a:pPr algn="ctr" fontAlgn="b"/>
                      <a:r>
                        <a:rPr lang="es-MX" sz="1100" b="1" i="0" u="none" strike="noStrike" dirty="0">
                          <a:solidFill>
                            <a:srgbClr val="000000"/>
                          </a:solidFill>
                          <a:effectLst/>
                          <a:latin typeface="Calibri" panose="020F0502020204030204" pitchFamily="34" charset="0"/>
                        </a:rPr>
                        <a:t>CUMPLIMIENTO</a:t>
                      </a:r>
                    </a:p>
                  </a:txBody>
                  <a:tcPr anchor="b"/>
                </a:tc>
                <a:tc>
                  <a:txBody>
                    <a:bodyPr/>
                    <a:lstStyle/>
                    <a:p>
                      <a:pPr algn="ctr" fontAlgn="b"/>
                      <a:r>
                        <a:rPr lang="es-MX" sz="1100" b="1" i="0" u="none" strike="noStrike" dirty="0">
                          <a:solidFill>
                            <a:srgbClr val="000000"/>
                          </a:solidFill>
                          <a:effectLst/>
                          <a:latin typeface="Calibri" panose="020F0502020204030204" pitchFamily="34" charset="0"/>
                        </a:rPr>
                        <a:t>6</a:t>
                      </a:r>
                    </a:p>
                  </a:txBody>
                  <a:tcPr anchor="b"/>
                </a:tc>
                <a:extLst>
                  <a:ext uri="{0D108BD9-81ED-4DB2-BD59-A6C34878D82A}">
                    <a16:rowId xmlns:a16="http://schemas.microsoft.com/office/drawing/2014/main" val="2851010165"/>
                  </a:ext>
                </a:extLst>
              </a:tr>
            </a:tbl>
          </a:graphicData>
        </a:graphic>
      </p:graphicFrame>
      <p:sp>
        <p:nvSpPr>
          <p:cNvPr id="10" name="CuadroTexto 9">
            <a:extLst>
              <a:ext uri="{FF2B5EF4-FFF2-40B4-BE49-F238E27FC236}">
                <a16:creationId xmlns:a16="http://schemas.microsoft.com/office/drawing/2014/main" id="{2BCDFDFF-BE41-40F2-B52F-AF1714D5EF19}"/>
              </a:ext>
            </a:extLst>
          </p:cNvPr>
          <p:cNvSpPr txBox="1"/>
          <p:nvPr/>
        </p:nvSpPr>
        <p:spPr>
          <a:xfrm>
            <a:off x="2056135" y="5937520"/>
            <a:ext cx="7538625" cy="666016"/>
          </a:xfrm>
          <a:prstGeom prst="rect">
            <a:avLst/>
          </a:prstGeom>
          <a:noFill/>
        </p:spPr>
        <p:txBody>
          <a:bodyPr wrap="square">
            <a:spAutoFit/>
          </a:bodyPr>
          <a:lstStyle/>
          <a:p>
            <a:pPr>
              <a:defRPr sz="2128" b="1" i="0" u="none" strike="noStrike" kern="1200" cap="all" baseline="0">
                <a:solidFill>
                  <a:srgbClr val="000000">
                    <a:lumMod val="65000"/>
                    <a:lumOff val="35000"/>
                  </a:srgbClr>
                </a:solidFill>
                <a:latin typeface="+mn-lt"/>
                <a:ea typeface="+mn-ea"/>
                <a:cs typeface="+mn-cs"/>
              </a:defRPr>
            </a:pPr>
            <a:r>
              <a:rPr lang="en-US" sz="1600" dirty="0"/>
              <a:t>*</a:t>
            </a:r>
            <a:r>
              <a:rPr lang="en-US" sz="1600" dirty="0" err="1"/>
              <a:t>Unica</a:t>
            </a:r>
            <a:r>
              <a:rPr lang="en-US" sz="1600" dirty="0"/>
              <a:t> </a:t>
            </a:r>
            <a:r>
              <a:rPr lang="en-US" sz="1600" dirty="0" err="1"/>
              <a:t>entidad</a:t>
            </a:r>
            <a:r>
              <a:rPr lang="en-US" sz="1600" dirty="0"/>
              <a:t> </a:t>
            </a:r>
            <a:r>
              <a:rPr lang="en-US" sz="1600" dirty="0" err="1"/>
              <a:t>que</a:t>
            </a:r>
            <a:r>
              <a:rPr lang="en-US" sz="1600" dirty="0"/>
              <a:t> </a:t>
            </a:r>
            <a:r>
              <a:rPr lang="en-US" sz="1600" dirty="0" err="1"/>
              <a:t>mostro</a:t>
            </a:r>
            <a:r>
              <a:rPr lang="en-US" sz="1600" dirty="0"/>
              <a:t> </a:t>
            </a:r>
            <a:r>
              <a:rPr lang="en-US" sz="1600" dirty="0" err="1"/>
              <a:t>aplicación</a:t>
            </a:r>
            <a:r>
              <a:rPr lang="en-US" sz="1600" dirty="0"/>
              <a:t> de </a:t>
            </a:r>
            <a:r>
              <a:rPr lang="en-US" sz="1600" dirty="0" err="1"/>
              <a:t>recursos</a:t>
            </a:r>
            <a:r>
              <a:rPr lang="en-US" sz="1600" dirty="0"/>
              <a:t> de Fuente local</a:t>
            </a:r>
            <a:endParaRPr lang="en-US" sz="1600" cap="all" dirty="0"/>
          </a:p>
          <a:p>
            <a:pPr algn="ctr" rtl="0">
              <a:defRPr sz="2128" b="1" i="0" u="none" strike="noStrike" kern="1200" cap="all" baseline="0">
                <a:solidFill>
                  <a:srgbClr val="000000">
                    <a:lumMod val="65000"/>
                    <a:lumOff val="35000"/>
                  </a:srgbClr>
                </a:solidFill>
                <a:latin typeface="+mn-lt"/>
                <a:ea typeface="+mn-ea"/>
                <a:cs typeface="+mn-cs"/>
              </a:defRPr>
            </a:pPr>
            <a:endParaRPr lang="en-US" dirty="0"/>
          </a:p>
        </p:txBody>
      </p:sp>
    </p:spTree>
    <p:extLst>
      <p:ext uri="{BB962C8B-B14F-4D97-AF65-F5344CB8AC3E}">
        <p14:creationId xmlns:p14="http://schemas.microsoft.com/office/powerpoint/2010/main" val="2648250331"/>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ASM">
            <a:extLst>
              <a:ext uri="{FF2B5EF4-FFF2-40B4-BE49-F238E27FC236}">
                <a16:creationId xmlns:a16="http://schemas.microsoft.com/office/drawing/2014/main" id="{5DAC59E2-7391-470A-A223-C573496898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4284" y="195680"/>
            <a:ext cx="1587507" cy="8998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áfico 8">
            <a:extLst>
              <a:ext uri="{FF2B5EF4-FFF2-40B4-BE49-F238E27FC236}">
                <a16:creationId xmlns:a16="http://schemas.microsoft.com/office/drawing/2014/main" id="{0C09833A-6F5A-482E-A8E1-A005D5BA9E4D}"/>
              </a:ext>
            </a:extLst>
          </p:cNvPr>
          <p:cNvGraphicFramePr/>
          <p:nvPr>
            <p:extLst>
              <p:ext uri="{D42A27DB-BD31-4B8C-83A1-F6EECF244321}">
                <p14:modId xmlns:p14="http://schemas.microsoft.com/office/powerpoint/2010/main" val="355767459"/>
              </p:ext>
            </p:extLst>
          </p:nvPr>
        </p:nvGraphicFramePr>
        <p:xfrm>
          <a:off x="459361" y="719667"/>
          <a:ext cx="5308394" cy="32755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a 4">
            <a:extLst>
              <a:ext uri="{FF2B5EF4-FFF2-40B4-BE49-F238E27FC236}">
                <a16:creationId xmlns:a16="http://schemas.microsoft.com/office/drawing/2014/main" id="{BFAA1BC4-8582-4F83-84CE-97DED16EBA3F}"/>
              </a:ext>
            </a:extLst>
          </p:cNvPr>
          <p:cNvGraphicFramePr>
            <a:graphicFrameLocks noGrp="1"/>
          </p:cNvGraphicFramePr>
          <p:nvPr>
            <p:extLst>
              <p:ext uri="{D42A27DB-BD31-4B8C-83A1-F6EECF244321}">
                <p14:modId xmlns:p14="http://schemas.microsoft.com/office/powerpoint/2010/main" val="1853081617"/>
              </p:ext>
            </p:extLst>
          </p:nvPr>
        </p:nvGraphicFramePr>
        <p:xfrm>
          <a:off x="1925044" y="4485379"/>
          <a:ext cx="2705983" cy="1280160"/>
        </p:xfrm>
        <a:graphic>
          <a:graphicData uri="http://schemas.openxmlformats.org/drawingml/2006/table">
            <a:tbl>
              <a:tblPr>
                <a:tableStyleId>{ED083AE6-46FA-4A59-8FB0-9F97EB10719F}</a:tableStyleId>
              </a:tblPr>
              <a:tblGrid>
                <a:gridCol w="1416367">
                  <a:extLst>
                    <a:ext uri="{9D8B030D-6E8A-4147-A177-3AD203B41FA5}">
                      <a16:colId xmlns:a16="http://schemas.microsoft.com/office/drawing/2014/main" val="2513348704"/>
                    </a:ext>
                  </a:extLst>
                </a:gridCol>
                <a:gridCol w="1289616">
                  <a:extLst>
                    <a:ext uri="{9D8B030D-6E8A-4147-A177-3AD203B41FA5}">
                      <a16:colId xmlns:a16="http://schemas.microsoft.com/office/drawing/2014/main" val="304744111"/>
                    </a:ext>
                  </a:extLst>
                </a:gridCol>
              </a:tblGrid>
              <a:tr h="190500">
                <a:tc gridSpan="2">
                  <a:txBody>
                    <a:bodyPr/>
                    <a:lstStyle/>
                    <a:p>
                      <a:pPr algn="ctr" fontAlgn="b"/>
                      <a:r>
                        <a:rPr lang="es-MX" sz="1100" b="1" u="none" strike="noStrike" dirty="0">
                          <a:effectLst/>
                        </a:rPr>
                        <a:t>TIPOS DE AUDITORÍA A ENTES MUNICIPALES </a:t>
                      </a:r>
                    </a:p>
                    <a:p>
                      <a:pPr algn="ctr" fontAlgn="b"/>
                      <a:r>
                        <a:rPr lang="es-MX" sz="1100" b="1" u="none" strike="noStrike" dirty="0">
                          <a:effectLst/>
                        </a:rPr>
                        <a:t>AYUNTAMIENTOS</a:t>
                      </a:r>
                    </a:p>
                    <a:p>
                      <a:pPr algn="ctr" fontAlgn="b"/>
                      <a:r>
                        <a:rPr lang="es-MX" sz="1100" b="1" u="none" strike="noStrike" dirty="0">
                          <a:effectLst/>
                        </a:rPr>
                        <a:t>CUENTA PÚBLICA 2020</a:t>
                      </a:r>
                      <a:endParaRPr lang="es-MX" sz="1100" b="1" i="0" u="none" strike="noStrike" dirty="0">
                        <a:solidFill>
                          <a:srgbClr val="000000"/>
                        </a:solidFill>
                        <a:effectLst/>
                        <a:latin typeface="Calibri" panose="020F0502020204030204" pitchFamily="34" charset="0"/>
                      </a:endParaRPr>
                    </a:p>
                  </a:txBody>
                  <a:tcPr anchor="b"/>
                </a:tc>
                <a:tc hMerge="1">
                  <a:txBody>
                    <a:bodyPr/>
                    <a:lstStyle/>
                    <a:p>
                      <a:pPr algn="l" fontAlgn="b"/>
                      <a:r>
                        <a:rPr lang="es-MX" sz="1100" u="none" strike="noStrike" dirty="0">
                          <a:effectLst/>
                        </a:rPr>
                        <a:t>ENTES FISCALIZADOS CUENTA PÚBLICA 2020</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55791"/>
                  </a:ext>
                </a:extLst>
              </a:tr>
              <a:tr h="190500">
                <a:tc>
                  <a:txBody>
                    <a:bodyPr/>
                    <a:lstStyle/>
                    <a:p>
                      <a:pPr algn="ctr" fontAlgn="b"/>
                      <a:r>
                        <a:rPr lang="es-MX" sz="1100" b="1" u="none" strike="noStrike" dirty="0">
                          <a:effectLst/>
                        </a:rPr>
                        <a:t>OBRA</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i="0" u="none" strike="noStrike" dirty="0">
                          <a:solidFill>
                            <a:srgbClr val="000000"/>
                          </a:solidFill>
                          <a:effectLst/>
                          <a:latin typeface="Calibri" panose="020F0502020204030204" pitchFamily="34" charset="0"/>
                        </a:rPr>
                        <a:t>22</a:t>
                      </a:r>
                    </a:p>
                  </a:txBody>
                  <a:tcPr anchor="b"/>
                </a:tc>
                <a:extLst>
                  <a:ext uri="{0D108BD9-81ED-4DB2-BD59-A6C34878D82A}">
                    <a16:rowId xmlns:a16="http://schemas.microsoft.com/office/drawing/2014/main" val="722891645"/>
                  </a:ext>
                </a:extLst>
              </a:tr>
              <a:tr h="190500">
                <a:tc>
                  <a:txBody>
                    <a:bodyPr/>
                    <a:lstStyle/>
                    <a:p>
                      <a:pPr algn="ctr" fontAlgn="b"/>
                      <a:r>
                        <a:rPr lang="es-MX" sz="1100" b="1" i="0" u="none" strike="noStrike" dirty="0">
                          <a:solidFill>
                            <a:srgbClr val="000000"/>
                          </a:solidFill>
                          <a:effectLst/>
                          <a:latin typeface="Calibri" panose="020F0502020204030204" pitchFamily="34" charset="0"/>
                        </a:rPr>
                        <a:t>CUMPLIMIENTO</a:t>
                      </a:r>
                    </a:p>
                  </a:txBody>
                  <a:tcPr anchor="b"/>
                </a:tc>
                <a:tc>
                  <a:txBody>
                    <a:bodyPr/>
                    <a:lstStyle/>
                    <a:p>
                      <a:pPr algn="ctr" fontAlgn="b"/>
                      <a:r>
                        <a:rPr lang="es-MX" sz="1100" b="1" i="0" u="none" strike="noStrike" dirty="0">
                          <a:solidFill>
                            <a:srgbClr val="000000"/>
                          </a:solidFill>
                          <a:effectLst/>
                          <a:latin typeface="Calibri" panose="020F0502020204030204" pitchFamily="34" charset="0"/>
                        </a:rPr>
                        <a:t>110</a:t>
                      </a:r>
                    </a:p>
                  </a:txBody>
                  <a:tcPr anchor="b"/>
                </a:tc>
                <a:extLst>
                  <a:ext uri="{0D108BD9-81ED-4DB2-BD59-A6C34878D82A}">
                    <a16:rowId xmlns:a16="http://schemas.microsoft.com/office/drawing/2014/main" val="2851010165"/>
                  </a:ext>
                </a:extLst>
              </a:tr>
            </a:tbl>
          </a:graphicData>
        </a:graphic>
      </p:graphicFrame>
      <p:graphicFrame>
        <p:nvGraphicFramePr>
          <p:cNvPr id="6" name="Gráfico 5">
            <a:extLst>
              <a:ext uri="{FF2B5EF4-FFF2-40B4-BE49-F238E27FC236}">
                <a16:creationId xmlns:a16="http://schemas.microsoft.com/office/drawing/2014/main" id="{F401957A-6414-491C-8237-06281A379869}"/>
              </a:ext>
            </a:extLst>
          </p:cNvPr>
          <p:cNvGraphicFramePr/>
          <p:nvPr>
            <p:extLst>
              <p:ext uri="{D42A27DB-BD31-4B8C-83A1-F6EECF244321}">
                <p14:modId xmlns:p14="http://schemas.microsoft.com/office/powerpoint/2010/main" val="2249006812"/>
              </p:ext>
            </p:extLst>
          </p:nvPr>
        </p:nvGraphicFramePr>
        <p:xfrm>
          <a:off x="5556199" y="719667"/>
          <a:ext cx="5308394" cy="32755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a 6">
            <a:extLst>
              <a:ext uri="{FF2B5EF4-FFF2-40B4-BE49-F238E27FC236}">
                <a16:creationId xmlns:a16="http://schemas.microsoft.com/office/drawing/2014/main" id="{C71D5875-1EEC-4919-BA8C-85529A1D6E8D}"/>
              </a:ext>
            </a:extLst>
          </p:cNvPr>
          <p:cNvGraphicFramePr>
            <a:graphicFrameLocks noGrp="1"/>
          </p:cNvGraphicFramePr>
          <p:nvPr>
            <p:extLst>
              <p:ext uri="{D42A27DB-BD31-4B8C-83A1-F6EECF244321}">
                <p14:modId xmlns:p14="http://schemas.microsoft.com/office/powerpoint/2010/main" val="1074062319"/>
              </p:ext>
            </p:extLst>
          </p:nvPr>
        </p:nvGraphicFramePr>
        <p:xfrm>
          <a:off x="7021882" y="4485379"/>
          <a:ext cx="2705983" cy="1280160"/>
        </p:xfrm>
        <a:graphic>
          <a:graphicData uri="http://schemas.openxmlformats.org/drawingml/2006/table">
            <a:tbl>
              <a:tblPr>
                <a:tableStyleId>{ED083AE6-46FA-4A59-8FB0-9F97EB10719F}</a:tableStyleId>
              </a:tblPr>
              <a:tblGrid>
                <a:gridCol w="1416367">
                  <a:extLst>
                    <a:ext uri="{9D8B030D-6E8A-4147-A177-3AD203B41FA5}">
                      <a16:colId xmlns:a16="http://schemas.microsoft.com/office/drawing/2014/main" val="2513348704"/>
                    </a:ext>
                  </a:extLst>
                </a:gridCol>
                <a:gridCol w="1289616">
                  <a:extLst>
                    <a:ext uri="{9D8B030D-6E8A-4147-A177-3AD203B41FA5}">
                      <a16:colId xmlns:a16="http://schemas.microsoft.com/office/drawing/2014/main" val="304744111"/>
                    </a:ext>
                  </a:extLst>
                </a:gridCol>
              </a:tblGrid>
              <a:tr h="190500">
                <a:tc gridSpan="2">
                  <a:txBody>
                    <a:bodyPr/>
                    <a:lstStyle/>
                    <a:p>
                      <a:pPr algn="ctr" fontAlgn="b"/>
                      <a:r>
                        <a:rPr lang="es-MX" sz="1100" b="1" u="none" strike="noStrike" dirty="0">
                          <a:effectLst/>
                        </a:rPr>
                        <a:t>TIPOS DE AUDITORÍA A ENTES MUNICIPALES </a:t>
                      </a:r>
                    </a:p>
                    <a:p>
                      <a:pPr algn="ctr" fontAlgn="b"/>
                      <a:r>
                        <a:rPr lang="es-MX" sz="1100" b="1" u="none" strike="noStrike" dirty="0">
                          <a:effectLst/>
                        </a:rPr>
                        <a:t>PARAMUNICIPALES</a:t>
                      </a:r>
                    </a:p>
                    <a:p>
                      <a:pPr algn="ctr" fontAlgn="b"/>
                      <a:r>
                        <a:rPr lang="es-MX" sz="1100" b="1" u="none" strike="noStrike" dirty="0">
                          <a:effectLst/>
                        </a:rPr>
                        <a:t>CUENTA PÚBLICA 2020</a:t>
                      </a:r>
                      <a:endParaRPr lang="es-MX" sz="1100" b="1" i="0" u="none" strike="noStrike" dirty="0">
                        <a:solidFill>
                          <a:srgbClr val="000000"/>
                        </a:solidFill>
                        <a:effectLst/>
                        <a:latin typeface="Calibri" panose="020F0502020204030204" pitchFamily="34" charset="0"/>
                      </a:endParaRPr>
                    </a:p>
                  </a:txBody>
                  <a:tcPr anchor="b"/>
                </a:tc>
                <a:tc hMerge="1">
                  <a:txBody>
                    <a:bodyPr/>
                    <a:lstStyle/>
                    <a:p>
                      <a:pPr algn="l" fontAlgn="b"/>
                      <a:r>
                        <a:rPr lang="es-MX" sz="1100" u="none" strike="noStrike" dirty="0">
                          <a:effectLst/>
                        </a:rPr>
                        <a:t>ENTES FISCALIZADOS CUENTA PÚBLICA 2020</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55791"/>
                  </a:ext>
                </a:extLst>
              </a:tr>
              <a:tr h="190500">
                <a:tc>
                  <a:txBody>
                    <a:bodyPr/>
                    <a:lstStyle/>
                    <a:p>
                      <a:pPr algn="ctr" fontAlgn="b"/>
                      <a:r>
                        <a:rPr lang="es-MX" sz="1100" b="1" u="none" strike="noStrike" dirty="0">
                          <a:effectLst/>
                        </a:rPr>
                        <a:t>OBRA</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u="none" strike="noStrike" dirty="0">
                          <a:effectLst/>
                        </a:rPr>
                        <a:t>7</a:t>
                      </a:r>
                      <a:endParaRPr lang="es-MX" sz="1100" b="1"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722891645"/>
                  </a:ext>
                </a:extLst>
              </a:tr>
              <a:tr h="190500">
                <a:tc>
                  <a:txBody>
                    <a:bodyPr/>
                    <a:lstStyle/>
                    <a:p>
                      <a:pPr algn="ctr" fontAlgn="b"/>
                      <a:r>
                        <a:rPr lang="es-MX" sz="1100" b="1" i="0" u="none" strike="noStrike" dirty="0">
                          <a:solidFill>
                            <a:srgbClr val="000000"/>
                          </a:solidFill>
                          <a:effectLst/>
                          <a:latin typeface="Calibri" panose="020F0502020204030204" pitchFamily="34" charset="0"/>
                        </a:rPr>
                        <a:t>CUMPLIMIENTO</a:t>
                      </a:r>
                    </a:p>
                  </a:txBody>
                  <a:tcPr anchor="b"/>
                </a:tc>
                <a:tc>
                  <a:txBody>
                    <a:bodyPr/>
                    <a:lstStyle/>
                    <a:p>
                      <a:pPr algn="ctr" fontAlgn="b"/>
                      <a:r>
                        <a:rPr lang="es-MX" sz="1100" b="1" i="0" u="none" strike="noStrike" dirty="0">
                          <a:solidFill>
                            <a:srgbClr val="000000"/>
                          </a:solidFill>
                          <a:effectLst/>
                          <a:latin typeface="Calibri" panose="020F0502020204030204" pitchFamily="34" charset="0"/>
                        </a:rPr>
                        <a:t>32</a:t>
                      </a:r>
                    </a:p>
                  </a:txBody>
                  <a:tcPr anchor="b"/>
                </a:tc>
                <a:extLst>
                  <a:ext uri="{0D108BD9-81ED-4DB2-BD59-A6C34878D82A}">
                    <a16:rowId xmlns:a16="http://schemas.microsoft.com/office/drawing/2014/main" val="2851010165"/>
                  </a:ext>
                </a:extLst>
              </a:tr>
            </a:tbl>
          </a:graphicData>
        </a:graphic>
      </p:graphicFrame>
      <p:sp>
        <p:nvSpPr>
          <p:cNvPr id="11" name="CuadroTexto 10">
            <a:extLst>
              <a:ext uri="{FF2B5EF4-FFF2-40B4-BE49-F238E27FC236}">
                <a16:creationId xmlns:a16="http://schemas.microsoft.com/office/drawing/2014/main" id="{2BCDFDFF-BE41-40F2-B52F-AF1714D5EF19}"/>
              </a:ext>
            </a:extLst>
          </p:cNvPr>
          <p:cNvSpPr txBox="1"/>
          <p:nvPr/>
        </p:nvSpPr>
        <p:spPr>
          <a:xfrm>
            <a:off x="1903736" y="195680"/>
            <a:ext cx="6471138" cy="419795"/>
          </a:xfrm>
          <a:prstGeom prst="rect">
            <a:avLst/>
          </a:prstGeom>
          <a:noFill/>
        </p:spPr>
        <p:txBody>
          <a:bodyPr wrap="square">
            <a:spAutoFit/>
          </a:bodyPr>
          <a:lstStyle/>
          <a:p>
            <a:pPr algn="ctr">
              <a:defRPr sz="2128" b="1" i="0" u="none" strike="noStrike" kern="1200" cap="all" baseline="0">
                <a:solidFill>
                  <a:srgbClr val="000000">
                    <a:lumMod val="65000"/>
                    <a:lumOff val="35000"/>
                  </a:srgbClr>
                </a:solidFill>
                <a:latin typeface="+mn-lt"/>
                <a:ea typeface="+mn-ea"/>
                <a:cs typeface="+mn-cs"/>
              </a:defRPr>
            </a:pPr>
            <a:r>
              <a:rPr lang="en-US" dirty="0"/>
              <a:t>TIPOS DE </a:t>
            </a:r>
            <a:r>
              <a:rPr lang="en-US" sz="2128" b="1" cap="all" dirty="0">
                <a:solidFill>
                  <a:srgbClr val="000000">
                    <a:lumMod val="65000"/>
                    <a:lumOff val="35000"/>
                  </a:srgbClr>
                </a:solidFill>
              </a:rPr>
              <a:t>AUDITORÍA CUENTA PÚBLICA 2020</a:t>
            </a:r>
          </a:p>
        </p:txBody>
      </p:sp>
    </p:spTree>
    <p:extLst>
      <p:ext uri="{BB962C8B-B14F-4D97-AF65-F5344CB8AC3E}">
        <p14:creationId xmlns:p14="http://schemas.microsoft.com/office/powerpoint/2010/main" val="1008511288"/>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p:cNvSpPr/>
          <p:nvPr/>
        </p:nvSpPr>
        <p:spPr>
          <a:xfrm>
            <a:off x="6172201" y="0"/>
            <a:ext cx="6019800" cy="6857999"/>
          </a:xfrm>
          <a:prstGeom prst="rect">
            <a:avLst/>
          </a:prstGeom>
          <a:solidFill>
            <a:srgbClr val="119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7" name="Picture 2" descr="Logo ASM">
            <a:extLst>
              <a:ext uri="{FF2B5EF4-FFF2-40B4-BE49-F238E27FC236}">
                <a16:creationId xmlns:a16="http://schemas.microsoft.com/office/drawing/2014/main" id="{7A21571A-E31F-4AD8-910E-26CA2E97D4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459" y="195680"/>
            <a:ext cx="1587507" cy="8998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áfico 8">
            <a:extLst>
              <a:ext uri="{FF2B5EF4-FFF2-40B4-BE49-F238E27FC236}">
                <a16:creationId xmlns:a16="http://schemas.microsoft.com/office/drawing/2014/main" id="{6CB91188-D89A-427A-B7A9-7F9BFDE1FEE0}"/>
              </a:ext>
            </a:extLst>
          </p:cNvPr>
          <p:cNvGraphicFramePr/>
          <p:nvPr>
            <p:extLst>
              <p:ext uri="{D42A27DB-BD31-4B8C-83A1-F6EECF244321}">
                <p14:modId xmlns:p14="http://schemas.microsoft.com/office/powerpoint/2010/main" val="1124402000"/>
              </p:ext>
            </p:extLst>
          </p:nvPr>
        </p:nvGraphicFramePr>
        <p:xfrm>
          <a:off x="83125" y="1305116"/>
          <a:ext cx="6038850" cy="5418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a 9">
            <a:extLst>
              <a:ext uri="{FF2B5EF4-FFF2-40B4-BE49-F238E27FC236}">
                <a16:creationId xmlns:a16="http://schemas.microsoft.com/office/drawing/2014/main" id="{E74F8642-3DC6-4207-B7F1-E8D01EB004B4}"/>
              </a:ext>
            </a:extLst>
          </p:cNvPr>
          <p:cNvGraphicFramePr>
            <a:graphicFrameLocks noGrp="1"/>
          </p:cNvGraphicFramePr>
          <p:nvPr>
            <p:extLst>
              <p:ext uri="{D42A27DB-BD31-4B8C-83A1-F6EECF244321}">
                <p14:modId xmlns:p14="http://schemas.microsoft.com/office/powerpoint/2010/main" val="3016859072"/>
              </p:ext>
            </p:extLst>
          </p:nvPr>
        </p:nvGraphicFramePr>
        <p:xfrm>
          <a:off x="6715738" y="3334867"/>
          <a:ext cx="5238370" cy="1005840"/>
        </p:xfrm>
        <a:graphic>
          <a:graphicData uri="http://schemas.openxmlformats.org/drawingml/2006/table">
            <a:tbl>
              <a:tblPr>
                <a:tableStyleId>{ED083AE6-46FA-4A59-8FB0-9F97EB10719F}</a:tableStyleId>
              </a:tblPr>
              <a:tblGrid>
                <a:gridCol w="2858826">
                  <a:extLst>
                    <a:ext uri="{9D8B030D-6E8A-4147-A177-3AD203B41FA5}">
                      <a16:colId xmlns:a16="http://schemas.microsoft.com/office/drawing/2014/main" val="2513348704"/>
                    </a:ext>
                  </a:extLst>
                </a:gridCol>
                <a:gridCol w="2379544">
                  <a:extLst>
                    <a:ext uri="{9D8B030D-6E8A-4147-A177-3AD203B41FA5}">
                      <a16:colId xmlns:a16="http://schemas.microsoft.com/office/drawing/2014/main" val="304744111"/>
                    </a:ext>
                  </a:extLst>
                </a:gridCol>
              </a:tblGrid>
              <a:tr h="190500">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s-MX" sz="2000" b="1" u="none" strike="noStrike" dirty="0">
                          <a:solidFill>
                            <a:schemeClr val="bg1"/>
                          </a:solidFill>
                          <a:effectLst/>
                        </a:rPr>
                        <a:t>OBSERVACIONES PRELIMINARES CUENTA PÚBLICA 2020:</a:t>
                      </a:r>
                      <a:endParaRPr lang="es-MX" sz="2000" b="1" i="0" u="none" strike="noStrike" dirty="0">
                        <a:solidFill>
                          <a:schemeClr val="bg1"/>
                        </a:solidFill>
                        <a:effectLst/>
                        <a:latin typeface="Calibri" panose="020F050202020403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5400" b="1" u="none" strike="noStrike" dirty="0">
                          <a:solidFill>
                            <a:schemeClr val="bg1"/>
                          </a:solidFill>
                          <a:effectLst/>
                        </a:rPr>
                        <a:t>2601</a:t>
                      </a:r>
                      <a:endParaRPr lang="es-MX" sz="1800" b="1" i="0" u="none" strike="noStrike" dirty="0">
                        <a:solidFill>
                          <a:schemeClr val="bg1"/>
                        </a:solidFill>
                        <a:effectLs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2891645"/>
                  </a:ext>
                </a:extLst>
              </a:tr>
            </a:tbl>
          </a:graphicData>
        </a:graphic>
      </p:graphicFrame>
    </p:spTree>
    <p:extLst>
      <p:ext uri="{BB962C8B-B14F-4D97-AF65-F5344CB8AC3E}">
        <p14:creationId xmlns:p14="http://schemas.microsoft.com/office/powerpoint/2010/main" val="1145255097"/>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p:cNvSpPr/>
          <p:nvPr/>
        </p:nvSpPr>
        <p:spPr>
          <a:xfrm>
            <a:off x="6172201" y="0"/>
            <a:ext cx="6019800" cy="6857999"/>
          </a:xfrm>
          <a:prstGeom prst="rect">
            <a:avLst/>
          </a:prstGeom>
          <a:solidFill>
            <a:srgbClr val="119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7" name="Picture 2" descr="Logo ASM">
            <a:extLst>
              <a:ext uri="{FF2B5EF4-FFF2-40B4-BE49-F238E27FC236}">
                <a16:creationId xmlns:a16="http://schemas.microsoft.com/office/drawing/2014/main" id="{7A21571A-E31F-4AD8-910E-26CA2E97D4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459" y="195680"/>
            <a:ext cx="1587507" cy="8998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Gráfico 11">
            <a:extLst>
              <a:ext uri="{FF2B5EF4-FFF2-40B4-BE49-F238E27FC236}">
                <a16:creationId xmlns:a16="http://schemas.microsoft.com/office/drawing/2014/main" id="{5922645E-BC74-4EED-95F8-AC63DED289EF}"/>
              </a:ext>
            </a:extLst>
          </p:cNvPr>
          <p:cNvGraphicFramePr/>
          <p:nvPr>
            <p:extLst>
              <p:ext uri="{D42A27DB-BD31-4B8C-83A1-F6EECF244321}">
                <p14:modId xmlns:p14="http://schemas.microsoft.com/office/powerpoint/2010/main" val="2520722916"/>
              </p:ext>
            </p:extLst>
          </p:nvPr>
        </p:nvGraphicFramePr>
        <p:xfrm>
          <a:off x="-971275" y="1296093"/>
          <a:ext cx="8128000" cy="5418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a 7">
            <a:extLst>
              <a:ext uri="{FF2B5EF4-FFF2-40B4-BE49-F238E27FC236}">
                <a16:creationId xmlns:a16="http://schemas.microsoft.com/office/drawing/2014/main" id="{EDDA1B50-1487-4F8C-A06C-D2483B042A61}"/>
              </a:ext>
            </a:extLst>
          </p:cNvPr>
          <p:cNvGraphicFramePr>
            <a:graphicFrameLocks noGrp="1"/>
          </p:cNvGraphicFramePr>
          <p:nvPr>
            <p:extLst>
              <p:ext uri="{D42A27DB-BD31-4B8C-83A1-F6EECF244321}">
                <p14:modId xmlns:p14="http://schemas.microsoft.com/office/powerpoint/2010/main" val="299370758"/>
              </p:ext>
            </p:extLst>
          </p:nvPr>
        </p:nvGraphicFramePr>
        <p:xfrm>
          <a:off x="6715737" y="3334867"/>
          <a:ext cx="5238372" cy="1310640"/>
        </p:xfrm>
        <a:graphic>
          <a:graphicData uri="http://schemas.openxmlformats.org/drawingml/2006/table">
            <a:tbl>
              <a:tblPr>
                <a:tableStyleId>{ED083AE6-46FA-4A59-8FB0-9F97EB10719F}</a:tableStyleId>
              </a:tblPr>
              <a:tblGrid>
                <a:gridCol w="2858827">
                  <a:extLst>
                    <a:ext uri="{9D8B030D-6E8A-4147-A177-3AD203B41FA5}">
                      <a16:colId xmlns:a16="http://schemas.microsoft.com/office/drawing/2014/main" val="2513348704"/>
                    </a:ext>
                  </a:extLst>
                </a:gridCol>
                <a:gridCol w="2379545">
                  <a:extLst>
                    <a:ext uri="{9D8B030D-6E8A-4147-A177-3AD203B41FA5}">
                      <a16:colId xmlns:a16="http://schemas.microsoft.com/office/drawing/2014/main" val="304744111"/>
                    </a:ext>
                  </a:extLst>
                </a:gridCol>
              </a:tblGrid>
              <a:tr h="190500">
                <a:tc>
                  <a:txBody>
                    <a:bodyPr/>
                    <a:lstStyle/>
                    <a:p>
                      <a:pPr algn="r" fontAlgn="b"/>
                      <a:r>
                        <a:rPr lang="es-MX" sz="2000" b="1" u="none" strike="noStrike" dirty="0">
                          <a:solidFill>
                            <a:schemeClr val="bg1"/>
                          </a:solidFill>
                          <a:effectLst/>
                        </a:rPr>
                        <a:t>OBSERVACIONES PRELIMINARES ENTES ESTATALES CENTRALES </a:t>
                      </a:r>
                    </a:p>
                    <a:p>
                      <a:pPr algn="r" fontAlgn="b"/>
                      <a:r>
                        <a:rPr lang="es-MX" sz="2000" b="1" u="none" strike="noStrike" dirty="0">
                          <a:solidFill>
                            <a:schemeClr val="bg1"/>
                          </a:solidFill>
                          <a:effectLst/>
                        </a:rPr>
                        <a:t>CUENTA PÚBLICA 2020:</a:t>
                      </a:r>
                      <a:endParaRPr lang="es-MX" sz="1800" b="1" i="0" u="none" strike="noStrike" dirty="0">
                        <a:solidFill>
                          <a:schemeClr val="bg1"/>
                        </a:solidFill>
                        <a:effectLst/>
                        <a:latin typeface="Calibri" panose="020F050202020403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5400" b="1" u="none" strike="noStrike" dirty="0">
                          <a:solidFill>
                            <a:schemeClr val="bg1"/>
                          </a:solidFill>
                          <a:effectLst/>
                        </a:rPr>
                        <a:t>236</a:t>
                      </a:r>
                      <a:endParaRPr lang="es-MX" sz="1400" b="1" i="0" u="none" strike="noStrike" dirty="0">
                        <a:solidFill>
                          <a:schemeClr val="bg1"/>
                        </a:solidFill>
                        <a:effectLs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2891645"/>
                  </a:ext>
                </a:extLst>
              </a:tr>
            </a:tbl>
          </a:graphicData>
        </a:graphic>
      </p:graphicFrame>
    </p:spTree>
    <p:extLst>
      <p:ext uri="{BB962C8B-B14F-4D97-AF65-F5344CB8AC3E}">
        <p14:creationId xmlns:p14="http://schemas.microsoft.com/office/powerpoint/2010/main" val="2084902178"/>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p:cNvSpPr/>
          <p:nvPr/>
        </p:nvSpPr>
        <p:spPr>
          <a:xfrm>
            <a:off x="6172201" y="0"/>
            <a:ext cx="6019800" cy="6857999"/>
          </a:xfrm>
          <a:prstGeom prst="rect">
            <a:avLst/>
          </a:prstGeom>
          <a:solidFill>
            <a:srgbClr val="119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7" name="Picture 2" descr="Logo ASM">
            <a:extLst>
              <a:ext uri="{FF2B5EF4-FFF2-40B4-BE49-F238E27FC236}">
                <a16:creationId xmlns:a16="http://schemas.microsoft.com/office/drawing/2014/main" id="{7A21571A-E31F-4AD8-910E-26CA2E97D4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459" y="195680"/>
            <a:ext cx="1587507" cy="8998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áfico 8">
            <a:extLst>
              <a:ext uri="{FF2B5EF4-FFF2-40B4-BE49-F238E27FC236}">
                <a16:creationId xmlns:a16="http://schemas.microsoft.com/office/drawing/2014/main" id="{C78F5832-613A-4F83-9026-C55D25E0A142}"/>
              </a:ext>
            </a:extLst>
          </p:cNvPr>
          <p:cNvGraphicFramePr/>
          <p:nvPr>
            <p:extLst>
              <p:ext uri="{D42A27DB-BD31-4B8C-83A1-F6EECF244321}">
                <p14:modId xmlns:p14="http://schemas.microsoft.com/office/powerpoint/2010/main" val="189494205"/>
              </p:ext>
            </p:extLst>
          </p:nvPr>
        </p:nvGraphicFramePr>
        <p:xfrm>
          <a:off x="-726909" y="1296093"/>
          <a:ext cx="8128000" cy="5418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a 9">
            <a:extLst>
              <a:ext uri="{FF2B5EF4-FFF2-40B4-BE49-F238E27FC236}">
                <a16:creationId xmlns:a16="http://schemas.microsoft.com/office/drawing/2014/main" id="{DD116865-3A9E-4325-B92B-CB40F709F6C5}"/>
              </a:ext>
            </a:extLst>
          </p:cNvPr>
          <p:cNvGraphicFramePr>
            <a:graphicFrameLocks noGrp="1"/>
          </p:cNvGraphicFramePr>
          <p:nvPr>
            <p:extLst>
              <p:ext uri="{D42A27DB-BD31-4B8C-83A1-F6EECF244321}">
                <p14:modId xmlns:p14="http://schemas.microsoft.com/office/powerpoint/2010/main" val="3010008964"/>
              </p:ext>
            </p:extLst>
          </p:nvPr>
        </p:nvGraphicFramePr>
        <p:xfrm>
          <a:off x="6715735" y="3334867"/>
          <a:ext cx="5238374" cy="1310640"/>
        </p:xfrm>
        <a:graphic>
          <a:graphicData uri="http://schemas.openxmlformats.org/drawingml/2006/table">
            <a:tbl>
              <a:tblPr>
                <a:tableStyleId>{ED083AE6-46FA-4A59-8FB0-9F97EB10719F}</a:tableStyleId>
              </a:tblPr>
              <a:tblGrid>
                <a:gridCol w="2858827">
                  <a:extLst>
                    <a:ext uri="{9D8B030D-6E8A-4147-A177-3AD203B41FA5}">
                      <a16:colId xmlns:a16="http://schemas.microsoft.com/office/drawing/2014/main" val="2513348704"/>
                    </a:ext>
                  </a:extLst>
                </a:gridCol>
                <a:gridCol w="2379547">
                  <a:extLst>
                    <a:ext uri="{9D8B030D-6E8A-4147-A177-3AD203B41FA5}">
                      <a16:colId xmlns:a16="http://schemas.microsoft.com/office/drawing/2014/main" val="304744111"/>
                    </a:ext>
                  </a:extLst>
                </a:gridCol>
              </a:tblGrid>
              <a:tr h="342232">
                <a:tc>
                  <a:txBody>
                    <a:bodyPr/>
                    <a:lstStyle/>
                    <a:p>
                      <a:pPr algn="r" fontAlgn="b"/>
                      <a:r>
                        <a:rPr lang="es-MX" sz="2000" b="1" u="none" strike="noStrike" dirty="0">
                          <a:solidFill>
                            <a:schemeClr val="bg1"/>
                          </a:solidFill>
                          <a:effectLst/>
                        </a:rPr>
                        <a:t>OBSERVACIONES PRELIMINARES ENTES PARAESTATALES</a:t>
                      </a:r>
                    </a:p>
                    <a:p>
                      <a:pPr algn="r" fontAlgn="b"/>
                      <a:r>
                        <a:rPr lang="es-MX" sz="2000" b="1" u="none" strike="noStrike" dirty="0">
                          <a:solidFill>
                            <a:schemeClr val="bg1"/>
                          </a:solidFill>
                          <a:effectLst/>
                        </a:rPr>
                        <a:t>CUENTA PÚBLICA 2020:</a:t>
                      </a:r>
                      <a:endParaRPr lang="es-MX" sz="2000" b="1" i="0" u="none" strike="noStrike" dirty="0">
                        <a:solidFill>
                          <a:schemeClr val="bg1"/>
                        </a:solidFill>
                        <a:effectLst/>
                        <a:latin typeface="Calibri" panose="020F050202020403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5400" b="1" u="none" strike="noStrike" dirty="0">
                          <a:solidFill>
                            <a:schemeClr val="bg1"/>
                          </a:solidFill>
                          <a:effectLst/>
                        </a:rPr>
                        <a:t>320</a:t>
                      </a:r>
                      <a:endParaRPr lang="es-MX" sz="1400" b="1" i="0" u="none" strike="noStrike" dirty="0">
                        <a:solidFill>
                          <a:schemeClr val="bg1"/>
                        </a:solidFill>
                        <a:effectLs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2891645"/>
                  </a:ext>
                </a:extLst>
              </a:tr>
            </a:tbl>
          </a:graphicData>
        </a:graphic>
      </p:graphicFrame>
    </p:spTree>
    <p:extLst>
      <p:ext uri="{BB962C8B-B14F-4D97-AF65-F5344CB8AC3E}">
        <p14:creationId xmlns:p14="http://schemas.microsoft.com/office/powerpoint/2010/main" val="4074630419"/>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p:cNvSpPr/>
          <p:nvPr/>
        </p:nvSpPr>
        <p:spPr>
          <a:xfrm>
            <a:off x="6172201" y="0"/>
            <a:ext cx="6019800" cy="6857999"/>
          </a:xfrm>
          <a:prstGeom prst="rect">
            <a:avLst/>
          </a:prstGeom>
          <a:solidFill>
            <a:srgbClr val="119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7" name="Picture 2" descr="Logo ASM">
            <a:extLst>
              <a:ext uri="{FF2B5EF4-FFF2-40B4-BE49-F238E27FC236}">
                <a16:creationId xmlns:a16="http://schemas.microsoft.com/office/drawing/2014/main" id="{7A21571A-E31F-4AD8-910E-26CA2E97D4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459" y="195680"/>
            <a:ext cx="1587507" cy="8998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áfico 8">
            <a:extLst>
              <a:ext uri="{FF2B5EF4-FFF2-40B4-BE49-F238E27FC236}">
                <a16:creationId xmlns:a16="http://schemas.microsoft.com/office/drawing/2014/main" id="{1D840DED-8320-4663-A35E-10F17CDD1423}"/>
              </a:ext>
            </a:extLst>
          </p:cNvPr>
          <p:cNvGraphicFramePr/>
          <p:nvPr>
            <p:extLst>
              <p:ext uri="{D42A27DB-BD31-4B8C-83A1-F6EECF244321}">
                <p14:modId xmlns:p14="http://schemas.microsoft.com/office/powerpoint/2010/main" val="1916834290"/>
              </p:ext>
            </p:extLst>
          </p:nvPr>
        </p:nvGraphicFramePr>
        <p:xfrm>
          <a:off x="-971275" y="1296093"/>
          <a:ext cx="8128000" cy="5418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a 9">
            <a:extLst>
              <a:ext uri="{FF2B5EF4-FFF2-40B4-BE49-F238E27FC236}">
                <a16:creationId xmlns:a16="http://schemas.microsoft.com/office/drawing/2014/main" id="{C54A162A-9488-4437-8AD3-F235DD087D63}"/>
              </a:ext>
            </a:extLst>
          </p:cNvPr>
          <p:cNvGraphicFramePr>
            <a:graphicFrameLocks noGrp="1"/>
          </p:cNvGraphicFramePr>
          <p:nvPr>
            <p:extLst>
              <p:ext uri="{D42A27DB-BD31-4B8C-83A1-F6EECF244321}">
                <p14:modId xmlns:p14="http://schemas.microsoft.com/office/powerpoint/2010/main" val="1349475283"/>
              </p:ext>
            </p:extLst>
          </p:nvPr>
        </p:nvGraphicFramePr>
        <p:xfrm>
          <a:off x="6715734" y="3334867"/>
          <a:ext cx="5238376" cy="1310640"/>
        </p:xfrm>
        <a:graphic>
          <a:graphicData uri="http://schemas.openxmlformats.org/drawingml/2006/table">
            <a:tbl>
              <a:tblPr>
                <a:tableStyleId>{ED083AE6-46FA-4A59-8FB0-9F97EB10719F}</a:tableStyleId>
              </a:tblPr>
              <a:tblGrid>
                <a:gridCol w="2858829">
                  <a:extLst>
                    <a:ext uri="{9D8B030D-6E8A-4147-A177-3AD203B41FA5}">
                      <a16:colId xmlns:a16="http://schemas.microsoft.com/office/drawing/2014/main" val="2513348704"/>
                    </a:ext>
                  </a:extLst>
                </a:gridCol>
                <a:gridCol w="2379547">
                  <a:extLst>
                    <a:ext uri="{9D8B030D-6E8A-4147-A177-3AD203B41FA5}">
                      <a16:colId xmlns:a16="http://schemas.microsoft.com/office/drawing/2014/main" val="304744111"/>
                    </a:ext>
                  </a:extLst>
                </a:gridCol>
              </a:tblGrid>
              <a:tr h="345440">
                <a:tc>
                  <a:txBody>
                    <a:bodyPr/>
                    <a:lstStyle/>
                    <a:p>
                      <a:pPr algn="r" fontAlgn="b"/>
                      <a:r>
                        <a:rPr lang="es-MX" sz="2000" b="1" u="none" strike="noStrike" dirty="0">
                          <a:solidFill>
                            <a:schemeClr val="bg1"/>
                          </a:solidFill>
                          <a:effectLst/>
                        </a:rPr>
                        <a:t>OBSERVACIONES PRELIMINARES ENTES AUTÓNOMOS</a:t>
                      </a:r>
                    </a:p>
                    <a:p>
                      <a:pPr algn="r" fontAlgn="b"/>
                      <a:r>
                        <a:rPr lang="es-MX" sz="2000" b="1" u="none" strike="noStrike" dirty="0">
                          <a:solidFill>
                            <a:schemeClr val="bg1"/>
                          </a:solidFill>
                          <a:effectLst/>
                        </a:rPr>
                        <a:t>CUENTA PÚBLICA 2020</a:t>
                      </a:r>
                      <a:r>
                        <a:rPr lang="es-MX" sz="2000" b="1" i="0" u="none" strike="noStrike" dirty="0">
                          <a:solidFill>
                            <a:schemeClr val="bg1"/>
                          </a:solidFill>
                          <a:effectLst/>
                          <a:latin typeface="Calibri" panose="020F05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5400" b="1" u="none" strike="noStrike" dirty="0">
                          <a:solidFill>
                            <a:schemeClr val="bg1"/>
                          </a:solidFill>
                          <a:effectLst/>
                        </a:rPr>
                        <a:t>44</a:t>
                      </a:r>
                      <a:endParaRPr lang="es-MX" sz="5400" b="1" i="0" u="none" strike="noStrike" dirty="0">
                        <a:solidFill>
                          <a:schemeClr val="bg1"/>
                        </a:solidFill>
                        <a:effectLs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2891645"/>
                  </a:ext>
                </a:extLst>
              </a:tr>
            </a:tbl>
          </a:graphicData>
        </a:graphic>
      </p:graphicFrame>
    </p:spTree>
    <p:extLst>
      <p:ext uri="{BB962C8B-B14F-4D97-AF65-F5344CB8AC3E}">
        <p14:creationId xmlns:p14="http://schemas.microsoft.com/office/powerpoint/2010/main" val="2138411466"/>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p:cNvSpPr/>
          <p:nvPr/>
        </p:nvSpPr>
        <p:spPr>
          <a:xfrm>
            <a:off x="6172201" y="0"/>
            <a:ext cx="6019800" cy="6857999"/>
          </a:xfrm>
          <a:prstGeom prst="rect">
            <a:avLst/>
          </a:prstGeom>
          <a:solidFill>
            <a:srgbClr val="119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7" name="Picture 2" descr="Logo ASM">
            <a:extLst>
              <a:ext uri="{FF2B5EF4-FFF2-40B4-BE49-F238E27FC236}">
                <a16:creationId xmlns:a16="http://schemas.microsoft.com/office/drawing/2014/main" id="{7A21571A-E31F-4AD8-910E-26CA2E97D4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459" y="195680"/>
            <a:ext cx="1587507" cy="8998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áfico 8">
            <a:extLst>
              <a:ext uri="{FF2B5EF4-FFF2-40B4-BE49-F238E27FC236}">
                <a16:creationId xmlns:a16="http://schemas.microsoft.com/office/drawing/2014/main" id="{70F134EE-88CF-4424-99C4-4D61A0B0D935}"/>
              </a:ext>
            </a:extLst>
          </p:cNvPr>
          <p:cNvGraphicFramePr/>
          <p:nvPr>
            <p:extLst>
              <p:ext uri="{D42A27DB-BD31-4B8C-83A1-F6EECF244321}">
                <p14:modId xmlns:p14="http://schemas.microsoft.com/office/powerpoint/2010/main" val="581287970"/>
              </p:ext>
            </p:extLst>
          </p:nvPr>
        </p:nvGraphicFramePr>
        <p:xfrm>
          <a:off x="-971275" y="1296093"/>
          <a:ext cx="8128000" cy="5418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a 9">
            <a:extLst>
              <a:ext uri="{FF2B5EF4-FFF2-40B4-BE49-F238E27FC236}">
                <a16:creationId xmlns:a16="http://schemas.microsoft.com/office/drawing/2014/main" id="{EF703752-37DF-45AE-98CB-19A5E1F0E723}"/>
              </a:ext>
            </a:extLst>
          </p:cNvPr>
          <p:cNvGraphicFramePr>
            <a:graphicFrameLocks noGrp="1"/>
          </p:cNvGraphicFramePr>
          <p:nvPr>
            <p:extLst>
              <p:ext uri="{D42A27DB-BD31-4B8C-83A1-F6EECF244321}">
                <p14:modId xmlns:p14="http://schemas.microsoft.com/office/powerpoint/2010/main" val="732453854"/>
              </p:ext>
            </p:extLst>
          </p:nvPr>
        </p:nvGraphicFramePr>
        <p:xfrm>
          <a:off x="6715733" y="3334867"/>
          <a:ext cx="5238378" cy="1310640"/>
        </p:xfrm>
        <a:graphic>
          <a:graphicData uri="http://schemas.openxmlformats.org/drawingml/2006/table">
            <a:tbl>
              <a:tblPr>
                <a:tableStyleId>{ED083AE6-46FA-4A59-8FB0-9F97EB10719F}</a:tableStyleId>
              </a:tblPr>
              <a:tblGrid>
                <a:gridCol w="2858830">
                  <a:extLst>
                    <a:ext uri="{9D8B030D-6E8A-4147-A177-3AD203B41FA5}">
                      <a16:colId xmlns:a16="http://schemas.microsoft.com/office/drawing/2014/main" val="2513348704"/>
                    </a:ext>
                  </a:extLst>
                </a:gridCol>
                <a:gridCol w="2379548">
                  <a:extLst>
                    <a:ext uri="{9D8B030D-6E8A-4147-A177-3AD203B41FA5}">
                      <a16:colId xmlns:a16="http://schemas.microsoft.com/office/drawing/2014/main" val="304744111"/>
                    </a:ext>
                  </a:extLst>
                </a:gridCol>
              </a:tblGrid>
              <a:tr h="342232">
                <a:tc>
                  <a:txBody>
                    <a:bodyPr/>
                    <a:lstStyle/>
                    <a:p>
                      <a:pPr algn="r" fontAlgn="b"/>
                      <a:r>
                        <a:rPr lang="es-MX" sz="2000" b="1" u="none" strike="noStrike" dirty="0">
                          <a:solidFill>
                            <a:schemeClr val="bg1"/>
                          </a:solidFill>
                          <a:effectLst/>
                        </a:rPr>
                        <a:t>OBSERVACIONES PRELIMINARES AYUNTAMIENTOS</a:t>
                      </a:r>
                    </a:p>
                    <a:p>
                      <a:pPr algn="r" fontAlgn="b"/>
                      <a:r>
                        <a:rPr lang="es-MX" sz="2000" b="1" u="none" strike="noStrike" dirty="0">
                          <a:solidFill>
                            <a:schemeClr val="bg1"/>
                          </a:solidFill>
                          <a:effectLst/>
                        </a:rPr>
                        <a:t>CUENTA PÚBLICA 2020:</a:t>
                      </a:r>
                      <a:endParaRPr lang="es-MX" sz="2000" b="1" i="0" u="none" strike="noStrike" dirty="0">
                        <a:solidFill>
                          <a:schemeClr val="bg1"/>
                        </a:solidFill>
                        <a:effectLst/>
                        <a:latin typeface="Calibri" panose="020F0502020204030204" pitchFamily="34" charset="0"/>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5400" b="1" u="none" strike="noStrike" dirty="0">
                          <a:solidFill>
                            <a:schemeClr val="bg1"/>
                          </a:solidFill>
                          <a:effectLst/>
                        </a:rPr>
                        <a:t>1554</a:t>
                      </a:r>
                      <a:endParaRPr lang="es-MX" sz="5400" b="1" i="0" u="none" strike="noStrike" dirty="0">
                        <a:solidFill>
                          <a:schemeClr val="bg1"/>
                        </a:solidFill>
                        <a:effectLs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2891645"/>
                  </a:ext>
                </a:extLst>
              </a:tr>
            </a:tbl>
          </a:graphicData>
        </a:graphic>
      </p:graphicFrame>
    </p:spTree>
    <p:extLst>
      <p:ext uri="{BB962C8B-B14F-4D97-AF65-F5344CB8AC3E}">
        <p14:creationId xmlns:p14="http://schemas.microsoft.com/office/powerpoint/2010/main" val="1892701098"/>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 name="Freeform 8">
            <a:extLst>
              <a:ext uri="{FF2B5EF4-FFF2-40B4-BE49-F238E27FC236}">
                <a16:creationId xmlns:a16="http://schemas.microsoft.com/office/drawing/2014/main" id="{8791CCBE-0F5F-4E64-912A-B8A366227B3A}"/>
              </a:ext>
            </a:extLst>
          </p:cNvPr>
          <p:cNvSpPr>
            <a:spLocks/>
          </p:cNvSpPr>
          <p:nvPr/>
        </p:nvSpPr>
        <p:spPr bwMode="auto">
          <a:xfrm>
            <a:off x="-3069171" y="2052374"/>
            <a:ext cx="5613401" cy="5615517"/>
          </a:xfrm>
          <a:custGeom>
            <a:avLst/>
            <a:gdLst>
              <a:gd name="T0" fmla="*/ 1045 w 2233"/>
              <a:gd name="T1" fmla="*/ 39 h 2233"/>
              <a:gd name="T2" fmla="*/ 1188 w 2233"/>
              <a:gd name="T3" fmla="*/ 39 h 2233"/>
              <a:gd name="T4" fmla="*/ 2193 w 2233"/>
              <a:gd name="T5" fmla="*/ 1044 h 2233"/>
              <a:gd name="T6" fmla="*/ 2193 w 2233"/>
              <a:gd name="T7" fmla="*/ 1188 h 2233"/>
              <a:gd name="T8" fmla="*/ 1188 w 2233"/>
              <a:gd name="T9" fmla="*/ 2193 h 2233"/>
              <a:gd name="T10" fmla="*/ 1045 w 2233"/>
              <a:gd name="T11" fmla="*/ 2193 h 2233"/>
              <a:gd name="T12" fmla="*/ 40 w 2233"/>
              <a:gd name="T13" fmla="*/ 1188 h 2233"/>
              <a:gd name="T14" fmla="*/ 40 w 2233"/>
              <a:gd name="T15" fmla="*/ 1044 h 2233"/>
              <a:gd name="T16" fmla="*/ 1045 w 2233"/>
              <a:gd name="T17" fmla="*/ 39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233">
                <a:moveTo>
                  <a:pt x="1045" y="39"/>
                </a:moveTo>
                <a:cubicBezTo>
                  <a:pt x="1084" y="0"/>
                  <a:pt x="1149" y="0"/>
                  <a:pt x="1188" y="39"/>
                </a:cubicBezTo>
                <a:cubicBezTo>
                  <a:pt x="2193" y="1044"/>
                  <a:pt x="2193" y="1044"/>
                  <a:pt x="2193" y="1044"/>
                </a:cubicBezTo>
                <a:cubicBezTo>
                  <a:pt x="2233" y="1084"/>
                  <a:pt x="2233" y="1148"/>
                  <a:pt x="2193" y="1188"/>
                </a:cubicBezTo>
                <a:cubicBezTo>
                  <a:pt x="1188" y="2193"/>
                  <a:pt x="1188" y="2193"/>
                  <a:pt x="1188" y="2193"/>
                </a:cubicBezTo>
                <a:cubicBezTo>
                  <a:pt x="1149" y="2233"/>
                  <a:pt x="1084" y="2233"/>
                  <a:pt x="1045" y="2193"/>
                </a:cubicBezTo>
                <a:cubicBezTo>
                  <a:pt x="40" y="1188"/>
                  <a:pt x="40" y="1188"/>
                  <a:pt x="40" y="1188"/>
                </a:cubicBezTo>
                <a:cubicBezTo>
                  <a:pt x="0" y="1148"/>
                  <a:pt x="0" y="1084"/>
                  <a:pt x="40" y="1044"/>
                </a:cubicBezTo>
                <a:cubicBezTo>
                  <a:pt x="1045" y="39"/>
                  <a:pt x="1045" y="39"/>
                  <a:pt x="1045" y="39"/>
                </a:cubicBezTo>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 name="Freeform 12">
            <a:extLst>
              <a:ext uri="{FF2B5EF4-FFF2-40B4-BE49-F238E27FC236}">
                <a16:creationId xmlns:a16="http://schemas.microsoft.com/office/drawing/2014/main" id="{DB7ACE15-EDAE-44AF-88B5-B5DC9F462D05}"/>
              </a:ext>
            </a:extLst>
          </p:cNvPr>
          <p:cNvSpPr>
            <a:spLocks/>
          </p:cNvSpPr>
          <p:nvPr/>
        </p:nvSpPr>
        <p:spPr bwMode="auto">
          <a:xfrm>
            <a:off x="-2237321" y="4192324"/>
            <a:ext cx="3318933" cy="3318933"/>
          </a:xfrm>
          <a:custGeom>
            <a:avLst/>
            <a:gdLst>
              <a:gd name="T0" fmla="*/ 617 w 1320"/>
              <a:gd name="T1" fmla="*/ 24 h 1320"/>
              <a:gd name="T2" fmla="*/ 702 w 1320"/>
              <a:gd name="T3" fmla="*/ 24 h 1320"/>
              <a:gd name="T4" fmla="*/ 1296 w 1320"/>
              <a:gd name="T5" fmla="*/ 618 h 1320"/>
              <a:gd name="T6" fmla="*/ 1296 w 1320"/>
              <a:gd name="T7" fmla="*/ 702 h 1320"/>
              <a:gd name="T8" fmla="*/ 702 w 1320"/>
              <a:gd name="T9" fmla="*/ 1297 h 1320"/>
              <a:gd name="T10" fmla="*/ 617 w 1320"/>
              <a:gd name="T11" fmla="*/ 1297 h 1320"/>
              <a:gd name="T12" fmla="*/ 23 w 1320"/>
              <a:gd name="T13" fmla="*/ 702 h 1320"/>
              <a:gd name="T14" fmla="*/ 23 w 1320"/>
              <a:gd name="T15" fmla="*/ 618 h 1320"/>
              <a:gd name="T16" fmla="*/ 617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7" y="24"/>
                </a:moveTo>
                <a:cubicBezTo>
                  <a:pt x="641" y="0"/>
                  <a:pt x="679" y="0"/>
                  <a:pt x="702" y="24"/>
                </a:cubicBezTo>
                <a:cubicBezTo>
                  <a:pt x="1296" y="618"/>
                  <a:pt x="1296" y="618"/>
                  <a:pt x="1296" y="618"/>
                </a:cubicBezTo>
                <a:cubicBezTo>
                  <a:pt x="1320" y="641"/>
                  <a:pt x="1320" y="679"/>
                  <a:pt x="1296" y="702"/>
                </a:cubicBezTo>
                <a:cubicBezTo>
                  <a:pt x="702" y="1297"/>
                  <a:pt x="702" y="1297"/>
                  <a:pt x="702" y="1297"/>
                </a:cubicBezTo>
                <a:cubicBezTo>
                  <a:pt x="679" y="1320"/>
                  <a:pt x="641" y="1320"/>
                  <a:pt x="617" y="1297"/>
                </a:cubicBezTo>
                <a:cubicBezTo>
                  <a:pt x="23" y="702"/>
                  <a:pt x="23" y="702"/>
                  <a:pt x="23" y="702"/>
                </a:cubicBezTo>
                <a:cubicBezTo>
                  <a:pt x="0" y="679"/>
                  <a:pt x="0" y="641"/>
                  <a:pt x="23" y="618"/>
                </a:cubicBezTo>
                <a:lnTo>
                  <a:pt x="61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 name="Freeform 13">
            <a:extLst>
              <a:ext uri="{FF2B5EF4-FFF2-40B4-BE49-F238E27FC236}">
                <a16:creationId xmlns:a16="http://schemas.microsoft.com/office/drawing/2014/main" id="{F228765D-E6CF-4EA3-BE0A-AE8E6D929183}"/>
              </a:ext>
            </a:extLst>
          </p:cNvPr>
          <p:cNvSpPr>
            <a:spLocks/>
          </p:cNvSpPr>
          <p:nvPr/>
        </p:nvSpPr>
        <p:spPr bwMode="auto">
          <a:xfrm>
            <a:off x="-2093388" y="4338374"/>
            <a:ext cx="3028951" cy="3026833"/>
          </a:xfrm>
          <a:custGeom>
            <a:avLst/>
            <a:gdLst>
              <a:gd name="T0" fmla="*/ 603 w 1205"/>
              <a:gd name="T1" fmla="*/ 1204 h 1204"/>
              <a:gd name="T2" fmla="*/ 597 w 1205"/>
              <a:gd name="T3" fmla="*/ 1202 h 1204"/>
              <a:gd name="T4" fmla="*/ 3 w 1205"/>
              <a:gd name="T5" fmla="*/ 608 h 1204"/>
              <a:gd name="T6" fmla="*/ 3 w 1205"/>
              <a:gd name="T7" fmla="*/ 596 h 1204"/>
              <a:gd name="T8" fmla="*/ 597 w 1205"/>
              <a:gd name="T9" fmla="*/ 2 h 1204"/>
              <a:gd name="T10" fmla="*/ 603 w 1205"/>
              <a:gd name="T11" fmla="*/ 0 h 1204"/>
              <a:gd name="T12" fmla="*/ 608 w 1205"/>
              <a:gd name="T13" fmla="*/ 2 h 1204"/>
              <a:gd name="T14" fmla="*/ 1202 w 1205"/>
              <a:gd name="T15" fmla="*/ 596 h 1204"/>
              <a:gd name="T16" fmla="*/ 1202 w 1205"/>
              <a:gd name="T17" fmla="*/ 608 h 1204"/>
              <a:gd name="T18" fmla="*/ 608 w 1205"/>
              <a:gd name="T19" fmla="*/ 1202 h 1204"/>
              <a:gd name="T20" fmla="*/ 603 w 1205"/>
              <a:gd name="T21" fmla="*/ 120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5" h="1204">
                <a:moveTo>
                  <a:pt x="603" y="1204"/>
                </a:moveTo>
                <a:cubicBezTo>
                  <a:pt x="601" y="1204"/>
                  <a:pt x="599" y="1204"/>
                  <a:pt x="597" y="1202"/>
                </a:cubicBezTo>
                <a:cubicBezTo>
                  <a:pt x="3" y="608"/>
                  <a:pt x="3" y="608"/>
                  <a:pt x="3" y="608"/>
                </a:cubicBezTo>
                <a:cubicBezTo>
                  <a:pt x="0" y="605"/>
                  <a:pt x="0" y="600"/>
                  <a:pt x="3" y="596"/>
                </a:cubicBezTo>
                <a:cubicBezTo>
                  <a:pt x="597" y="2"/>
                  <a:pt x="597" y="2"/>
                  <a:pt x="597" y="2"/>
                </a:cubicBezTo>
                <a:cubicBezTo>
                  <a:pt x="599" y="0"/>
                  <a:pt x="601" y="0"/>
                  <a:pt x="603" y="0"/>
                </a:cubicBezTo>
                <a:cubicBezTo>
                  <a:pt x="604" y="0"/>
                  <a:pt x="606" y="0"/>
                  <a:pt x="608" y="2"/>
                </a:cubicBezTo>
                <a:cubicBezTo>
                  <a:pt x="1202" y="596"/>
                  <a:pt x="1202" y="596"/>
                  <a:pt x="1202" y="596"/>
                </a:cubicBezTo>
                <a:cubicBezTo>
                  <a:pt x="1205" y="600"/>
                  <a:pt x="1205" y="605"/>
                  <a:pt x="1202" y="608"/>
                </a:cubicBezTo>
                <a:cubicBezTo>
                  <a:pt x="608" y="1202"/>
                  <a:pt x="608" y="1202"/>
                  <a:pt x="608" y="1202"/>
                </a:cubicBezTo>
                <a:cubicBezTo>
                  <a:pt x="606" y="1204"/>
                  <a:pt x="604" y="1204"/>
                  <a:pt x="603" y="120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 name="Freeform 14">
            <a:extLst>
              <a:ext uri="{FF2B5EF4-FFF2-40B4-BE49-F238E27FC236}">
                <a16:creationId xmlns:a16="http://schemas.microsoft.com/office/drawing/2014/main" id="{B1FE4F07-7D97-4FFA-B59C-7C98075676D8}"/>
              </a:ext>
            </a:extLst>
          </p:cNvPr>
          <p:cNvSpPr>
            <a:spLocks/>
          </p:cNvSpPr>
          <p:nvPr/>
        </p:nvSpPr>
        <p:spPr bwMode="auto">
          <a:xfrm>
            <a:off x="461428" y="5731140"/>
            <a:ext cx="3318933" cy="3318933"/>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 name="Freeform 14">
            <a:extLst>
              <a:ext uri="{FF2B5EF4-FFF2-40B4-BE49-F238E27FC236}">
                <a16:creationId xmlns:a16="http://schemas.microsoft.com/office/drawing/2014/main" id="{9DD8812C-5ACE-4067-9A41-C416C30C7CF7}"/>
              </a:ext>
            </a:extLst>
          </p:cNvPr>
          <p:cNvSpPr>
            <a:spLocks/>
          </p:cNvSpPr>
          <p:nvPr/>
        </p:nvSpPr>
        <p:spPr bwMode="auto">
          <a:xfrm>
            <a:off x="10741688" y="1639188"/>
            <a:ext cx="3318933" cy="3318933"/>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 name="Freeform 15">
            <a:extLst>
              <a:ext uri="{FF2B5EF4-FFF2-40B4-BE49-F238E27FC236}">
                <a16:creationId xmlns:a16="http://schemas.microsoft.com/office/drawing/2014/main" id="{0E8D3240-6A59-4AB9-8C53-59D3359FC7CD}"/>
              </a:ext>
            </a:extLst>
          </p:cNvPr>
          <p:cNvSpPr>
            <a:spLocks/>
          </p:cNvSpPr>
          <p:nvPr/>
        </p:nvSpPr>
        <p:spPr bwMode="auto">
          <a:xfrm>
            <a:off x="11498649" y="1417996"/>
            <a:ext cx="442384" cy="442384"/>
          </a:xfrm>
          <a:custGeom>
            <a:avLst/>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 name="Freeform 16">
            <a:extLst>
              <a:ext uri="{FF2B5EF4-FFF2-40B4-BE49-F238E27FC236}">
                <a16:creationId xmlns:a16="http://schemas.microsoft.com/office/drawing/2014/main" id="{5E24136E-8A6C-4594-8EA1-9D6B269735B0}"/>
              </a:ext>
            </a:extLst>
          </p:cNvPr>
          <p:cNvSpPr>
            <a:spLocks/>
          </p:cNvSpPr>
          <p:nvPr/>
        </p:nvSpPr>
        <p:spPr bwMode="auto">
          <a:xfrm>
            <a:off x="10917935" y="1693611"/>
            <a:ext cx="643467" cy="628651"/>
          </a:xfrm>
          <a:custGeom>
            <a:avLst/>
            <a:gdLst>
              <a:gd name="T0" fmla="*/ 243 w 256"/>
              <a:gd name="T1" fmla="*/ 103 h 250"/>
              <a:gd name="T2" fmla="*/ 150 w 256"/>
              <a:gd name="T3" fmla="*/ 9 h 250"/>
              <a:gd name="T4" fmla="*/ 128 w 256"/>
              <a:gd name="T5" fmla="*/ 0 h 250"/>
              <a:gd name="T6" fmla="*/ 105 w 256"/>
              <a:gd name="T7" fmla="*/ 9 h 250"/>
              <a:gd name="T8" fmla="*/ 12 w 256"/>
              <a:gd name="T9" fmla="*/ 103 h 250"/>
              <a:gd name="T10" fmla="*/ 12 w 256"/>
              <a:gd name="T11" fmla="*/ 147 h 250"/>
              <a:gd name="T12" fmla="*/ 105 w 256"/>
              <a:gd name="T13" fmla="*/ 241 h 250"/>
              <a:gd name="T14" fmla="*/ 128 w 256"/>
              <a:gd name="T15" fmla="*/ 250 h 250"/>
              <a:gd name="T16" fmla="*/ 150 w 256"/>
              <a:gd name="T17" fmla="*/ 241 h 250"/>
              <a:gd name="T18" fmla="*/ 243 w 256"/>
              <a:gd name="T19" fmla="*/ 147 h 250"/>
              <a:gd name="T20" fmla="*/ 243 w 256"/>
              <a:gd name="T21" fmla="*/ 1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50">
                <a:moveTo>
                  <a:pt x="243" y="103"/>
                </a:moveTo>
                <a:cubicBezTo>
                  <a:pt x="150" y="9"/>
                  <a:pt x="150" y="9"/>
                  <a:pt x="150" y="9"/>
                </a:cubicBezTo>
                <a:cubicBezTo>
                  <a:pt x="144" y="3"/>
                  <a:pt x="136" y="0"/>
                  <a:pt x="128" y="0"/>
                </a:cubicBezTo>
                <a:cubicBezTo>
                  <a:pt x="120" y="0"/>
                  <a:pt x="112" y="3"/>
                  <a:pt x="105" y="9"/>
                </a:cubicBezTo>
                <a:cubicBezTo>
                  <a:pt x="12" y="103"/>
                  <a:pt x="12" y="103"/>
                  <a:pt x="12" y="103"/>
                </a:cubicBezTo>
                <a:cubicBezTo>
                  <a:pt x="0" y="115"/>
                  <a:pt x="0" y="135"/>
                  <a:pt x="12" y="147"/>
                </a:cubicBezTo>
                <a:cubicBezTo>
                  <a:pt x="105" y="241"/>
                  <a:pt x="105" y="241"/>
                  <a:pt x="105" y="241"/>
                </a:cubicBezTo>
                <a:cubicBezTo>
                  <a:pt x="112" y="247"/>
                  <a:pt x="120" y="250"/>
                  <a:pt x="128" y="250"/>
                </a:cubicBezTo>
                <a:cubicBezTo>
                  <a:pt x="136" y="250"/>
                  <a:pt x="144" y="247"/>
                  <a:pt x="150" y="241"/>
                </a:cubicBezTo>
                <a:cubicBezTo>
                  <a:pt x="243" y="147"/>
                  <a:pt x="243" y="147"/>
                  <a:pt x="243" y="147"/>
                </a:cubicBezTo>
                <a:cubicBezTo>
                  <a:pt x="256" y="135"/>
                  <a:pt x="256" y="115"/>
                  <a:pt x="243" y="103"/>
                </a:cubicBezTo>
                <a:close/>
              </a:path>
            </a:pathLst>
          </a:custGeom>
          <a:solidFill>
            <a:srgbClr val="299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 name="矩形 40">
            <a:extLst>
              <a:ext uri="{FF2B5EF4-FFF2-40B4-BE49-F238E27FC236}">
                <a16:creationId xmlns:a16="http://schemas.microsoft.com/office/drawing/2014/main" id="{93843724-7408-480B-8688-D2D7FB2FD649}"/>
              </a:ext>
            </a:extLst>
          </p:cNvPr>
          <p:cNvSpPr/>
          <p:nvPr/>
        </p:nvSpPr>
        <p:spPr>
          <a:xfrm>
            <a:off x="2544230" y="5501746"/>
            <a:ext cx="7200175" cy="584775"/>
          </a:xfrm>
          <a:prstGeom prst="rect">
            <a:avLst/>
          </a:prstGeom>
        </p:spPr>
        <p:txBody>
          <a:bodyPr wrap="square">
            <a:spAutoFit/>
          </a:bodyPr>
          <a:lstStyle/>
          <a:p>
            <a:pPr algn="r">
              <a:defRPr/>
            </a:pPr>
            <a:r>
              <a:rPr lang="en-US" altLang="zh-CN" sz="3200" b="1" spc="400" dirty="0">
                <a:latin typeface="Agency FB" panose="020B0503020202020204" pitchFamily="34" charset="0"/>
                <a:cs typeface="+mn-ea"/>
                <a:sym typeface="+mn-lt"/>
              </a:rPr>
              <a:t>CICERÓN</a:t>
            </a:r>
            <a:endParaRPr lang="zh-CN" altLang="en-US" sz="3200" b="1" spc="400" dirty="0">
              <a:latin typeface="Agency FB" panose="020B0503020202020204" pitchFamily="34" charset="0"/>
              <a:cs typeface="+mn-ea"/>
              <a:sym typeface="+mn-lt"/>
            </a:endParaRPr>
          </a:p>
        </p:txBody>
      </p:sp>
      <p:sp>
        <p:nvSpPr>
          <p:cNvPr id="42" name="TextBox 7">
            <a:extLst>
              <a:ext uri="{FF2B5EF4-FFF2-40B4-BE49-F238E27FC236}">
                <a16:creationId xmlns:a16="http://schemas.microsoft.com/office/drawing/2014/main" id="{9A24FB9B-4BDC-4084-A8F8-90107351094D}"/>
              </a:ext>
            </a:extLst>
          </p:cNvPr>
          <p:cNvSpPr>
            <a:spLocks noChangeArrowheads="1"/>
          </p:cNvSpPr>
          <p:nvPr/>
        </p:nvSpPr>
        <p:spPr bwMode="auto">
          <a:xfrm>
            <a:off x="2447595" y="2737370"/>
            <a:ext cx="7296811" cy="17233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defRPr/>
            </a:pPr>
            <a:r>
              <a:rPr lang="es-MX" altLang="zh-CN" sz="3733" i="1" dirty="0">
                <a:solidFill>
                  <a:srgbClr val="007779"/>
                </a:solidFill>
                <a:effectLst>
                  <a:outerShdw blurRad="38100" dist="38100" dir="2700000" algn="tl">
                    <a:srgbClr val="000000">
                      <a:alpha val="43137"/>
                    </a:srgbClr>
                  </a:outerShdw>
                </a:effectLst>
                <a:latin typeface="+mj-lt"/>
                <a:ea typeface="微软雅黑" panose="020B0503020204020204" pitchFamily="34" charset="-122"/>
                <a:cs typeface="+mn-ea"/>
                <a:sym typeface="+mn-lt"/>
              </a:rPr>
              <a:t>“Servirse de un cargo público para enriquecimiento personal resulta no ya inmoral, sino criminal y abominable.”</a:t>
            </a:r>
          </a:p>
        </p:txBody>
      </p:sp>
      <p:pic>
        <p:nvPicPr>
          <p:cNvPr id="11" name="Picture 2" descr="Logo ASM">
            <a:extLst>
              <a:ext uri="{FF2B5EF4-FFF2-40B4-BE49-F238E27FC236}">
                <a16:creationId xmlns:a16="http://schemas.microsoft.com/office/drawing/2014/main" id="{787BA005-52C4-452F-BF59-970ADA391C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30033" y="452670"/>
            <a:ext cx="2979943" cy="1691117"/>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7987283"/>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par>
                                <p:cTn id="20" presetID="2" presetClass="entr" presetSubtype="2"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additive="base">
                                        <p:cTn id="22" dur="500" fill="hold"/>
                                        <p:tgtEl>
                                          <p:spTgt spid="36"/>
                                        </p:tgtEl>
                                        <p:attrNameLst>
                                          <p:attrName>ppt_x</p:attrName>
                                        </p:attrNameLst>
                                      </p:cBhvr>
                                      <p:tavLst>
                                        <p:tav tm="0">
                                          <p:val>
                                            <p:strVal val="1+#ppt_w/2"/>
                                          </p:val>
                                        </p:tav>
                                        <p:tav tm="100000">
                                          <p:val>
                                            <p:strVal val="#ppt_x"/>
                                          </p:val>
                                        </p:tav>
                                      </p:tavLst>
                                    </p:anim>
                                    <p:anim calcmode="lin" valueType="num">
                                      <p:cBhvr additive="base">
                                        <p:cTn id="23" dur="500" fill="hold"/>
                                        <p:tgtEl>
                                          <p:spTgt spid="36"/>
                                        </p:tgtEl>
                                        <p:attrNameLst>
                                          <p:attrName>ppt_y</p:attrName>
                                        </p:attrNameLst>
                                      </p:cBhvr>
                                      <p:tavLst>
                                        <p:tav tm="0">
                                          <p:val>
                                            <p:strVal val="#ppt_y"/>
                                          </p:val>
                                        </p:tav>
                                        <p:tav tm="100000">
                                          <p:val>
                                            <p:strVal val="#ppt_y"/>
                                          </p:val>
                                        </p:tav>
                                      </p:tavLst>
                                    </p:anim>
                                  </p:childTnLst>
                                </p:cTn>
                              </p:par>
                              <p:par>
                                <p:cTn id="24" presetID="53" presetClass="entr" presetSubtype="16"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 calcmode="lin" valueType="num">
                                      <p:cBhvr>
                                        <p:cTn id="26" dur="500" fill="hold"/>
                                        <p:tgtEl>
                                          <p:spTgt spid="37"/>
                                        </p:tgtEl>
                                        <p:attrNameLst>
                                          <p:attrName>ppt_w</p:attrName>
                                        </p:attrNameLst>
                                      </p:cBhvr>
                                      <p:tavLst>
                                        <p:tav tm="0">
                                          <p:val>
                                            <p:fltVal val="0"/>
                                          </p:val>
                                        </p:tav>
                                        <p:tav tm="100000">
                                          <p:val>
                                            <p:strVal val="#ppt_w"/>
                                          </p:val>
                                        </p:tav>
                                      </p:tavLst>
                                    </p:anim>
                                    <p:anim calcmode="lin" valueType="num">
                                      <p:cBhvr>
                                        <p:cTn id="27" dur="500" fill="hold"/>
                                        <p:tgtEl>
                                          <p:spTgt spid="37"/>
                                        </p:tgtEl>
                                        <p:attrNameLst>
                                          <p:attrName>ppt_h</p:attrName>
                                        </p:attrNameLst>
                                      </p:cBhvr>
                                      <p:tavLst>
                                        <p:tav tm="0">
                                          <p:val>
                                            <p:fltVal val="0"/>
                                          </p:val>
                                        </p:tav>
                                        <p:tav tm="100000">
                                          <p:val>
                                            <p:strVal val="#ppt_h"/>
                                          </p:val>
                                        </p:tav>
                                      </p:tavLst>
                                    </p:anim>
                                    <p:animEffect transition="in" filter="fade">
                                      <p:cBhvr>
                                        <p:cTn id="28" dur="500"/>
                                        <p:tgtEl>
                                          <p:spTgt spid="3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6" grpId="0" animBg="1"/>
      <p:bldP spid="37" grpId="0" animBg="1"/>
      <p:bldP spid="38"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p:cNvSpPr/>
          <p:nvPr/>
        </p:nvSpPr>
        <p:spPr>
          <a:xfrm>
            <a:off x="6172201" y="0"/>
            <a:ext cx="6019800" cy="6857999"/>
          </a:xfrm>
          <a:prstGeom prst="rect">
            <a:avLst/>
          </a:prstGeom>
          <a:solidFill>
            <a:srgbClr val="119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7" name="Picture 2" descr="Logo ASM">
            <a:extLst>
              <a:ext uri="{FF2B5EF4-FFF2-40B4-BE49-F238E27FC236}">
                <a16:creationId xmlns:a16="http://schemas.microsoft.com/office/drawing/2014/main" id="{7A21571A-E31F-4AD8-910E-26CA2E97D4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459" y="195680"/>
            <a:ext cx="1587507" cy="8998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áfico 8">
            <a:extLst>
              <a:ext uri="{FF2B5EF4-FFF2-40B4-BE49-F238E27FC236}">
                <a16:creationId xmlns:a16="http://schemas.microsoft.com/office/drawing/2014/main" id="{B122DC2A-0F6A-4795-AFE7-D84116AB208B}"/>
              </a:ext>
            </a:extLst>
          </p:cNvPr>
          <p:cNvGraphicFramePr/>
          <p:nvPr>
            <p:extLst>
              <p:ext uri="{D42A27DB-BD31-4B8C-83A1-F6EECF244321}">
                <p14:modId xmlns:p14="http://schemas.microsoft.com/office/powerpoint/2010/main" val="248787520"/>
              </p:ext>
            </p:extLst>
          </p:nvPr>
        </p:nvGraphicFramePr>
        <p:xfrm>
          <a:off x="-971275" y="1296093"/>
          <a:ext cx="8128000" cy="5418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a 9">
            <a:extLst>
              <a:ext uri="{FF2B5EF4-FFF2-40B4-BE49-F238E27FC236}">
                <a16:creationId xmlns:a16="http://schemas.microsoft.com/office/drawing/2014/main" id="{6E4D3682-E77A-4398-AC9A-898DFB88C90E}"/>
              </a:ext>
            </a:extLst>
          </p:cNvPr>
          <p:cNvGraphicFramePr>
            <a:graphicFrameLocks noGrp="1"/>
          </p:cNvGraphicFramePr>
          <p:nvPr>
            <p:extLst>
              <p:ext uri="{D42A27DB-BD31-4B8C-83A1-F6EECF244321}">
                <p14:modId xmlns:p14="http://schemas.microsoft.com/office/powerpoint/2010/main" val="3319911285"/>
              </p:ext>
            </p:extLst>
          </p:nvPr>
        </p:nvGraphicFramePr>
        <p:xfrm>
          <a:off x="6715733" y="3334867"/>
          <a:ext cx="5238378" cy="1310640"/>
        </p:xfrm>
        <a:graphic>
          <a:graphicData uri="http://schemas.openxmlformats.org/drawingml/2006/table">
            <a:tbl>
              <a:tblPr>
                <a:tableStyleId>{ED083AE6-46FA-4A59-8FB0-9F97EB10719F}</a:tableStyleId>
              </a:tblPr>
              <a:tblGrid>
                <a:gridCol w="2858830">
                  <a:extLst>
                    <a:ext uri="{9D8B030D-6E8A-4147-A177-3AD203B41FA5}">
                      <a16:colId xmlns:a16="http://schemas.microsoft.com/office/drawing/2014/main" val="2513348704"/>
                    </a:ext>
                  </a:extLst>
                </a:gridCol>
                <a:gridCol w="2379548">
                  <a:extLst>
                    <a:ext uri="{9D8B030D-6E8A-4147-A177-3AD203B41FA5}">
                      <a16:colId xmlns:a16="http://schemas.microsoft.com/office/drawing/2014/main" val="304744111"/>
                    </a:ext>
                  </a:extLst>
                </a:gridCol>
              </a:tblGrid>
              <a:tr h="342232">
                <a:tc>
                  <a:txBody>
                    <a:bodyPr/>
                    <a:lstStyle/>
                    <a:p>
                      <a:pPr algn="r" fontAlgn="b"/>
                      <a:r>
                        <a:rPr lang="es-MX" sz="2000" b="1" u="none" strike="noStrike" dirty="0">
                          <a:solidFill>
                            <a:schemeClr val="bg1"/>
                          </a:solidFill>
                          <a:effectLst/>
                        </a:rPr>
                        <a:t>OBSERVACIONES PRELIMINARES PARAMUNICIPALES</a:t>
                      </a:r>
                    </a:p>
                    <a:p>
                      <a:pPr algn="r" fontAlgn="b"/>
                      <a:r>
                        <a:rPr lang="es-MX" sz="2000" b="1" u="none" strike="noStrike" dirty="0">
                          <a:solidFill>
                            <a:schemeClr val="bg1"/>
                          </a:solidFill>
                          <a:effectLst/>
                        </a:rPr>
                        <a:t>CUENTA PÚBLICA 2020</a:t>
                      </a:r>
                      <a:r>
                        <a:rPr lang="es-MX" sz="2000" b="1" i="0" u="none" strike="noStrike" dirty="0">
                          <a:solidFill>
                            <a:schemeClr val="bg1"/>
                          </a:solidFill>
                          <a:effectLst/>
                          <a:latin typeface="Calibri" panose="020F05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5400" b="1" u="none" strike="noStrike" dirty="0">
                          <a:solidFill>
                            <a:schemeClr val="bg1"/>
                          </a:solidFill>
                          <a:effectLst/>
                        </a:rPr>
                        <a:t>429</a:t>
                      </a:r>
                      <a:endParaRPr lang="es-MX" sz="5400" b="1" i="0" u="none" strike="noStrike" dirty="0">
                        <a:solidFill>
                          <a:schemeClr val="bg1"/>
                        </a:solidFill>
                        <a:effectLs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2891645"/>
                  </a:ext>
                </a:extLst>
              </a:tr>
            </a:tbl>
          </a:graphicData>
        </a:graphic>
      </p:graphicFrame>
    </p:spTree>
    <p:extLst>
      <p:ext uri="{BB962C8B-B14F-4D97-AF65-F5344CB8AC3E}">
        <p14:creationId xmlns:p14="http://schemas.microsoft.com/office/powerpoint/2010/main" val="2035788988"/>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p:cNvSpPr/>
          <p:nvPr/>
        </p:nvSpPr>
        <p:spPr>
          <a:xfrm>
            <a:off x="6172201" y="0"/>
            <a:ext cx="6019800" cy="6857999"/>
          </a:xfrm>
          <a:prstGeom prst="rect">
            <a:avLst/>
          </a:prstGeom>
          <a:solidFill>
            <a:srgbClr val="119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7" name="Picture 2" descr="Logo ASM">
            <a:extLst>
              <a:ext uri="{FF2B5EF4-FFF2-40B4-BE49-F238E27FC236}">
                <a16:creationId xmlns:a16="http://schemas.microsoft.com/office/drawing/2014/main" id="{7A21571A-E31F-4AD8-910E-26CA2E97D4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459" y="195680"/>
            <a:ext cx="1587507" cy="8998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áfico 8">
            <a:extLst>
              <a:ext uri="{FF2B5EF4-FFF2-40B4-BE49-F238E27FC236}">
                <a16:creationId xmlns:a16="http://schemas.microsoft.com/office/drawing/2014/main" id="{1BEEE795-1F6E-4800-818E-509CDE2563D2}"/>
              </a:ext>
            </a:extLst>
          </p:cNvPr>
          <p:cNvGraphicFramePr/>
          <p:nvPr>
            <p:extLst>
              <p:ext uri="{D42A27DB-BD31-4B8C-83A1-F6EECF244321}">
                <p14:modId xmlns:p14="http://schemas.microsoft.com/office/powerpoint/2010/main" val="1605671134"/>
              </p:ext>
            </p:extLst>
          </p:nvPr>
        </p:nvGraphicFramePr>
        <p:xfrm>
          <a:off x="-971275" y="1296093"/>
          <a:ext cx="8128000" cy="5418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a 9">
            <a:extLst>
              <a:ext uri="{FF2B5EF4-FFF2-40B4-BE49-F238E27FC236}">
                <a16:creationId xmlns:a16="http://schemas.microsoft.com/office/drawing/2014/main" id="{D1642BBF-ACC3-4B15-BB6E-9F70A88D8AF9}"/>
              </a:ext>
            </a:extLst>
          </p:cNvPr>
          <p:cNvGraphicFramePr>
            <a:graphicFrameLocks noGrp="1"/>
          </p:cNvGraphicFramePr>
          <p:nvPr>
            <p:extLst>
              <p:ext uri="{D42A27DB-BD31-4B8C-83A1-F6EECF244321}">
                <p14:modId xmlns:p14="http://schemas.microsoft.com/office/powerpoint/2010/main" val="309689856"/>
              </p:ext>
            </p:extLst>
          </p:nvPr>
        </p:nvGraphicFramePr>
        <p:xfrm>
          <a:off x="6715733" y="3334867"/>
          <a:ext cx="5238378" cy="1615440"/>
        </p:xfrm>
        <a:graphic>
          <a:graphicData uri="http://schemas.openxmlformats.org/drawingml/2006/table">
            <a:tbl>
              <a:tblPr>
                <a:tableStyleId>{ED083AE6-46FA-4A59-8FB0-9F97EB10719F}</a:tableStyleId>
              </a:tblPr>
              <a:tblGrid>
                <a:gridCol w="2858829">
                  <a:extLst>
                    <a:ext uri="{9D8B030D-6E8A-4147-A177-3AD203B41FA5}">
                      <a16:colId xmlns:a16="http://schemas.microsoft.com/office/drawing/2014/main" val="2513348704"/>
                    </a:ext>
                  </a:extLst>
                </a:gridCol>
                <a:gridCol w="2379549">
                  <a:extLst>
                    <a:ext uri="{9D8B030D-6E8A-4147-A177-3AD203B41FA5}">
                      <a16:colId xmlns:a16="http://schemas.microsoft.com/office/drawing/2014/main" val="304744111"/>
                    </a:ext>
                  </a:extLst>
                </a:gridCol>
              </a:tblGrid>
              <a:tr h="190500">
                <a:tc>
                  <a:txBody>
                    <a:bodyPr/>
                    <a:lstStyle/>
                    <a:p>
                      <a:pPr algn="r" fontAlgn="b"/>
                      <a:r>
                        <a:rPr lang="es-MX" sz="2000" b="1" u="none" strike="noStrike" dirty="0">
                          <a:solidFill>
                            <a:schemeClr val="bg1"/>
                          </a:solidFill>
                          <a:effectLst/>
                        </a:rPr>
                        <a:t>OBSERVACIONES PRELIMINARES AUDITORÍA DE CUMPLIMIENTO</a:t>
                      </a:r>
                    </a:p>
                    <a:p>
                      <a:pPr algn="r" fontAlgn="b"/>
                      <a:r>
                        <a:rPr lang="es-MX" sz="2000" b="1" u="none" strike="noStrike" dirty="0">
                          <a:solidFill>
                            <a:schemeClr val="bg1"/>
                          </a:solidFill>
                          <a:effectLst/>
                        </a:rPr>
                        <a:t>CUENTA PÚBLICA 2020:</a:t>
                      </a:r>
                      <a:endParaRPr lang="es-MX" sz="2000" b="1" i="0" u="none" strike="noStrike" dirty="0">
                        <a:solidFill>
                          <a:schemeClr val="bg1"/>
                        </a:solidFill>
                        <a:effectLs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5400" b="1" u="none" strike="noStrike" dirty="0">
                          <a:solidFill>
                            <a:schemeClr val="bg1"/>
                          </a:solidFill>
                          <a:effectLst/>
                        </a:rPr>
                        <a:t>2208</a:t>
                      </a:r>
                      <a:endParaRPr lang="es-MX" sz="1400" b="1" i="0" u="none" strike="noStrike" dirty="0">
                        <a:solidFill>
                          <a:schemeClr val="bg1"/>
                        </a:solidFill>
                        <a:effectLs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2891645"/>
                  </a:ext>
                </a:extLst>
              </a:tr>
            </a:tbl>
          </a:graphicData>
        </a:graphic>
      </p:graphicFrame>
    </p:spTree>
    <p:extLst>
      <p:ext uri="{BB962C8B-B14F-4D97-AF65-F5344CB8AC3E}">
        <p14:creationId xmlns:p14="http://schemas.microsoft.com/office/powerpoint/2010/main" val="1769239488"/>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p:cNvSpPr/>
          <p:nvPr/>
        </p:nvSpPr>
        <p:spPr>
          <a:xfrm>
            <a:off x="6172201" y="0"/>
            <a:ext cx="6019800" cy="6857999"/>
          </a:xfrm>
          <a:prstGeom prst="rect">
            <a:avLst/>
          </a:prstGeom>
          <a:solidFill>
            <a:srgbClr val="119A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7" name="Picture 2" descr="Logo ASM">
            <a:extLst>
              <a:ext uri="{FF2B5EF4-FFF2-40B4-BE49-F238E27FC236}">
                <a16:creationId xmlns:a16="http://schemas.microsoft.com/office/drawing/2014/main" id="{7A21571A-E31F-4AD8-910E-26CA2E97D4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459" y="195680"/>
            <a:ext cx="1587507" cy="8998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áfico 8">
            <a:extLst>
              <a:ext uri="{FF2B5EF4-FFF2-40B4-BE49-F238E27FC236}">
                <a16:creationId xmlns:a16="http://schemas.microsoft.com/office/drawing/2014/main" id="{E8E23C00-59F5-4A22-A786-A11D7218F1AD}"/>
              </a:ext>
            </a:extLst>
          </p:cNvPr>
          <p:cNvGraphicFramePr/>
          <p:nvPr>
            <p:extLst>
              <p:ext uri="{D42A27DB-BD31-4B8C-83A1-F6EECF244321}">
                <p14:modId xmlns:p14="http://schemas.microsoft.com/office/powerpoint/2010/main" val="355982666"/>
              </p:ext>
            </p:extLst>
          </p:nvPr>
        </p:nvGraphicFramePr>
        <p:xfrm>
          <a:off x="-840650" y="1296093"/>
          <a:ext cx="8128000" cy="5418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a 9">
            <a:extLst>
              <a:ext uri="{FF2B5EF4-FFF2-40B4-BE49-F238E27FC236}">
                <a16:creationId xmlns:a16="http://schemas.microsoft.com/office/drawing/2014/main" id="{82065821-9E87-41BC-B7A4-38204CBA434E}"/>
              </a:ext>
            </a:extLst>
          </p:cNvPr>
          <p:cNvGraphicFramePr>
            <a:graphicFrameLocks noGrp="1"/>
          </p:cNvGraphicFramePr>
          <p:nvPr>
            <p:extLst>
              <p:ext uri="{D42A27DB-BD31-4B8C-83A1-F6EECF244321}">
                <p14:modId xmlns:p14="http://schemas.microsoft.com/office/powerpoint/2010/main" val="2731941747"/>
              </p:ext>
            </p:extLst>
          </p:nvPr>
        </p:nvGraphicFramePr>
        <p:xfrm>
          <a:off x="6715733" y="3334867"/>
          <a:ext cx="5238378" cy="1310640"/>
        </p:xfrm>
        <a:graphic>
          <a:graphicData uri="http://schemas.openxmlformats.org/drawingml/2006/table">
            <a:tbl>
              <a:tblPr>
                <a:tableStyleId>{ED083AE6-46FA-4A59-8FB0-9F97EB10719F}</a:tableStyleId>
              </a:tblPr>
              <a:tblGrid>
                <a:gridCol w="2858829">
                  <a:extLst>
                    <a:ext uri="{9D8B030D-6E8A-4147-A177-3AD203B41FA5}">
                      <a16:colId xmlns:a16="http://schemas.microsoft.com/office/drawing/2014/main" val="2513348704"/>
                    </a:ext>
                  </a:extLst>
                </a:gridCol>
                <a:gridCol w="2379549">
                  <a:extLst>
                    <a:ext uri="{9D8B030D-6E8A-4147-A177-3AD203B41FA5}">
                      <a16:colId xmlns:a16="http://schemas.microsoft.com/office/drawing/2014/main" val="304744111"/>
                    </a:ext>
                  </a:extLst>
                </a:gridCol>
              </a:tblGrid>
              <a:tr h="342232">
                <a:tc>
                  <a:txBody>
                    <a:bodyPr/>
                    <a:lstStyle/>
                    <a:p>
                      <a:pPr algn="r" fontAlgn="b"/>
                      <a:r>
                        <a:rPr lang="es-MX" sz="2000" b="1" u="none" strike="noStrike" dirty="0">
                          <a:solidFill>
                            <a:schemeClr val="bg1"/>
                          </a:solidFill>
                          <a:effectLst/>
                        </a:rPr>
                        <a:t>OBSERVACIONES PRELIMINARES AUDITORÍA DE OBRA</a:t>
                      </a:r>
                    </a:p>
                    <a:p>
                      <a:pPr algn="r" fontAlgn="b"/>
                      <a:r>
                        <a:rPr lang="es-MX" sz="2000" b="1" u="none" strike="noStrike" dirty="0">
                          <a:solidFill>
                            <a:schemeClr val="bg1"/>
                          </a:solidFill>
                          <a:effectLst/>
                        </a:rPr>
                        <a:t>CUENTA PÚBLICA 2020</a:t>
                      </a:r>
                      <a:r>
                        <a:rPr lang="es-MX" sz="2000" b="1" i="0" u="none" strike="noStrike" dirty="0">
                          <a:solidFill>
                            <a:schemeClr val="bg1"/>
                          </a:solidFill>
                          <a:effectLst/>
                          <a:latin typeface="Calibri" panose="020F0502020204030204" pitchFamily="34" charset="0"/>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s-MX" sz="5400" b="1" u="none" strike="noStrike" dirty="0">
                          <a:solidFill>
                            <a:schemeClr val="bg1"/>
                          </a:solidFill>
                          <a:effectLst/>
                        </a:rPr>
                        <a:t>359</a:t>
                      </a:r>
                      <a:endParaRPr lang="es-MX" sz="1400" b="1" i="0" u="none" strike="noStrike" dirty="0">
                        <a:solidFill>
                          <a:schemeClr val="bg1"/>
                        </a:solidFill>
                        <a:effectLst/>
                        <a:latin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2891645"/>
                  </a:ext>
                </a:extLst>
              </a:tr>
            </a:tbl>
          </a:graphicData>
        </a:graphic>
      </p:graphicFrame>
    </p:spTree>
    <p:extLst>
      <p:ext uri="{BB962C8B-B14F-4D97-AF65-F5344CB8AC3E}">
        <p14:creationId xmlns:p14="http://schemas.microsoft.com/office/powerpoint/2010/main" val="1351063281"/>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ASM">
            <a:extLst>
              <a:ext uri="{FF2B5EF4-FFF2-40B4-BE49-F238E27FC236}">
                <a16:creationId xmlns:a16="http://schemas.microsoft.com/office/drawing/2014/main" id="{5DAC59E2-7391-470A-A223-C573496898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4284" y="195680"/>
            <a:ext cx="1587507" cy="8998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áfico 8">
            <a:extLst>
              <a:ext uri="{FF2B5EF4-FFF2-40B4-BE49-F238E27FC236}">
                <a16:creationId xmlns:a16="http://schemas.microsoft.com/office/drawing/2014/main" id="{0C09833A-6F5A-482E-A8E1-A005D5BA9E4D}"/>
              </a:ext>
            </a:extLst>
          </p:cNvPr>
          <p:cNvGraphicFramePr/>
          <p:nvPr>
            <p:extLst>
              <p:ext uri="{D42A27DB-BD31-4B8C-83A1-F6EECF244321}">
                <p14:modId xmlns:p14="http://schemas.microsoft.com/office/powerpoint/2010/main" val="2538460789"/>
              </p:ext>
            </p:extLst>
          </p:nvPr>
        </p:nvGraphicFramePr>
        <p:xfrm>
          <a:off x="220209" y="623589"/>
          <a:ext cx="6236862" cy="37155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a 9">
            <a:extLst>
              <a:ext uri="{FF2B5EF4-FFF2-40B4-BE49-F238E27FC236}">
                <a16:creationId xmlns:a16="http://schemas.microsoft.com/office/drawing/2014/main" id="{7AACE883-0B58-4833-A29C-6970FF4702B7}"/>
              </a:ext>
            </a:extLst>
          </p:cNvPr>
          <p:cNvGraphicFramePr>
            <a:graphicFrameLocks noGrp="1"/>
          </p:cNvGraphicFramePr>
          <p:nvPr>
            <p:extLst>
              <p:ext uri="{D42A27DB-BD31-4B8C-83A1-F6EECF244321}">
                <p14:modId xmlns:p14="http://schemas.microsoft.com/office/powerpoint/2010/main" val="1567329409"/>
              </p:ext>
            </p:extLst>
          </p:nvPr>
        </p:nvGraphicFramePr>
        <p:xfrm>
          <a:off x="1874908" y="4507984"/>
          <a:ext cx="2713487" cy="944880"/>
        </p:xfrm>
        <a:graphic>
          <a:graphicData uri="http://schemas.openxmlformats.org/drawingml/2006/table">
            <a:tbl>
              <a:tblPr>
                <a:tableStyleId>{ED083AE6-46FA-4A59-8FB0-9F97EB10719F}</a:tableStyleId>
              </a:tblPr>
              <a:tblGrid>
                <a:gridCol w="1480878">
                  <a:extLst>
                    <a:ext uri="{9D8B030D-6E8A-4147-A177-3AD203B41FA5}">
                      <a16:colId xmlns:a16="http://schemas.microsoft.com/office/drawing/2014/main" val="2513348704"/>
                    </a:ext>
                  </a:extLst>
                </a:gridCol>
                <a:gridCol w="1232609">
                  <a:extLst>
                    <a:ext uri="{9D8B030D-6E8A-4147-A177-3AD203B41FA5}">
                      <a16:colId xmlns:a16="http://schemas.microsoft.com/office/drawing/2014/main" val="304744111"/>
                    </a:ext>
                  </a:extLst>
                </a:gridCol>
              </a:tblGrid>
              <a:tr h="190500">
                <a:tc gridSpan="2">
                  <a:txBody>
                    <a:bodyPr/>
                    <a:lstStyle/>
                    <a:p>
                      <a:pPr algn="ctr" fontAlgn="b"/>
                      <a:r>
                        <a:rPr lang="es-MX" sz="1100" b="1" u="none" strike="noStrike" dirty="0">
                          <a:effectLst/>
                        </a:rPr>
                        <a:t>RECOMENDACIONES</a:t>
                      </a:r>
                    </a:p>
                    <a:p>
                      <a:pPr algn="ctr" fontAlgn="b"/>
                      <a:r>
                        <a:rPr lang="es-MX" sz="1100" b="1" u="none" strike="noStrike" dirty="0">
                          <a:effectLst/>
                        </a:rPr>
                        <a:t>CUENTA PÚBLICA 2020</a:t>
                      </a:r>
                      <a:endParaRPr lang="es-MX" sz="1100" b="1" i="0" u="none" strike="noStrike" dirty="0">
                        <a:solidFill>
                          <a:srgbClr val="000000"/>
                        </a:solidFill>
                        <a:effectLst/>
                        <a:latin typeface="Calibri" panose="020F0502020204030204" pitchFamily="34" charset="0"/>
                      </a:endParaRPr>
                    </a:p>
                  </a:txBody>
                  <a:tcPr anchor="b"/>
                </a:tc>
                <a:tc hMerge="1">
                  <a:txBody>
                    <a:bodyPr/>
                    <a:lstStyle/>
                    <a:p>
                      <a:pPr algn="l" fontAlgn="b"/>
                      <a:r>
                        <a:rPr lang="es-MX" sz="1100" u="none" strike="noStrike" dirty="0">
                          <a:effectLst/>
                        </a:rPr>
                        <a:t>ENTES FISCALIZADOS CUENTA PÚBLICA 2020</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55791"/>
                  </a:ext>
                </a:extLst>
              </a:tr>
              <a:tr h="190500">
                <a:tc>
                  <a:txBody>
                    <a:bodyPr/>
                    <a:lstStyle/>
                    <a:p>
                      <a:pPr algn="ctr" fontAlgn="b"/>
                      <a:r>
                        <a:rPr lang="es-MX" sz="1100" b="1" u="none" strike="noStrike" dirty="0">
                          <a:effectLst/>
                        </a:rPr>
                        <a:t>ESTATAL</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u="none" strike="noStrike" dirty="0">
                          <a:effectLst/>
                        </a:rPr>
                        <a:t>157</a:t>
                      </a:r>
                      <a:endParaRPr lang="es-MX" sz="1100" b="1"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722891645"/>
                  </a:ext>
                </a:extLst>
              </a:tr>
              <a:tr h="190500">
                <a:tc>
                  <a:txBody>
                    <a:bodyPr/>
                    <a:lstStyle/>
                    <a:p>
                      <a:pPr algn="ctr" fontAlgn="b"/>
                      <a:r>
                        <a:rPr lang="es-MX" sz="1100" b="1" u="none" strike="noStrike" dirty="0">
                          <a:effectLst/>
                        </a:rPr>
                        <a:t>MUNICIPAL </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i="0" u="none" strike="noStrike" dirty="0">
                          <a:solidFill>
                            <a:srgbClr val="000000"/>
                          </a:solidFill>
                          <a:effectLst/>
                          <a:latin typeface="Calibri" panose="020F0502020204030204" pitchFamily="34" charset="0"/>
                        </a:rPr>
                        <a:t>340</a:t>
                      </a:r>
                    </a:p>
                  </a:txBody>
                  <a:tcPr anchor="b"/>
                </a:tc>
                <a:extLst>
                  <a:ext uri="{0D108BD9-81ED-4DB2-BD59-A6C34878D82A}">
                    <a16:rowId xmlns:a16="http://schemas.microsoft.com/office/drawing/2014/main" val="9661500"/>
                  </a:ext>
                </a:extLst>
              </a:tr>
            </a:tbl>
          </a:graphicData>
        </a:graphic>
      </p:graphicFrame>
      <p:graphicFrame>
        <p:nvGraphicFramePr>
          <p:cNvPr id="5" name="Gráfico 4">
            <a:extLst>
              <a:ext uri="{FF2B5EF4-FFF2-40B4-BE49-F238E27FC236}">
                <a16:creationId xmlns:a16="http://schemas.microsoft.com/office/drawing/2014/main" id="{9539E862-E06C-49A2-B573-DFD1AE81ED8D}"/>
              </a:ext>
            </a:extLst>
          </p:cNvPr>
          <p:cNvGraphicFramePr/>
          <p:nvPr>
            <p:extLst>
              <p:ext uri="{D42A27DB-BD31-4B8C-83A1-F6EECF244321}">
                <p14:modId xmlns:p14="http://schemas.microsoft.com/office/powerpoint/2010/main" val="580221151"/>
              </p:ext>
            </p:extLst>
          </p:nvPr>
        </p:nvGraphicFramePr>
        <p:xfrm>
          <a:off x="4902406" y="679861"/>
          <a:ext cx="6236862" cy="37155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a 5">
            <a:extLst>
              <a:ext uri="{FF2B5EF4-FFF2-40B4-BE49-F238E27FC236}">
                <a16:creationId xmlns:a16="http://schemas.microsoft.com/office/drawing/2014/main" id="{FA6CABA1-2924-46BB-8566-5CC26A700547}"/>
              </a:ext>
            </a:extLst>
          </p:cNvPr>
          <p:cNvGraphicFramePr>
            <a:graphicFrameLocks noGrp="1"/>
          </p:cNvGraphicFramePr>
          <p:nvPr>
            <p:extLst>
              <p:ext uri="{D42A27DB-BD31-4B8C-83A1-F6EECF244321}">
                <p14:modId xmlns:p14="http://schemas.microsoft.com/office/powerpoint/2010/main" val="1114450283"/>
              </p:ext>
            </p:extLst>
          </p:nvPr>
        </p:nvGraphicFramePr>
        <p:xfrm>
          <a:off x="6557105" y="4507984"/>
          <a:ext cx="2713487" cy="944880"/>
        </p:xfrm>
        <a:graphic>
          <a:graphicData uri="http://schemas.openxmlformats.org/drawingml/2006/table">
            <a:tbl>
              <a:tblPr>
                <a:tableStyleId>{ED083AE6-46FA-4A59-8FB0-9F97EB10719F}</a:tableStyleId>
              </a:tblPr>
              <a:tblGrid>
                <a:gridCol w="1480878">
                  <a:extLst>
                    <a:ext uri="{9D8B030D-6E8A-4147-A177-3AD203B41FA5}">
                      <a16:colId xmlns:a16="http://schemas.microsoft.com/office/drawing/2014/main" val="2513348704"/>
                    </a:ext>
                  </a:extLst>
                </a:gridCol>
                <a:gridCol w="1232609">
                  <a:extLst>
                    <a:ext uri="{9D8B030D-6E8A-4147-A177-3AD203B41FA5}">
                      <a16:colId xmlns:a16="http://schemas.microsoft.com/office/drawing/2014/main" val="304744111"/>
                    </a:ext>
                  </a:extLst>
                </a:gridCol>
              </a:tblGrid>
              <a:tr h="190500">
                <a:tc gridSpan="2">
                  <a:txBody>
                    <a:bodyPr/>
                    <a:lstStyle/>
                    <a:p>
                      <a:pPr algn="ctr" fontAlgn="b"/>
                      <a:r>
                        <a:rPr lang="es-MX" sz="1100" b="1" u="none" strike="noStrike" dirty="0">
                          <a:effectLst/>
                        </a:rPr>
                        <a:t>IPIS</a:t>
                      </a:r>
                    </a:p>
                    <a:p>
                      <a:pPr algn="ctr" fontAlgn="b"/>
                      <a:r>
                        <a:rPr lang="es-MX" sz="1100" b="1" u="none" strike="noStrike" dirty="0">
                          <a:effectLst/>
                        </a:rPr>
                        <a:t>CUENTA PÚBLICA 2020</a:t>
                      </a:r>
                      <a:endParaRPr lang="es-MX" sz="1100" b="1" i="0" u="none" strike="noStrike" dirty="0">
                        <a:solidFill>
                          <a:srgbClr val="000000"/>
                        </a:solidFill>
                        <a:effectLst/>
                        <a:latin typeface="Calibri" panose="020F0502020204030204" pitchFamily="34" charset="0"/>
                      </a:endParaRPr>
                    </a:p>
                  </a:txBody>
                  <a:tcPr anchor="b"/>
                </a:tc>
                <a:tc hMerge="1">
                  <a:txBody>
                    <a:bodyPr/>
                    <a:lstStyle/>
                    <a:p>
                      <a:pPr algn="l" fontAlgn="b"/>
                      <a:r>
                        <a:rPr lang="es-MX" sz="1100" u="none" strike="noStrike" dirty="0">
                          <a:effectLst/>
                        </a:rPr>
                        <a:t>ENTES FISCALIZADOS CUENTA PÚBLICA 2020</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55791"/>
                  </a:ext>
                </a:extLst>
              </a:tr>
              <a:tr h="190500">
                <a:tc>
                  <a:txBody>
                    <a:bodyPr/>
                    <a:lstStyle/>
                    <a:p>
                      <a:pPr algn="ctr" fontAlgn="b"/>
                      <a:r>
                        <a:rPr lang="es-MX" sz="1100" b="1" u="none" strike="noStrike" dirty="0">
                          <a:effectLst/>
                        </a:rPr>
                        <a:t>ESTATAL</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u="none" strike="noStrike" dirty="0">
                          <a:effectLst/>
                        </a:rPr>
                        <a:t>456</a:t>
                      </a:r>
                      <a:endParaRPr lang="es-MX" sz="1100" b="1"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722891645"/>
                  </a:ext>
                </a:extLst>
              </a:tr>
              <a:tr h="190500">
                <a:tc>
                  <a:txBody>
                    <a:bodyPr/>
                    <a:lstStyle/>
                    <a:p>
                      <a:pPr algn="ctr" fontAlgn="b"/>
                      <a:r>
                        <a:rPr lang="es-MX" sz="1100" b="1" u="none" strike="noStrike" dirty="0">
                          <a:effectLst/>
                        </a:rPr>
                        <a:t>MUNICIPAL </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i="0" u="none" strike="noStrike" dirty="0">
                          <a:solidFill>
                            <a:srgbClr val="000000"/>
                          </a:solidFill>
                          <a:effectLst/>
                          <a:latin typeface="Calibri" panose="020F0502020204030204" pitchFamily="34" charset="0"/>
                        </a:rPr>
                        <a:t>1576</a:t>
                      </a:r>
                    </a:p>
                  </a:txBody>
                  <a:tcPr anchor="b"/>
                </a:tc>
                <a:extLst>
                  <a:ext uri="{0D108BD9-81ED-4DB2-BD59-A6C34878D82A}">
                    <a16:rowId xmlns:a16="http://schemas.microsoft.com/office/drawing/2014/main" val="9661500"/>
                  </a:ext>
                </a:extLst>
              </a:tr>
            </a:tbl>
          </a:graphicData>
        </a:graphic>
      </p:graphicFrame>
    </p:spTree>
    <p:extLst>
      <p:ext uri="{BB962C8B-B14F-4D97-AF65-F5344CB8AC3E}">
        <p14:creationId xmlns:p14="http://schemas.microsoft.com/office/powerpoint/2010/main" val="3671643289"/>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ASM">
            <a:extLst>
              <a:ext uri="{FF2B5EF4-FFF2-40B4-BE49-F238E27FC236}">
                <a16:creationId xmlns:a16="http://schemas.microsoft.com/office/drawing/2014/main" id="{5DAC59E2-7391-470A-A223-C573496898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4284" y="195680"/>
            <a:ext cx="1587507" cy="8998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áfico 8">
            <a:extLst>
              <a:ext uri="{FF2B5EF4-FFF2-40B4-BE49-F238E27FC236}">
                <a16:creationId xmlns:a16="http://schemas.microsoft.com/office/drawing/2014/main" id="{0C09833A-6F5A-482E-A8E1-A005D5BA9E4D}"/>
              </a:ext>
            </a:extLst>
          </p:cNvPr>
          <p:cNvGraphicFramePr/>
          <p:nvPr>
            <p:extLst>
              <p:ext uri="{D42A27DB-BD31-4B8C-83A1-F6EECF244321}">
                <p14:modId xmlns:p14="http://schemas.microsoft.com/office/powerpoint/2010/main" val="201718962"/>
              </p:ext>
            </p:extLst>
          </p:nvPr>
        </p:nvGraphicFramePr>
        <p:xfrm>
          <a:off x="220209" y="623589"/>
          <a:ext cx="6236862" cy="37155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a 9">
            <a:extLst>
              <a:ext uri="{FF2B5EF4-FFF2-40B4-BE49-F238E27FC236}">
                <a16:creationId xmlns:a16="http://schemas.microsoft.com/office/drawing/2014/main" id="{7AACE883-0B58-4833-A29C-6970FF4702B7}"/>
              </a:ext>
            </a:extLst>
          </p:cNvPr>
          <p:cNvGraphicFramePr>
            <a:graphicFrameLocks noGrp="1"/>
          </p:cNvGraphicFramePr>
          <p:nvPr>
            <p:extLst>
              <p:ext uri="{D42A27DB-BD31-4B8C-83A1-F6EECF244321}">
                <p14:modId xmlns:p14="http://schemas.microsoft.com/office/powerpoint/2010/main" val="697509893"/>
              </p:ext>
            </p:extLst>
          </p:nvPr>
        </p:nvGraphicFramePr>
        <p:xfrm>
          <a:off x="1874908" y="4507984"/>
          <a:ext cx="2713487" cy="1203960"/>
        </p:xfrm>
        <a:graphic>
          <a:graphicData uri="http://schemas.openxmlformats.org/drawingml/2006/table">
            <a:tbl>
              <a:tblPr>
                <a:tableStyleId>{ED083AE6-46FA-4A59-8FB0-9F97EB10719F}</a:tableStyleId>
              </a:tblPr>
              <a:tblGrid>
                <a:gridCol w="1480878">
                  <a:extLst>
                    <a:ext uri="{9D8B030D-6E8A-4147-A177-3AD203B41FA5}">
                      <a16:colId xmlns:a16="http://schemas.microsoft.com/office/drawing/2014/main" val="2513348704"/>
                    </a:ext>
                  </a:extLst>
                </a:gridCol>
                <a:gridCol w="1232609">
                  <a:extLst>
                    <a:ext uri="{9D8B030D-6E8A-4147-A177-3AD203B41FA5}">
                      <a16:colId xmlns:a16="http://schemas.microsoft.com/office/drawing/2014/main" val="304744111"/>
                    </a:ext>
                  </a:extLst>
                </a:gridCol>
              </a:tblGrid>
              <a:tr h="190500">
                <a:tc gridSpan="2">
                  <a:txBody>
                    <a:bodyPr/>
                    <a:lstStyle/>
                    <a:p>
                      <a:pPr algn="ctr" fontAlgn="b"/>
                      <a:r>
                        <a:rPr lang="es-MX" sz="1100" b="1" u="none" strike="noStrike" dirty="0">
                          <a:effectLst/>
                        </a:rPr>
                        <a:t>RECOMENDACIONES ESTATAL</a:t>
                      </a:r>
                    </a:p>
                    <a:p>
                      <a:pPr algn="ctr" fontAlgn="b"/>
                      <a:r>
                        <a:rPr lang="es-MX" sz="1100" b="1" u="none" strike="noStrike" dirty="0">
                          <a:effectLst/>
                        </a:rPr>
                        <a:t>CUENTA PÚBLICA 2020</a:t>
                      </a:r>
                      <a:endParaRPr lang="es-MX" sz="1100" b="1" i="0" u="none" strike="noStrike" dirty="0">
                        <a:solidFill>
                          <a:srgbClr val="000000"/>
                        </a:solidFill>
                        <a:effectLst/>
                        <a:latin typeface="Calibri" panose="020F0502020204030204" pitchFamily="34" charset="0"/>
                      </a:endParaRPr>
                    </a:p>
                  </a:txBody>
                  <a:tcPr anchor="b"/>
                </a:tc>
                <a:tc hMerge="1">
                  <a:txBody>
                    <a:bodyPr/>
                    <a:lstStyle/>
                    <a:p>
                      <a:pPr algn="l" fontAlgn="b"/>
                      <a:r>
                        <a:rPr lang="es-MX" sz="1100" u="none" strike="noStrike" dirty="0">
                          <a:effectLst/>
                        </a:rPr>
                        <a:t>ENTES FISCALIZADOS CUENTA PÚBLICA 2020</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55791"/>
                  </a:ext>
                </a:extLst>
              </a:tr>
              <a:tr h="190500">
                <a:tc>
                  <a:txBody>
                    <a:bodyPr/>
                    <a:lstStyle/>
                    <a:p>
                      <a:pPr algn="ctr" fontAlgn="b"/>
                      <a:r>
                        <a:rPr lang="es-MX" sz="1100" b="1" u="none" strike="noStrike" dirty="0">
                          <a:effectLst/>
                        </a:rPr>
                        <a:t>CENTRAL</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u="none" strike="noStrike" dirty="0">
                          <a:effectLst/>
                        </a:rPr>
                        <a:t>43</a:t>
                      </a:r>
                      <a:endParaRPr lang="es-MX" sz="1100" b="1"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722891645"/>
                  </a:ext>
                </a:extLst>
              </a:tr>
              <a:tr h="190500">
                <a:tc>
                  <a:txBody>
                    <a:bodyPr/>
                    <a:lstStyle/>
                    <a:p>
                      <a:pPr algn="ctr" fontAlgn="b"/>
                      <a:r>
                        <a:rPr lang="es-MX" sz="1100" b="1" u="none" strike="noStrike" dirty="0">
                          <a:effectLst/>
                        </a:rPr>
                        <a:t>PARAESTATAL </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i="0" u="none" strike="noStrike" dirty="0">
                          <a:solidFill>
                            <a:srgbClr val="000000"/>
                          </a:solidFill>
                          <a:effectLst/>
                          <a:latin typeface="Calibri" panose="020F0502020204030204" pitchFamily="34" charset="0"/>
                        </a:rPr>
                        <a:t>83</a:t>
                      </a:r>
                    </a:p>
                  </a:txBody>
                  <a:tcPr anchor="b"/>
                </a:tc>
                <a:extLst>
                  <a:ext uri="{0D108BD9-81ED-4DB2-BD59-A6C34878D82A}">
                    <a16:rowId xmlns:a16="http://schemas.microsoft.com/office/drawing/2014/main" val="9661500"/>
                  </a:ext>
                </a:extLst>
              </a:tr>
              <a:tr h="190500">
                <a:tc>
                  <a:txBody>
                    <a:bodyPr/>
                    <a:lstStyle/>
                    <a:p>
                      <a:pPr algn="ctr" fontAlgn="b"/>
                      <a:r>
                        <a:rPr lang="es-MX" sz="1100" b="1" i="0" u="none" strike="noStrike" dirty="0">
                          <a:solidFill>
                            <a:srgbClr val="000000"/>
                          </a:solidFill>
                          <a:effectLst/>
                          <a:latin typeface="Calibri" panose="020F0502020204030204" pitchFamily="34" charset="0"/>
                        </a:rPr>
                        <a:t>AUTÓNOMOS</a:t>
                      </a:r>
                    </a:p>
                  </a:txBody>
                  <a:tcPr anchor="b"/>
                </a:tc>
                <a:tc>
                  <a:txBody>
                    <a:bodyPr/>
                    <a:lstStyle/>
                    <a:p>
                      <a:pPr algn="ctr" fontAlgn="b"/>
                      <a:r>
                        <a:rPr lang="es-MX" sz="1100" b="1" i="0" u="none" strike="noStrike" dirty="0">
                          <a:solidFill>
                            <a:srgbClr val="000000"/>
                          </a:solidFill>
                          <a:effectLst/>
                          <a:latin typeface="Calibri" panose="020F0502020204030204" pitchFamily="34" charset="0"/>
                        </a:rPr>
                        <a:t>31</a:t>
                      </a:r>
                    </a:p>
                  </a:txBody>
                  <a:tcPr anchor="b"/>
                </a:tc>
                <a:extLst>
                  <a:ext uri="{0D108BD9-81ED-4DB2-BD59-A6C34878D82A}">
                    <a16:rowId xmlns:a16="http://schemas.microsoft.com/office/drawing/2014/main" val="2671874566"/>
                  </a:ext>
                </a:extLst>
              </a:tr>
            </a:tbl>
          </a:graphicData>
        </a:graphic>
      </p:graphicFrame>
      <p:graphicFrame>
        <p:nvGraphicFramePr>
          <p:cNvPr id="5" name="Gráfico 4">
            <a:extLst>
              <a:ext uri="{FF2B5EF4-FFF2-40B4-BE49-F238E27FC236}">
                <a16:creationId xmlns:a16="http://schemas.microsoft.com/office/drawing/2014/main" id="{9539E862-E06C-49A2-B573-DFD1AE81ED8D}"/>
              </a:ext>
            </a:extLst>
          </p:cNvPr>
          <p:cNvGraphicFramePr/>
          <p:nvPr>
            <p:extLst>
              <p:ext uri="{D42A27DB-BD31-4B8C-83A1-F6EECF244321}">
                <p14:modId xmlns:p14="http://schemas.microsoft.com/office/powerpoint/2010/main" val="3665396475"/>
              </p:ext>
            </p:extLst>
          </p:nvPr>
        </p:nvGraphicFramePr>
        <p:xfrm>
          <a:off x="4902406" y="623589"/>
          <a:ext cx="6236862" cy="37155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a 6">
            <a:extLst>
              <a:ext uri="{FF2B5EF4-FFF2-40B4-BE49-F238E27FC236}">
                <a16:creationId xmlns:a16="http://schemas.microsoft.com/office/drawing/2014/main" id="{5C800423-417E-4596-B484-F0FD224C6D7C}"/>
              </a:ext>
            </a:extLst>
          </p:cNvPr>
          <p:cNvGraphicFramePr>
            <a:graphicFrameLocks noGrp="1"/>
          </p:cNvGraphicFramePr>
          <p:nvPr>
            <p:extLst>
              <p:ext uri="{D42A27DB-BD31-4B8C-83A1-F6EECF244321}">
                <p14:modId xmlns:p14="http://schemas.microsoft.com/office/powerpoint/2010/main" val="2284498310"/>
              </p:ext>
            </p:extLst>
          </p:nvPr>
        </p:nvGraphicFramePr>
        <p:xfrm>
          <a:off x="6852526" y="4507984"/>
          <a:ext cx="2713487" cy="1203960"/>
        </p:xfrm>
        <a:graphic>
          <a:graphicData uri="http://schemas.openxmlformats.org/drawingml/2006/table">
            <a:tbl>
              <a:tblPr>
                <a:tableStyleId>{ED083AE6-46FA-4A59-8FB0-9F97EB10719F}</a:tableStyleId>
              </a:tblPr>
              <a:tblGrid>
                <a:gridCol w="1480878">
                  <a:extLst>
                    <a:ext uri="{9D8B030D-6E8A-4147-A177-3AD203B41FA5}">
                      <a16:colId xmlns:a16="http://schemas.microsoft.com/office/drawing/2014/main" val="2513348704"/>
                    </a:ext>
                  </a:extLst>
                </a:gridCol>
                <a:gridCol w="1232609">
                  <a:extLst>
                    <a:ext uri="{9D8B030D-6E8A-4147-A177-3AD203B41FA5}">
                      <a16:colId xmlns:a16="http://schemas.microsoft.com/office/drawing/2014/main" val="304744111"/>
                    </a:ext>
                  </a:extLst>
                </a:gridCol>
              </a:tblGrid>
              <a:tr h="190500">
                <a:tc gridSpan="2">
                  <a:txBody>
                    <a:bodyPr/>
                    <a:lstStyle/>
                    <a:p>
                      <a:pPr algn="ctr" fontAlgn="b"/>
                      <a:r>
                        <a:rPr lang="es-MX" sz="1100" b="1" u="none" strike="noStrike" dirty="0">
                          <a:effectLst/>
                        </a:rPr>
                        <a:t>IPIS ESTATAL</a:t>
                      </a:r>
                    </a:p>
                    <a:p>
                      <a:pPr algn="ctr" fontAlgn="b"/>
                      <a:r>
                        <a:rPr lang="es-MX" sz="1100" b="1" u="none" strike="noStrike" dirty="0">
                          <a:effectLst/>
                        </a:rPr>
                        <a:t>CUENTA PÚBLICA 2020</a:t>
                      </a:r>
                      <a:endParaRPr lang="es-MX" sz="1100" b="1" i="0" u="none" strike="noStrike" dirty="0">
                        <a:solidFill>
                          <a:srgbClr val="000000"/>
                        </a:solidFill>
                        <a:effectLst/>
                        <a:latin typeface="Calibri" panose="020F0502020204030204" pitchFamily="34" charset="0"/>
                      </a:endParaRPr>
                    </a:p>
                  </a:txBody>
                  <a:tcPr anchor="b"/>
                </a:tc>
                <a:tc hMerge="1">
                  <a:txBody>
                    <a:bodyPr/>
                    <a:lstStyle/>
                    <a:p>
                      <a:pPr algn="l" fontAlgn="b"/>
                      <a:r>
                        <a:rPr lang="es-MX" sz="1100" u="none" strike="noStrike" dirty="0">
                          <a:effectLst/>
                        </a:rPr>
                        <a:t>ENTES FISCALIZADOS CUENTA PÚBLICA 2020</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55791"/>
                  </a:ext>
                </a:extLst>
              </a:tr>
              <a:tr h="190500">
                <a:tc>
                  <a:txBody>
                    <a:bodyPr/>
                    <a:lstStyle/>
                    <a:p>
                      <a:pPr algn="ctr" fontAlgn="b"/>
                      <a:r>
                        <a:rPr lang="es-MX" sz="1100" b="1" u="none" strike="noStrike" dirty="0">
                          <a:effectLst/>
                        </a:rPr>
                        <a:t>CENTRAL</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u="none" strike="noStrike" dirty="0">
                          <a:effectLst/>
                        </a:rPr>
                        <a:t>170</a:t>
                      </a:r>
                      <a:endParaRPr lang="es-MX" sz="1100" b="1"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722891645"/>
                  </a:ext>
                </a:extLst>
              </a:tr>
              <a:tr h="190500">
                <a:tc>
                  <a:txBody>
                    <a:bodyPr/>
                    <a:lstStyle/>
                    <a:p>
                      <a:pPr algn="ctr" fontAlgn="b"/>
                      <a:r>
                        <a:rPr lang="es-MX" sz="1100" b="1" u="none" strike="noStrike" dirty="0">
                          <a:effectLst/>
                        </a:rPr>
                        <a:t>PARAESTATAL </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i="0" u="none" strike="noStrike" dirty="0">
                          <a:solidFill>
                            <a:srgbClr val="000000"/>
                          </a:solidFill>
                          <a:effectLst/>
                          <a:latin typeface="Calibri" panose="020F0502020204030204" pitchFamily="34" charset="0"/>
                        </a:rPr>
                        <a:t>260</a:t>
                      </a:r>
                    </a:p>
                  </a:txBody>
                  <a:tcPr anchor="b"/>
                </a:tc>
                <a:extLst>
                  <a:ext uri="{0D108BD9-81ED-4DB2-BD59-A6C34878D82A}">
                    <a16:rowId xmlns:a16="http://schemas.microsoft.com/office/drawing/2014/main" val="9661500"/>
                  </a:ext>
                </a:extLst>
              </a:tr>
              <a:tr h="190500">
                <a:tc>
                  <a:txBody>
                    <a:bodyPr/>
                    <a:lstStyle/>
                    <a:p>
                      <a:pPr algn="ctr" fontAlgn="b"/>
                      <a:r>
                        <a:rPr lang="es-MX" sz="1100" b="1" i="0" u="none" strike="noStrike" dirty="0">
                          <a:solidFill>
                            <a:srgbClr val="000000"/>
                          </a:solidFill>
                          <a:effectLst/>
                          <a:latin typeface="Calibri" panose="020F0502020204030204" pitchFamily="34" charset="0"/>
                        </a:rPr>
                        <a:t>AUTÓNOMOS</a:t>
                      </a:r>
                    </a:p>
                  </a:txBody>
                  <a:tcPr anchor="b"/>
                </a:tc>
                <a:tc>
                  <a:txBody>
                    <a:bodyPr/>
                    <a:lstStyle/>
                    <a:p>
                      <a:pPr algn="ctr" fontAlgn="b"/>
                      <a:r>
                        <a:rPr lang="es-MX" sz="1100" b="1" i="0" u="none" strike="noStrike" dirty="0">
                          <a:solidFill>
                            <a:srgbClr val="000000"/>
                          </a:solidFill>
                          <a:effectLst/>
                          <a:latin typeface="Calibri" panose="020F0502020204030204" pitchFamily="34" charset="0"/>
                        </a:rPr>
                        <a:t>26</a:t>
                      </a:r>
                    </a:p>
                  </a:txBody>
                  <a:tcPr anchor="b"/>
                </a:tc>
                <a:extLst>
                  <a:ext uri="{0D108BD9-81ED-4DB2-BD59-A6C34878D82A}">
                    <a16:rowId xmlns:a16="http://schemas.microsoft.com/office/drawing/2014/main" val="2671874566"/>
                  </a:ext>
                </a:extLst>
              </a:tr>
            </a:tbl>
          </a:graphicData>
        </a:graphic>
      </p:graphicFrame>
    </p:spTree>
    <p:extLst>
      <p:ext uri="{BB962C8B-B14F-4D97-AF65-F5344CB8AC3E}">
        <p14:creationId xmlns:p14="http://schemas.microsoft.com/office/powerpoint/2010/main" val="3742959272"/>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ASM">
            <a:extLst>
              <a:ext uri="{FF2B5EF4-FFF2-40B4-BE49-F238E27FC236}">
                <a16:creationId xmlns:a16="http://schemas.microsoft.com/office/drawing/2014/main" id="{5DAC59E2-7391-470A-A223-C573496898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4284" y="195680"/>
            <a:ext cx="1587507" cy="8998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áfico 8">
            <a:extLst>
              <a:ext uri="{FF2B5EF4-FFF2-40B4-BE49-F238E27FC236}">
                <a16:creationId xmlns:a16="http://schemas.microsoft.com/office/drawing/2014/main" id="{0C09833A-6F5A-482E-A8E1-A005D5BA9E4D}"/>
              </a:ext>
            </a:extLst>
          </p:cNvPr>
          <p:cNvGraphicFramePr/>
          <p:nvPr>
            <p:extLst>
              <p:ext uri="{D42A27DB-BD31-4B8C-83A1-F6EECF244321}">
                <p14:modId xmlns:p14="http://schemas.microsoft.com/office/powerpoint/2010/main" val="4115427825"/>
              </p:ext>
            </p:extLst>
          </p:nvPr>
        </p:nvGraphicFramePr>
        <p:xfrm>
          <a:off x="220209" y="623589"/>
          <a:ext cx="6236862" cy="37155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a 9">
            <a:extLst>
              <a:ext uri="{FF2B5EF4-FFF2-40B4-BE49-F238E27FC236}">
                <a16:creationId xmlns:a16="http://schemas.microsoft.com/office/drawing/2014/main" id="{7AACE883-0B58-4833-A29C-6970FF4702B7}"/>
              </a:ext>
            </a:extLst>
          </p:cNvPr>
          <p:cNvGraphicFramePr>
            <a:graphicFrameLocks noGrp="1"/>
          </p:cNvGraphicFramePr>
          <p:nvPr>
            <p:extLst>
              <p:ext uri="{D42A27DB-BD31-4B8C-83A1-F6EECF244321}">
                <p14:modId xmlns:p14="http://schemas.microsoft.com/office/powerpoint/2010/main" val="1419893129"/>
              </p:ext>
            </p:extLst>
          </p:nvPr>
        </p:nvGraphicFramePr>
        <p:xfrm>
          <a:off x="1874908" y="4507984"/>
          <a:ext cx="2713487" cy="944880"/>
        </p:xfrm>
        <a:graphic>
          <a:graphicData uri="http://schemas.openxmlformats.org/drawingml/2006/table">
            <a:tbl>
              <a:tblPr>
                <a:tableStyleId>{ED083AE6-46FA-4A59-8FB0-9F97EB10719F}</a:tableStyleId>
              </a:tblPr>
              <a:tblGrid>
                <a:gridCol w="1480878">
                  <a:extLst>
                    <a:ext uri="{9D8B030D-6E8A-4147-A177-3AD203B41FA5}">
                      <a16:colId xmlns:a16="http://schemas.microsoft.com/office/drawing/2014/main" val="2513348704"/>
                    </a:ext>
                  </a:extLst>
                </a:gridCol>
                <a:gridCol w="1232609">
                  <a:extLst>
                    <a:ext uri="{9D8B030D-6E8A-4147-A177-3AD203B41FA5}">
                      <a16:colId xmlns:a16="http://schemas.microsoft.com/office/drawing/2014/main" val="304744111"/>
                    </a:ext>
                  </a:extLst>
                </a:gridCol>
              </a:tblGrid>
              <a:tr h="190500">
                <a:tc gridSpan="2">
                  <a:txBody>
                    <a:bodyPr/>
                    <a:lstStyle/>
                    <a:p>
                      <a:pPr algn="ctr" fontAlgn="b"/>
                      <a:r>
                        <a:rPr lang="es-MX" sz="1100" b="1" u="none" strike="noStrike" dirty="0">
                          <a:effectLst/>
                        </a:rPr>
                        <a:t>RECOMENDACIONES MUNICIPAL</a:t>
                      </a:r>
                    </a:p>
                    <a:p>
                      <a:pPr algn="ctr" fontAlgn="b"/>
                      <a:r>
                        <a:rPr lang="es-MX" sz="1100" b="1" u="none" strike="noStrike" dirty="0">
                          <a:effectLst/>
                        </a:rPr>
                        <a:t>CUENTA PÚBLICA 2020</a:t>
                      </a:r>
                      <a:endParaRPr lang="es-MX" sz="1100" b="1" i="0" u="none" strike="noStrike" dirty="0">
                        <a:solidFill>
                          <a:srgbClr val="000000"/>
                        </a:solidFill>
                        <a:effectLst/>
                        <a:latin typeface="Calibri" panose="020F0502020204030204" pitchFamily="34" charset="0"/>
                      </a:endParaRPr>
                    </a:p>
                  </a:txBody>
                  <a:tcPr anchor="b"/>
                </a:tc>
                <a:tc hMerge="1">
                  <a:txBody>
                    <a:bodyPr/>
                    <a:lstStyle/>
                    <a:p>
                      <a:pPr algn="l" fontAlgn="b"/>
                      <a:r>
                        <a:rPr lang="es-MX" sz="1100" u="none" strike="noStrike" dirty="0">
                          <a:effectLst/>
                        </a:rPr>
                        <a:t>ENTES FISCALIZADOS CUENTA PÚBLICA 2020</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55791"/>
                  </a:ext>
                </a:extLst>
              </a:tr>
              <a:tr h="190500">
                <a:tc>
                  <a:txBody>
                    <a:bodyPr/>
                    <a:lstStyle/>
                    <a:p>
                      <a:pPr algn="ctr" fontAlgn="b"/>
                      <a:r>
                        <a:rPr lang="es-MX" sz="1100" b="1" u="none" strike="noStrike" dirty="0">
                          <a:effectLst/>
                        </a:rPr>
                        <a:t>AYUNTAMIENTOS</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u="none" strike="noStrike" dirty="0">
                          <a:effectLst/>
                        </a:rPr>
                        <a:t>255</a:t>
                      </a:r>
                      <a:endParaRPr lang="es-MX" sz="1100" b="1"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722891645"/>
                  </a:ext>
                </a:extLst>
              </a:tr>
              <a:tr h="190500">
                <a:tc>
                  <a:txBody>
                    <a:bodyPr/>
                    <a:lstStyle/>
                    <a:p>
                      <a:pPr algn="ctr" fontAlgn="b"/>
                      <a:r>
                        <a:rPr lang="es-MX" sz="1100" b="1" u="none" strike="noStrike" dirty="0">
                          <a:effectLst/>
                        </a:rPr>
                        <a:t>PARAMUNICIPALES </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i="0" u="none" strike="noStrike" dirty="0">
                          <a:solidFill>
                            <a:srgbClr val="000000"/>
                          </a:solidFill>
                          <a:effectLst/>
                          <a:latin typeface="Calibri" panose="020F0502020204030204" pitchFamily="34" charset="0"/>
                        </a:rPr>
                        <a:t>85</a:t>
                      </a:r>
                    </a:p>
                  </a:txBody>
                  <a:tcPr anchor="b"/>
                </a:tc>
                <a:extLst>
                  <a:ext uri="{0D108BD9-81ED-4DB2-BD59-A6C34878D82A}">
                    <a16:rowId xmlns:a16="http://schemas.microsoft.com/office/drawing/2014/main" val="9661500"/>
                  </a:ext>
                </a:extLst>
              </a:tr>
            </a:tbl>
          </a:graphicData>
        </a:graphic>
      </p:graphicFrame>
      <p:graphicFrame>
        <p:nvGraphicFramePr>
          <p:cNvPr id="5" name="Gráfico 4">
            <a:extLst>
              <a:ext uri="{FF2B5EF4-FFF2-40B4-BE49-F238E27FC236}">
                <a16:creationId xmlns:a16="http://schemas.microsoft.com/office/drawing/2014/main" id="{9539E862-E06C-49A2-B573-DFD1AE81ED8D}"/>
              </a:ext>
            </a:extLst>
          </p:cNvPr>
          <p:cNvGraphicFramePr/>
          <p:nvPr>
            <p:extLst>
              <p:ext uri="{D42A27DB-BD31-4B8C-83A1-F6EECF244321}">
                <p14:modId xmlns:p14="http://schemas.microsoft.com/office/powerpoint/2010/main" val="1177866310"/>
              </p:ext>
            </p:extLst>
          </p:nvPr>
        </p:nvGraphicFramePr>
        <p:xfrm>
          <a:off x="4902406" y="623589"/>
          <a:ext cx="6236862" cy="37155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a 6">
            <a:extLst>
              <a:ext uri="{FF2B5EF4-FFF2-40B4-BE49-F238E27FC236}">
                <a16:creationId xmlns:a16="http://schemas.microsoft.com/office/drawing/2014/main" id="{5C800423-417E-4596-B484-F0FD224C6D7C}"/>
              </a:ext>
            </a:extLst>
          </p:cNvPr>
          <p:cNvGraphicFramePr>
            <a:graphicFrameLocks noGrp="1"/>
          </p:cNvGraphicFramePr>
          <p:nvPr>
            <p:extLst>
              <p:ext uri="{D42A27DB-BD31-4B8C-83A1-F6EECF244321}">
                <p14:modId xmlns:p14="http://schemas.microsoft.com/office/powerpoint/2010/main" val="1080022019"/>
              </p:ext>
            </p:extLst>
          </p:nvPr>
        </p:nvGraphicFramePr>
        <p:xfrm>
          <a:off x="6852526" y="4507984"/>
          <a:ext cx="2713487" cy="944880"/>
        </p:xfrm>
        <a:graphic>
          <a:graphicData uri="http://schemas.openxmlformats.org/drawingml/2006/table">
            <a:tbl>
              <a:tblPr>
                <a:tableStyleId>{ED083AE6-46FA-4A59-8FB0-9F97EB10719F}</a:tableStyleId>
              </a:tblPr>
              <a:tblGrid>
                <a:gridCol w="1480878">
                  <a:extLst>
                    <a:ext uri="{9D8B030D-6E8A-4147-A177-3AD203B41FA5}">
                      <a16:colId xmlns:a16="http://schemas.microsoft.com/office/drawing/2014/main" val="2513348704"/>
                    </a:ext>
                  </a:extLst>
                </a:gridCol>
                <a:gridCol w="1232609">
                  <a:extLst>
                    <a:ext uri="{9D8B030D-6E8A-4147-A177-3AD203B41FA5}">
                      <a16:colId xmlns:a16="http://schemas.microsoft.com/office/drawing/2014/main" val="304744111"/>
                    </a:ext>
                  </a:extLst>
                </a:gridCol>
              </a:tblGrid>
              <a:tr h="190500">
                <a:tc gridSpan="2">
                  <a:txBody>
                    <a:bodyPr/>
                    <a:lstStyle/>
                    <a:p>
                      <a:pPr algn="ctr" fontAlgn="b"/>
                      <a:r>
                        <a:rPr lang="es-MX" sz="1100" b="1" u="none" strike="noStrike" dirty="0">
                          <a:effectLst/>
                        </a:rPr>
                        <a:t>IPIS MUNCIPAL</a:t>
                      </a:r>
                    </a:p>
                    <a:p>
                      <a:pPr algn="ctr" fontAlgn="b"/>
                      <a:r>
                        <a:rPr lang="es-MX" sz="1100" b="1" u="none" strike="noStrike" dirty="0">
                          <a:effectLst/>
                        </a:rPr>
                        <a:t>CUENTA PÚBLICA 2020</a:t>
                      </a:r>
                      <a:endParaRPr lang="es-MX" sz="1100" b="1" i="0" u="none" strike="noStrike" dirty="0">
                        <a:solidFill>
                          <a:srgbClr val="000000"/>
                        </a:solidFill>
                        <a:effectLst/>
                        <a:latin typeface="Calibri" panose="020F0502020204030204" pitchFamily="34" charset="0"/>
                      </a:endParaRPr>
                    </a:p>
                  </a:txBody>
                  <a:tcPr anchor="b"/>
                </a:tc>
                <a:tc hMerge="1">
                  <a:txBody>
                    <a:bodyPr/>
                    <a:lstStyle/>
                    <a:p>
                      <a:pPr algn="l" fontAlgn="b"/>
                      <a:r>
                        <a:rPr lang="es-MX" sz="1100" u="none" strike="noStrike" dirty="0">
                          <a:effectLst/>
                        </a:rPr>
                        <a:t>ENTES FISCALIZADOS CUENTA PÚBLICA 2020</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55791"/>
                  </a:ext>
                </a:extLst>
              </a:tr>
              <a:tr h="190500">
                <a:tc>
                  <a:txBody>
                    <a:bodyPr/>
                    <a:lstStyle/>
                    <a:p>
                      <a:pPr algn="ctr" fontAlgn="b"/>
                      <a:r>
                        <a:rPr lang="es-MX" sz="1100" b="1" u="none" strike="noStrike" dirty="0">
                          <a:effectLst/>
                        </a:rPr>
                        <a:t>AYUNTAMIENTOS</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u="none" strike="noStrike" dirty="0">
                          <a:effectLst/>
                        </a:rPr>
                        <a:t>1248</a:t>
                      </a:r>
                      <a:endParaRPr lang="es-MX" sz="1100" b="1" i="0" u="none" strike="noStrike" dirty="0">
                        <a:solidFill>
                          <a:srgbClr val="000000"/>
                        </a:solidFill>
                        <a:effectLst/>
                        <a:latin typeface="Calibri" panose="020F0502020204030204" pitchFamily="34" charset="0"/>
                      </a:endParaRPr>
                    </a:p>
                  </a:txBody>
                  <a:tcPr anchor="b"/>
                </a:tc>
                <a:extLst>
                  <a:ext uri="{0D108BD9-81ED-4DB2-BD59-A6C34878D82A}">
                    <a16:rowId xmlns:a16="http://schemas.microsoft.com/office/drawing/2014/main" val="722891645"/>
                  </a:ext>
                </a:extLst>
              </a:tr>
              <a:tr h="190500">
                <a:tc>
                  <a:txBody>
                    <a:bodyPr/>
                    <a:lstStyle/>
                    <a:p>
                      <a:pPr algn="ctr" fontAlgn="b"/>
                      <a:r>
                        <a:rPr lang="es-MX" sz="1100" b="1" u="none" strike="noStrike" dirty="0">
                          <a:effectLst/>
                        </a:rPr>
                        <a:t>PARAMUNICIPALES </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i="0" u="none" strike="noStrike" dirty="0">
                          <a:solidFill>
                            <a:srgbClr val="000000"/>
                          </a:solidFill>
                          <a:effectLst/>
                          <a:latin typeface="Calibri" panose="020F0502020204030204" pitchFamily="34" charset="0"/>
                        </a:rPr>
                        <a:t>328</a:t>
                      </a:r>
                    </a:p>
                  </a:txBody>
                  <a:tcPr anchor="b"/>
                </a:tc>
                <a:extLst>
                  <a:ext uri="{0D108BD9-81ED-4DB2-BD59-A6C34878D82A}">
                    <a16:rowId xmlns:a16="http://schemas.microsoft.com/office/drawing/2014/main" val="9661500"/>
                  </a:ext>
                </a:extLst>
              </a:tr>
            </a:tbl>
          </a:graphicData>
        </a:graphic>
      </p:graphicFrame>
    </p:spTree>
    <p:extLst>
      <p:ext uri="{BB962C8B-B14F-4D97-AF65-F5344CB8AC3E}">
        <p14:creationId xmlns:p14="http://schemas.microsoft.com/office/powerpoint/2010/main" val="1851094654"/>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ASM">
            <a:extLst>
              <a:ext uri="{FF2B5EF4-FFF2-40B4-BE49-F238E27FC236}">
                <a16:creationId xmlns:a16="http://schemas.microsoft.com/office/drawing/2014/main" id="{5DAC59E2-7391-470A-A223-C573496898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4284" y="195680"/>
            <a:ext cx="1587507" cy="8998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áfico 8">
            <a:extLst>
              <a:ext uri="{FF2B5EF4-FFF2-40B4-BE49-F238E27FC236}">
                <a16:creationId xmlns:a16="http://schemas.microsoft.com/office/drawing/2014/main" id="{0C09833A-6F5A-482E-A8E1-A005D5BA9E4D}"/>
              </a:ext>
            </a:extLst>
          </p:cNvPr>
          <p:cNvGraphicFramePr/>
          <p:nvPr>
            <p:extLst>
              <p:ext uri="{D42A27DB-BD31-4B8C-83A1-F6EECF244321}">
                <p14:modId xmlns:p14="http://schemas.microsoft.com/office/powerpoint/2010/main" val="2921389387"/>
              </p:ext>
            </p:extLst>
          </p:nvPr>
        </p:nvGraphicFramePr>
        <p:xfrm>
          <a:off x="220209" y="623589"/>
          <a:ext cx="6236862" cy="37155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a 9">
            <a:extLst>
              <a:ext uri="{FF2B5EF4-FFF2-40B4-BE49-F238E27FC236}">
                <a16:creationId xmlns:a16="http://schemas.microsoft.com/office/drawing/2014/main" id="{7AACE883-0B58-4833-A29C-6970FF4702B7}"/>
              </a:ext>
            </a:extLst>
          </p:cNvPr>
          <p:cNvGraphicFramePr>
            <a:graphicFrameLocks noGrp="1"/>
          </p:cNvGraphicFramePr>
          <p:nvPr>
            <p:extLst>
              <p:ext uri="{D42A27DB-BD31-4B8C-83A1-F6EECF244321}">
                <p14:modId xmlns:p14="http://schemas.microsoft.com/office/powerpoint/2010/main" val="4099185515"/>
              </p:ext>
            </p:extLst>
          </p:nvPr>
        </p:nvGraphicFramePr>
        <p:xfrm>
          <a:off x="1874908" y="4507984"/>
          <a:ext cx="2713487" cy="1371600"/>
        </p:xfrm>
        <a:graphic>
          <a:graphicData uri="http://schemas.openxmlformats.org/drawingml/2006/table">
            <a:tbl>
              <a:tblPr>
                <a:tableStyleId>{ED083AE6-46FA-4A59-8FB0-9F97EB10719F}</a:tableStyleId>
              </a:tblPr>
              <a:tblGrid>
                <a:gridCol w="1480878">
                  <a:extLst>
                    <a:ext uri="{9D8B030D-6E8A-4147-A177-3AD203B41FA5}">
                      <a16:colId xmlns:a16="http://schemas.microsoft.com/office/drawing/2014/main" val="2513348704"/>
                    </a:ext>
                  </a:extLst>
                </a:gridCol>
                <a:gridCol w="1232609">
                  <a:extLst>
                    <a:ext uri="{9D8B030D-6E8A-4147-A177-3AD203B41FA5}">
                      <a16:colId xmlns:a16="http://schemas.microsoft.com/office/drawing/2014/main" val="304744111"/>
                    </a:ext>
                  </a:extLst>
                </a:gridCol>
              </a:tblGrid>
              <a:tr h="190500">
                <a:tc gridSpan="2">
                  <a:txBody>
                    <a:bodyPr/>
                    <a:lstStyle/>
                    <a:p>
                      <a:pPr algn="ctr" fontAlgn="b"/>
                      <a:r>
                        <a:rPr lang="es-MX" sz="1100" b="1" u="none" strike="noStrike" dirty="0">
                          <a:effectLst/>
                        </a:rPr>
                        <a:t>RECOMENDACIONES POR TIPO DE AUDITORÍA</a:t>
                      </a:r>
                    </a:p>
                    <a:p>
                      <a:pPr algn="ctr" fontAlgn="b"/>
                      <a:r>
                        <a:rPr lang="es-MX" sz="1100" b="1" u="none" strike="noStrike" dirty="0">
                          <a:effectLst/>
                        </a:rPr>
                        <a:t>CUENTA PÚBLICA 2020</a:t>
                      </a:r>
                      <a:endParaRPr lang="es-MX" sz="1100" b="1" i="0" u="none" strike="noStrike" dirty="0">
                        <a:solidFill>
                          <a:srgbClr val="000000"/>
                        </a:solidFill>
                        <a:effectLst/>
                        <a:latin typeface="Calibri" panose="020F0502020204030204" pitchFamily="34" charset="0"/>
                      </a:endParaRPr>
                    </a:p>
                  </a:txBody>
                  <a:tcPr anchor="b"/>
                </a:tc>
                <a:tc hMerge="1">
                  <a:txBody>
                    <a:bodyPr/>
                    <a:lstStyle/>
                    <a:p>
                      <a:pPr algn="l" fontAlgn="b"/>
                      <a:r>
                        <a:rPr lang="es-MX" sz="1100" u="none" strike="noStrike" dirty="0">
                          <a:effectLst/>
                        </a:rPr>
                        <a:t>ENTES FISCALIZADOS CUENTA PÚBLICA 2020</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55791"/>
                  </a:ext>
                </a:extLst>
              </a:tr>
              <a:tr h="190500">
                <a:tc>
                  <a:txBody>
                    <a:bodyPr/>
                    <a:lstStyle/>
                    <a:p>
                      <a:pPr algn="ctr" fontAlgn="b"/>
                      <a:r>
                        <a:rPr lang="es-MX" sz="1100" b="1" u="none" strike="noStrike" dirty="0">
                          <a:effectLst/>
                        </a:rPr>
                        <a:t>CUMPLIMIENTO</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i="0" u="none" strike="noStrike" dirty="0">
                          <a:solidFill>
                            <a:srgbClr val="000000"/>
                          </a:solidFill>
                          <a:effectLst/>
                          <a:latin typeface="Calibri" panose="020F0502020204030204" pitchFamily="34" charset="0"/>
                        </a:rPr>
                        <a:t>328</a:t>
                      </a:r>
                    </a:p>
                  </a:txBody>
                  <a:tcPr anchor="b"/>
                </a:tc>
                <a:extLst>
                  <a:ext uri="{0D108BD9-81ED-4DB2-BD59-A6C34878D82A}">
                    <a16:rowId xmlns:a16="http://schemas.microsoft.com/office/drawing/2014/main" val="722891645"/>
                  </a:ext>
                </a:extLst>
              </a:tr>
              <a:tr h="190500">
                <a:tc>
                  <a:txBody>
                    <a:bodyPr/>
                    <a:lstStyle/>
                    <a:p>
                      <a:pPr algn="ctr" fontAlgn="b"/>
                      <a:r>
                        <a:rPr lang="es-MX" sz="1100" b="1" u="none" strike="noStrike" dirty="0">
                          <a:effectLst/>
                        </a:rPr>
                        <a:t>DESEMPEÑO </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i="0" u="none" strike="noStrike" dirty="0">
                          <a:solidFill>
                            <a:srgbClr val="000000"/>
                          </a:solidFill>
                          <a:effectLst/>
                          <a:latin typeface="Calibri" panose="020F0502020204030204" pitchFamily="34" charset="0"/>
                        </a:rPr>
                        <a:t>114</a:t>
                      </a:r>
                    </a:p>
                  </a:txBody>
                  <a:tcPr anchor="b"/>
                </a:tc>
                <a:extLst>
                  <a:ext uri="{0D108BD9-81ED-4DB2-BD59-A6C34878D82A}">
                    <a16:rowId xmlns:a16="http://schemas.microsoft.com/office/drawing/2014/main" val="9661500"/>
                  </a:ext>
                </a:extLst>
              </a:tr>
              <a:tr h="190500">
                <a:tc>
                  <a:txBody>
                    <a:bodyPr/>
                    <a:lstStyle/>
                    <a:p>
                      <a:pPr algn="ctr" fontAlgn="b"/>
                      <a:r>
                        <a:rPr lang="es-MX" sz="1100" b="1" i="0" u="none" strike="noStrike" dirty="0">
                          <a:solidFill>
                            <a:srgbClr val="000000"/>
                          </a:solidFill>
                          <a:effectLst/>
                          <a:latin typeface="Calibri" panose="020F0502020204030204" pitchFamily="34" charset="0"/>
                        </a:rPr>
                        <a:t>OBRA</a:t>
                      </a:r>
                    </a:p>
                  </a:txBody>
                  <a:tcPr anchor="b"/>
                </a:tc>
                <a:tc>
                  <a:txBody>
                    <a:bodyPr/>
                    <a:lstStyle/>
                    <a:p>
                      <a:pPr algn="ctr" fontAlgn="b"/>
                      <a:r>
                        <a:rPr lang="es-MX" sz="1100" b="1" i="0" u="none" strike="noStrike" dirty="0">
                          <a:solidFill>
                            <a:srgbClr val="000000"/>
                          </a:solidFill>
                          <a:effectLst/>
                          <a:latin typeface="Calibri" panose="020F0502020204030204" pitchFamily="34" charset="0"/>
                        </a:rPr>
                        <a:t>55</a:t>
                      </a:r>
                    </a:p>
                  </a:txBody>
                  <a:tcPr anchor="b"/>
                </a:tc>
                <a:extLst>
                  <a:ext uri="{0D108BD9-81ED-4DB2-BD59-A6C34878D82A}">
                    <a16:rowId xmlns:a16="http://schemas.microsoft.com/office/drawing/2014/main" val="2294107340"/>
                  </a:ext>
                </a:extLst>
              </a:tr>
            </a:tbl>
          </a:graphicData>
        </a:graphic>
      </p:graphicFrame>
      <p:graphicFrame>
        <p:nvGraphicFramePr>
          <p:cNvPr id="5" name="Gráfico 4">
            <a:extLst>
              <a:ext uri="{FF2B5EF4-FFF2-40B4-BE49-F238E27FC236}">
                <a16:creationId xmlns:a16="http://schemas.microsoft.com/office/drawing/2014/main" id="{9539E862-E06C-49A2-B573-DFD1AE81ED8D}"/>
              </a:ext>
            </a:extLst>
          </p:cNvPr>
          <p:cNvGraphicFramePr/>
          <p:nvPr>
            <p:extLst>
              <p:ext uri="{D42A27DB-BD31-4B8C-83A1-F6EECF244321}">
                <p14:modId xmlns:p14="http://schemas.microsoft.com/office/powerpoint/2010/main" val="332865351"/>
              </p:ext>
            </p:extLst>
          </p:nvPr>
        </p:nvGraphicFramePr>
        <p:xfrm>
          <a:off x="4916474" y="637657"/>
          <a:ext cx="6236862" cy="37155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Tabla 6">
            <a:extLst>
              <a:ext uri="{FF2B5EF4-FFF2-40B4-BE49-F238E27FC236}">
                <a16:creationId xmlns:a16="http://schemas.microsoft.com/office/drawing/2014/main" id="{5C800423-417E-4596-B484-F0FD224C6D7C}"/>
              </a:ext>
            </a:extLst>
          </p:cNvPr>
          <p:cNvGraphicFramePr>
            <a:graphicFrameLocks noGrp="1"/>
          </p:cNvGraphicFramePr>
          <p:nvPr>
            <p:extLst>
              <p:ext uri="{D42A27DB-BD31-4B8C-83A1-F6EECF244321}">
                <p14:modId xmlns:p14="http://schemas.microsoft.com/office/powerpoint/2010/main" val="2930918837"/>
              </p:ext>
            </p:extLst>
          </p:nvPr>
        </p:nvGraphicFramePr>
        <p:xfrm>
          <a:off x="6852526" y="4507984"/>
          <a:ext cx="2713487" cy="1203960"/>
        </p:xfrm>
        <a:graphic>
          <a:graphicData uri="http://schemas.openxmlformats.org/drawingml/2006/table">
            <a:tbl>
              <a:tblPr>
                <a:tableStyleId>{ED083AE6-46FA-4A59-8FB0-9F97EB10719F}</a:tableStyleId>
              </a:tblPr>
              <a:tblGrid>
                <a:gridCol w="1480878">
                  <a:extLst>
                    <a:ext uri="{9D8B030D-6E8A-4147-A177-3AD203B41FA5}">
                      <a16:colId xmlns:a16="http://schemas.microsoft.com/office/drawing/2014/main" val="2513348704"/>
                    </a:ext>
                  </a:extLst>
                </a:gridCol>
                <a:gridCol w="1232609">
                  <a:extLst>
                    <a:ext uri="{9D8B030D-6E8A-4147-A177-3AD203B41FA5}">
                      <a16:colId xmlns:a16="http://schemas.microsoft.com/office/drawing/2014/main" val="304744111"/>
                    </a:ext>
                  </a:extLst>
                </a:gridCol>
              </a:tblGrid>
              <a:tr h="190500">
                <a:tc gridSpan="2">
                  <a:txBody>
                    <a:bodyPr/>
                    <a:lstStyle/>
                    <a:p>
                      <a:pPr algn="ctr" fontAlgn="b"/>
                      <a:r>
                        <a:rPr lang="es-MX" sz="1100" b="1" u="none" strike="noStrike" dirty="0">
                          <a:effectLst/>
                        </a:rPr>
                        <a:t>IPIS POR TIPO DE AUDITORÍA</a:t>
                      </a:r>
                    </a:p>
                    <a:p>
                      <a:pPr algn="ctr" fontAlgn="b"/>
                      <a:r>
                        <a:rPr lang="es-MX" sz="1100" b="1" u="none" strike="noStrike" dirty="0">
                          <a:effectLst/>
                        </a:rPr>
                        <a:t>CUENTA PÚBLICA 2020</a:t>
                      </a:r>
                      <a:endParaRPr lang="es-MX" sz="1100" b="1" i="0" u="none" strike="noStrike" dirty="0">
                        <a:solidFill>
                          <a:srgbClr val="000000"/>
                        </a:solidFill>
                        <a:effectLst/>
                        <a:latin typeface="Calibri" panose="020F0502020204030204" pitchFamily="34" charset="0"/>
                      </a:endParaRPr>
                    </a:p>
                  </a:txBody>
                  <a:tcPr anchor="b"/>
                </a:tc>
                <a:tc hMerge="1">
                  <a:txBody>
                    <a:bodyPr/>
                    <a:lstStyle/>
                    <a:p>
                      <a:pPr algn="l" fontAlgn="b"/>
                      <a:r>
                        <a:rPr lang="es-MX" sz="1100" u="none" strike="noStrike" dirty="0">
                          <a:effectLst/>
                        </a:rPr>
                        <a:t>ENTES FISCALIZADOS CUENTA PÚBLICA 2020</a:t>
                      </a:r>
                      <a:endParaRPr lang="es-MX"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255791"/>
                  </a:ext>
                </a:extLst>
              </a:tr>
              <a:tr h="190500">
                <a:tc>
                  <a:txBody>
                    <a:bodyPr/>
                    <a:lstStyle/>
                    <a:p>
                      <a:pPr algn="ctr" fontAlgn="b"/>
                      <a:r>
                        <a:rPr lang="es-MX" sz="1100" b="1" u="none" strike="noStrike" dirty="0">
                          <a:effectLst/>
                        </a:rPr>
                        <a:t>CUMPLIMIENTO</a:t>
                      </a:r>
                      <a:endParaRPr lang="es-MX" sz="1100" b="1" i="0" u="none" strike="noStrike" dirty="0">
                        <a:solidFill>
                          <a:srgbClr val="000000"/>
                        </a:solidFill>
                        <a:effectLst/>
                        <a:latin typeface="Calibri" panose="020F0502020204030204" pitchFamily="34" charset="0"/>
                      </a:endParaRPr>
                    </a:p>
                  </a:txBody>
                  <a:tcPr anchor="b"/>
                </a:tc>
                <a:tc>
                  <a:txBody>
                    <a:bodyPr/>
                    <a:lstStyle/>
                    <a:p>
                      <a:pPr algn="ctr" fontAlgn="b"/>
                      <a:r>
                        <a:rPr lang="es-MX" sz="1100" b="1" i="0" u="none" strike="noStrike" dirty="0">
                          <a:solidFill>
                            <a:srgbClr val="000000"/>
                          </a:solidFill>
                          <a:effectLst/>
                          <a:latin typeface="Calibri" panose="020F0502020204030204" pitchFamily="34" charset="0"/>
                        </a:rPr>
                        <a:t>1726</a:t>
                      </a:r>
                    </a:p>
                  </a:txBody>
                  <a:tcPr anchor="b"/>
                </a:tc>
                <a:extLst>
                  <a:ext uri="{0D108BD9-81ED-4DB2-BD59-A6C34878D82A}">
                    <a16:rowId xmlns:a16="http://schemas.microsoft.com/office/drawing/2014/main" val="722891645"/>
                  </a:ext>
                </a:extLst>
              </a:tr>
              <a:tr h="190500">
                <a:tc>
                  <a:txBody>
                    <a:bodyPr/>
                    <a:lstStyle/>
                    <a:p>
                      <a:pPr algn="ctr" fontAlgn="b"/>
                      <a:r>
                        <a:rPr lang="es-MX" sz="1100" b="1" u="none" strike="noStrike" dirty="0">
                          <a:effectLst/>
                        </a:rPr>
                        <a:t>DESEMPEÑO </a:t>
                      </a:r>
                    </a:p>
                  </a:txBody>
                  <a:tcPr anchor="b"/>
                </a:tc>
                <a:tc>
                  <a:txBody>
                    <a:bodyPr/>
                    <a:lstStyle/>
                    <a:p>
                      <a:pPr algn="ctr" fontAlgn="b"/>
                      <a:r>
                        <a:rPr lang="es-MX" sz="1100" b="1" i="0" u="none" strike="noStrike" dirty="0">
                          <a:solidFill>
                            <a:srgbClr val="000000"/>
                          </a:solidFill>
                          <a:effectLst/>
                          <a:latin typeface="Calibri" panose="020F0502020204030204" pitchFamily="34" charset="0"/>
                        </a:rPr>
                        <a:t>16</a:t>
                      </a:r>
                    </a:p>
                  </a:txBody>
                  <a:tcPr anchor="b"/>
                </a:tc>
                <a:extLst>
                  <a:ext uri="{0D108BD9-81ED-4DB2-BD59-A6C34878D82A}">
                    <a16:rowId xmlns:a16="http://schemas.microsoft.com/office/drawing/2014/main" val="9661500"/>
                  </a:ext>
                </a:extLst>
              </a:tr>
              <a:tr h="190500">
                <a:tc>
                  <a:txBody>
                    <a:bodyPr/>
                    <a:lstStyle/>
                    <a:p>
                      <a:pPr algn="ctr" fontAlgn="b"/>
                      <a:r>
                        <a:rPr lang="es-MX" sz="1100" b="1" i="0" u="none" strike="noStrike" dirty="0">
                          <a:solidFill>
                            <a:srgbClr val="000000"/>
                          </a:solidFill>
                          <a:effectLst/>
                          <a:latin typeface="Calibri" panose="020F0502020204030204" pitchFamily="34" charset="0"/>
                        </a:rPr>
                        <a:t>OBRA</a:t>
                      </a:r>
                    </a:p>
                  </a:txBody>
                  <a:tcPr anchor="b"/>
                </a:tc>
                <a:tc>
                  <a:txBody>
                    <a:bodyPr/>
                    <a:lstStyle/>
                    <a:p>
                      <a:pPr algn="ctr" fontAlgn="b"/>
                      <a:r>
                        <a:rPr lang="es-MX" sz="1100" b="1" i="0" u="none" strike="noStrike" dirty="0">
                          <a:solidFill>
                            <a:srgbClr val="000000"/>
                          </a:solidFill>
                          <a:effectLst/>
                          <a:latin typeface="Calibri" panose="020F0502020204030204" pitchFamily="34" charset="0"/>
                        </a:rPr>
                        <a:t>290</a:t>
                      </a:r>
                    </a:p>
                  </a:txBody>
                  <a:tcPr anchor="b"/>
                </a:tc>
                <a:extLst>
                  <a:ext uri="{0D108BD9-81ED-4DB2-BD59-A6C34878D82A}">
                    <a16:rowId xmlns:a16="http://schemas.microsoft.com/office/drawing/2014/main" val="2901299867"/>
                  </a:ext>
                </a:extLst>
              </a:tr>
            </a:tbl>
          </a:graphicData>
        </a:graphic>
      </p:graphicFrame>
    </p:spTree>
    <p:extLst>
      <p:ext uri="{BB962C8B-B14F-4D97-AF65-F5344CB8AC3E}">
        <p14:creationId xmlns:p14="http://schemas.microsoft.com/office/powerpoint/2010/main" val="3792657598"/>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AutoShape 2">
            <a:extLst>
              <a:ext uri="{FF2B5EF4-FFF2-40B4-BE49-F238E27FC236}">
                <a16:creationId xmlns:a16="http://schemas.microsoft.com/office/drawing/2014/main" id="{20744023-7379-4225-9ACE-E8F980637C3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grpSp>
        <p:nvGrpSpPr>
          <p:cNvPr id="5" name="Grupo 4">
            <a:extLst>
              <a:ext uri="{FF2B5EF4-FFF2-40B4-BE49-F238E27FC236}">
                <a16:creationId xmlns:a16="http://schemas.microsoft.com/office/drawing/2014/main" id="{D9021EDC-8560-4EE0-8D16-3AC0AB808FBA}"/>
              </a:ext>
            </a:extLst>
          </p:cNvPr>
          <p:cNvGrpSpPr/>
          <p:nvPr/>
        </p:nvGrpSpPr>
        <p:grpSpPr>
          <a:xfrm>
            <a:off x="-66585" y="-32639"/>
            <a:ext cx="12325170" cy="6923279"/>
            <a:chOff x="-66585" y="-32639"/>
            <a:chExt cx="12325170" cy="6923279"/>
          </a:xfrm>
        </p:grpSpPr>
        <p:pic>
          <p:nvPicPr>
            <p:cNvPr id="3" name="Imagen 2">
              <a:extLst>
                <a:ext uri="{FF2B5EF4-FFF2-40B4-BE49-F238E27FC236}">
                  <a16:creationId xmlns:a16="http://schemas.microsoft.com/office/drawing/2014/main" id="{22E663FA-FCD4-4BFA-84C0-59F79225BC19}"/>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66585" y="-32639"/>
              <a:ext cx="12325170" cy="6923279"/>
            </a:xfrm>
            <a:prstGeom prst="rect">
              <a:avLst/>
            </a:prstGeom>
          </p:spPr>
        </p:pic>
        <p:sp>
          <p:nvSpPr>
            <p:cNvPr id="4" name="Rectángulo 3">
              <a:extLst>
                <a:ext uri="{FF2B5EF4-FFF2-40B4-BE49-F238E27FC236}">
                  <a16:creationId xmlns:a16="http://schemas.microsoft.com/office/drawing/2014/main" id="{E519F29B-BFEF-4091-9707-C2AFCF5ABE38}"/>
                </a:ext>
              </a:extLst>
            </p:cNvPr>
            <p:cNvSpPr/>
            <p:nvPr/>
          </p:nvSpPr>
          <p:spPr>
            <a:xfrm>
              <a:off x="8236324" y="5970493"/>
              <a:ext cx="497542" cy="1613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r>
                <a:rPr lang="es-MX" sz="900" dirty="0">
                  <a:solidFill>
                    <a:schemeClr val="tx1">
                      <a:lumMod val="50000"/>
                      <a:lumOff val="50000"/>
                    </a:schemeClr>
                  </a:solidFill>
                </a:rPr>
                <a:t>TJAM</a:t>
              </a:r>
              <a:endParaRPr lang="es-MX" sz="600" dirty="0">
                <a:solidFill>
                  <a:schemeClr val="tx1">
                    <a:lumMod val="50000"/>
                    <a:lumOff val="50000"/>
                  </a:schemeClr>
                </a:solidFill>
              </a:endParaRPr>
            </a:p>
          </p:txBody>
        </p:sp>
      </p:grpSp>
    </p:spTree>
    <p:extLst>
      <p:ext uri="{BB962C8B-B14F-4D97-AF65-F5344CB8AC3E}">
        <p14:creationId xmlns:p14="http://schemas.microsoft.com/office/powerpoint/2010/main" val="2071966039"/>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go ASM">
            <a:extLst>
              <a:ext uri="{FF2B5EF4-FFF2-40B4-BE49-F238E27FC236}">
                <a16:creationId xmlns:a16="http://schemas.microsoft.com/office/drawing/2014/main" id="{AB233E82-A985-4967-95C8-1599C70F7C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4284" y="195680"/>
            <a:ext cx="1587507" cy="8998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4B31CE1-18D3-4214-97E1-D982ECA3D104}"/>
              </a:ext>
            </a:extLst>
          </p:cNvPr>
          <p:cNvSpPr txBox="1"/>
          <p:nvPr/>
        </p:nvSpPr>
        <p:spPr>
          <a:xfrm>
            <a:off x="329193" y="2152360"/>
            <a:ext cx="11642598" cy="3276282"/>
          </a:xfrm>
          <a:prstGeom prst="rect">
            <a:avLst/>
          </a:prstGeom>
          <a:noFill/>
        </p:spPr>
        <p:txBody>
          <a:bodyPr wrap="square">
            <a:spAutoFit/>
          </a:bodyPr>
          <a:lstStyle/>
          <a:p>
            <a:pPr marL="342900" lvl="0" indent="-342900" algn="just">
              <a:lnSpc>
                <a:spcPct val="150000"/>
              </a:lnSpc>
              <a:buClr>
                <a:srgbClr val="278D99"/>
              </a:buClr>
              <a:buFont typeface="Symbol" panose="05050102010706020507" pitchFamily="18" charset="2"/>
              <a:buChar char=""/>
            </a:pPr>
            <a:r>
              <a:rPr lang="es-MX" sz="2000" dirty="0">
                <a:effectLst/>
                <a:latin typeface="+mj-lt"/>
                <a:ea typeface="Calibri" panose="020F0502020204030204" pitchFamily="34" charset="0"/>
                <a:cs typeface="Calibri" panose="020F0502020204030204" pitchFamily="34" charset="0"/>
              </a:rPr>
              <a:t>A pesar de la pandemia por COVID se realizó el 100% de las auditorías  programadas </a:t>
            </a:r>
          </a:p>
          <a:p>
            <a:pPr marL="342900" lvl="0" indent="-342900" algn="just">
              <a:lnSpc>
                <a:spcPct val="150000"/>
              </a:lnSpc>
              <a:buClr>
                <a:srgbClr val="278D99"/>
              </a:buClr>
              <a:buFont typeface="Symbol" panose="05050102010706020507" pitchFamily="18" charset="2"/>
              <a:buChar char=""/>
            </a:pPr>
            <a:r>
              <a:rPr lang="es-MX" sz="2000" dirty="0">
                <a:effectLst/>
                <a:latin typeface="+mj-lt"/>
                <a:ea typeface="Calibri" panose="020F0502020204030204" pitchFamily="34" charset="0"/>
                <a:cs typeface="Calibri" panose="020F0502020204030204" pitchFamily="34" charset="0"/>
              </a:rPr>
              <a:t>Se auditó el 100% de los entes fiscalizables</a:t>
            </a:r>
          </a:p>
          <a:p>
            <a:pPr marL="342900" lvl="0" indent="-342900" algn="just">
              <a:lnSpc>
                <a:spcPct val="150000"/>
              </a:lnSpc>
              <a:buClr>
                <a:srgbClr val="278D99"/>
              </a:buClr>
              <a:buFont typeface="Symbol" panose="05050102010706020507" pitchFamily="18" charset="2"/>
              <a:buChar char=""/>
            </a:pPr>
            <a:r>
              <a:rPr lang="es-MX" sz="2000" dirty="0">
                <a:effectLst/>
                <a:latin typeface="+mj-lt"/>
                <a:ea typeface="Calibri" panose="020F0502020204030204" pitchFamily="34" charset="0"/>
                <a:cs typeface="Calibri" panose="020F0502020204030204" pitchFamily="34" charset="0"/>
              </a:rPr>
              <a:t>Los registros contables no son conciliados y se observa que siempre hay disparidad entre lo que se registra y lo que realmente se opera.</a:t>
            </a:r>
          </a:p>
          <a:p>
            <a:pPr marL="342900" lvl="0" indent="-342900" algn="just">
              <a:lnSpc>
                <a:spcPct val="150000"/>
              </a:lnSpc>
              <a:buClr>
                <a:srgbClr val="278D99"/>
              </a:buClr>
              <a:buFont typeface="Symbol" panose="05050102010706020507" pitchFamily="18" charset="2"/>
              <a:buChar char=""/>
            </a:pPr>
            <a:r>
              <a:rPr lang="es-MX" sz="2000" dirty="0">
                <a:effectLst/>
                <a:latin typeface="+mj-lt"/>
                <a:ea typeface="Calibri" panose="020F0502020204030204" pitchFamily="34" charset="0"/>
                <a:cs typeface="Calibri" panose="020F0502020204030204" pitchFamily="34" charset="0"/>
              </a:rPr>
              <a:t>Operaciones financieras carentes de evidencia documental que comprueben y justifique las erogaciones</a:t>
            </a:r>
          </a:p>
          <a:p>
            <a:pPr marL="342900" lvl="0" indent="-342900" algn="just">
              <a:lnSpc>
                <a:spcPct val="150000"/>
              </a:lnSpc>
              <a:buClr>
                <a:srgbClr val="278D99"/>
              </a:buClr>
              <a:buFont typeface="Symbol" panose="05050102010706020507" pitchFamily="18" charset="2"/>
              <a:buChar char=""/>
            </a:pPr>
            <a:r>
              <a:rPr lang="es-MX" sz="2000" dirty="0">
                <a:effectLst/>
                <a:latin typeface="+mj-lt"/>
                <a:ea typeface="Calibri" panose="020F0502020204030204" pitchFamily="34" charset="0"/>
                <a:cs typeface="Calibri" panose="020F0502020204030204" pitchFamily="34" charset="0"/>
              </a:rPr>
              <a:t>Se observa que se generalizan y mantienen las irregularidades en los enteros de impuestos</a:t>
            </a:r>
          </a:p>
          <a:p>
            <a:pPr marL="342900" lvl="0" indent="-342900" algn="just">
              <a:lnSpc>
                <a:spcPct val="150000"/>
              </a:lnSpc>
              <a:buClr>
                <a:srgbClr val="278D99"/>
              </a:buClr>
              <a:buFont typeface="Symbol" panose="05050102010706020507" pitchFamily="18" charset="2"/>
              <a:buChar char=""/>
            </a:pPr>
            <a:r>
              <a:rPr lang="es-MX" sz="2000" dirty="0">
                <a:effectLst/>
                <a:latin typeface="+mj-lt"/>
                <a:ea typeface="Calibri" panose="020F0502020204030204" pitchFamily="34" charset="0"/>
                <a:cs typeface="Calibri" panose="020F0502020204030204" pitchFamily="34" charset="0"/>
              </a:rPr>
              <a:t>Usurpación de funciones y atribuciones así como la extralimitación de las mismas</a:t>
            </a:r>
          </a:p>
        </p:txBody>
      </p:sp>
      <p:sp>
        <p:nvSpPr>
          <p:cNvPr id="6" name="CuadroTexto 5">
            <a:extLst>
              <a:ext uri="{FF2B5EF4-FFF2-40B4-BE49-F238E27FC236}">
                <a16:creationId xmlns:a16="http://schemas.microsoft.com/office/drawing/2014/main" id="{8A242BEF-09F4-445C-B6CE-4481D9AE3823}"/>
              </a:ext>
            </a:extLst>
          </p:cNvPr>
          <p:cNvSpPr txBox="1"/>
          <p:nvPr/>
        </p:nvSpPr>
        <p:spPr>
          <a:xfrm>
            <a:off x="220209" y="718657"/>
            <a:ext cx="10011305" cy="1262525"/>
          </a:xfrm>
          <a:prstGeom prst="rect">
            <a:avLst/>
          </a:prstGeom>
          <a:noFill/>
        </p:spPr>
        <p:txBody>
          <a:bodyPr wrap="square">
            <a:spAutoFit/>
          </a:bodyPr>
          <a:lstStyle/>
          <a:p>
            <a:pPr algn="just" fontAlgn="base">
              <a:lnSpc>
                <a:spcPct val="107000"/>
              </a:lnSpc>
              <a:spcBef>
                <a:spcPct val="0"/>
              </a:spcBef>
              <a:spcAft>
                <a:spcPct val="0"/>
              </a:spcAft>
            </a:pPr>
            <a:r>
              <a:rPr lang="es-MX" sz="2400" dirty="0">
                <a:solidFill>
                  <a:schemeClr val="tx1">
                    <a:lumMod val="65000"/>
                    <a:lumOff val="35000"/>
                  </a:schemeClr>
                </a:solidFill>
                <a:latin typeface="Tw Cen MT Condensed" panose="020B0606020104020203" pitchFamily="34" charset="0"/>
                <a:ea typeface="微软雅黑" panose="020B0503020204020204" pitchFamily="34" charset="-122"/>
                <a:cs typeface="Open Sans Light" panose="020B0306030504020204" pitchFamily="34" charset="0"/>
              </a:rPr>
              <a:t>Los informes que hoy se entregan corresponden al cumplimiento cabal del Plan de Fiscalización de la Cuenta Pública 2020 en el que se reportan y describen los hallazgos relevantes al aplicar los procedimientos de auditoría, entre lo que se destaca que:</a:t>
            </a:r>
          </a:p>
        </p:txBody>
      </p:sp>
    </p:spTree>
    <p:extLst>
      <p:ext uri="{BB962C8B-B14F-4D97-AF65-F5344CB8AC3E}">
        <p14:creationId xmlns:p14="http://schemas.microsoft.com/office/powerpoint/2010/main" val="998963020"/>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00" fill="hold"/>
                                        <p:tgtEl>
                                          <p:spTgt spid="4"/>
                                        </p:tgtEl>
                                        <p:attrNameLst>
                                          <p:attrName>ppt_x</p:attrName>
                                        </p:attrNameLst>
                                      </p:cBhvr>
                                      <p:tavLst>
                                        <p:tav tm="0">
                                          <p:val>
                                            <p:strVal val="1+#ppt_w/2"/>
                                          </p:val>
                                        </p:tav>
                                        <p:tav tm="100000">
                                          <p:val>
                                            <p:strVal val="#ppt_x"/>
                                          </p:val>
                                        </p:tav>
                                      </p:tavLst>
                                    </p:anim>
                                    <p:anim calcmode="lin" valueType="num">
                                      <p:cBhvr additive="base">
                                        <p:cTn id="12" dur="7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go ASM">
            <a:extLst>
              <a:ext uri="{FF2B5EF4-FFF2-40B4-BE49-F238E27FC236}">
                <a16:creationId xmlns:a16="http://schemas.microsoft.com/office/drawing/2014/main" id="{AB233E82-A985-4967-95C8-1599C70F7C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4284" y="195680"/>
            <a:ext cx="1587507" cy="899886"/>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a:extLst>
              <a:ext uri="{FF2B5EF4-FFF2-40B4-BE49-F238E27FC236}">
                <a16:creationId xmlns:a16="http://schemas.microsoft.com/office/drawing/2014/main" id="{94B31CE1-18D3-4214-97E1-D982ECA3D104}"/>
              </a:ext>
            </a:extLst>
          </p:cNvPr>
          <p:cNvSpPr txBox="1"/>
          <p:nvPr/>
        </p:nvSpPr>
        <p:spPr>
          <a:xfrm>
            <a:off x="329193" y="1094683"/>
            <a:ext cx="11642598" cy="4199611"/>
          </a:xfrm>
          <a:prstGeom prst="rect">
            <a:avLst/>
          </a:prstGeom>
          <a:noFill/>
        </p:spPr>
        <p:txBody>
          <a:bodyPr wrap="square">
            <a:spAutoFit/>
          </a:bodyPr>
          <a:lstStyle/>
          <a:p>
            <a:pPr marL="342900" lvl="0" indent="-342900" algn="just">
              <a:lnSpc>
                <a:spcPct val="150000"/>
              </a:lnSpc>
              <a:buClr>
                <a:srgbClr val="278D99"/>
              </a:buClr>
              <a:buFont typeface="Symbol" panose="05050102010706020507" pitchFamily="18" charset="2"/>
              <a:buChar char=""/>
            </a:pPr>
            <a:r>
              <a:rPr lang="es-MX" sz="2000" dirty="0">
                <a:effectLst/>
                <a:latin typeface="+mj-lt"/>
                <a:ea typeface="Calibri" panose="020F0502020204030204" pitchFamily="34" charset="0"/>
                <a:cs typeface="Calibri" panose="020F0502020204030204" pitchFamily="34" charset="0"/>
              </a:rPr>
              <a:t>Concentración y mezcla indebida de recursos federales por parte de la administración estatal </a:t>
            </a:r>
          </a:p>
          <a:p>
            <a:pPr marL="342900" lvl="0" indent="-342900" algn="just">
              <a:lnSpc>
                <a:spcPct val="150000"/>
              </a:lnSpc>
              <a:buClr>
                <a:srgbClr val="278D99"/>
              </a:buClr>
              <a:buFont typeface="Symbol" panose="05050102010706020507" pitchFamily="18" charset="2"/>
              <a:buChar char=""/>
            </a:pPr>
            <a:r>
              <a:rPr lang="es-MX" sz="2000" dirty="0">
                <a:effectLst/>
                <a:latin typeface="+mj-lt"/>
                <a:ea typeface="Calibri" panose="020F0502020204030204" pitchFamily="34" charset="0"/>
                <a:cs typeface="Calibri" panose="020F0502020204030204" pitchFamily="34" charset="0"/>
              </a:rPr>
              <a:t>Desvío de recursos a fines distintos a los legalmente establecidos</a:t>
            </a:r>
          </a:p>
          <a:p>
            <a:pPr marL="342900" lvl="0" indent="-342900" algn="just">
              <a:lnSpc>
                <a:spcPct val="150000"/>
              </a:lnSpc>
              <a:buClr>
                <a:srgbClr val="278D99"/>
              </a:buClr>
              <a:buFont typeface="Symbol" panose="05050102010706020507" pitchFamily="18" charset="2"/>
              <a:buChar char=""/>
            </a:pPr>
            <a:r>
              <a:rPr lang="es-MX" sz="2000" dirty="0">
                <a:effectLst/>
                <a:latin typeface="+mj-lt"/>
                <a:ea typeface="Calibri" panose="020F0502020204030204" pitchFamily="34" charset="0"/>
                <a:cs typeface="Calibri" panose="020F0502020204030204" pitchFamily="34" charset="0"/>
              </a:rPr>
              <a:t>Deficiente calidad en las fases de ejecución de las obras</a:t>
            </a:r>
          </a:p>
          <a:p>
            <a:pPr marL="342900" lvl="0" indent="-342900" algn="just">
              <a:lnSpc>
                <a:spcPct val="150000"/>
              </a:lnSpc>
              <a:buClr>
                <a:srgbClr val="278D99"/>
              </a:buClr>
              <a:buFont typeface="Symbol" panose="05050102010706020507" pitchFamily="18" charset="2"/>
              <a:buChar char=""/>
            </a:pPr>
            <a:r>
              <a:rPr lang="es-MX" sz="2000" dirty="0">
                <a:effectLst/>
                <a:latin typeface="+mj-lt"/>
                <a:ea typeface="Calibri" panose="020F0502020204030204" pitchFamily="34" charset="0"/>
                <a:cs typeface="Calibri" panose="020F0502020204030204" pitchFamily="34" charset="0"/>
              </a:rPr>
              <a:t>Desde la fiscalización la mayoría de los entes se han estado armonizando contablemente lo cual ha permitido que los trabajos de la auditoría se faciliten y se estandaricen los procedimientos de fiscalización</a:t>
            </a:r>
          </a:p>
          <a:p>
            <a:pPr marL="342900" lvl="0" indent="-342900" algn="just">
              <a:lnSpc>
                <a:spcPct val="150000"/>
              </a:lnSpc>
              <a:buClr>
                <a:srgbClr val="278D99"/>
              </a:buClr>
              <a:buFont typeface="Symbol" panose="05050102010706020507" pitchFamily="18" charset="2"/>
              <a:buChar char=""/>
            </a:pPr>
            <a:r>
              <a:rPr lang="es-MX" sz="2000" dirty="0">
                <a:effectLst/>
                <a:latin typeface="+mj-lt"/>
                <a:ea typeface="Calibri" panose="020F0502020204030204" pitchFamily="34" charset="0"/>
                <a:cs typeface="Calibri" panose="020F0502020204030204" pitchFamily="34" charset="0"/>
              </a:rPr>
              <a:t>Ha habido mejores controles en las operaciones financieras administrativas presupuestales y contables lo cual ha permitido lo que ha permitido que se hagan mejores evaluaciones </a:t>
            </a:r>
          </a:p>
          <a:p>
            <a:pPr marL="342900" lvl="0" indent="-342900" algn="just">
              <a:lnSpc>
                <a:spcPct val="150000"/>
              </a:lnSpc>
              <a:spcAft>
                <a:spcPts val="800"/>
              </a:spcAft>
              <a:buClr>
                <a:srgbClr val="278D99"/>
              </a:buClr>
              <a:buFont typeface="Symbol" panose="05050102010706020507" pitchFamily="18" charset="2"/>
              <a:buChar char=""/>
            </a:pPr>
            <a:r>
              <a:rPr lang="es-MX" sz="2000" dirty="0">
                <a:effectLst/>
                <a:latin typeface="+mj-lt"/>
                <a:ea typeface="Calibri" panose="020F0502020204030204" pitchFamily="34" charset="0"/>
                <a:cs typeface="Calibri" panose="020F0502020204030204" pitchFamily="34" charset="0"/>
              </a:rPr>
              <a:t>Los objetivos, planes, programas y metas se han alineado conforme a los Planes Nacional y Estatal de Desarrollo</a:t>
            </a:r>
          </a:p>
        </p:txBody>
      </p:sp>
    </p:spTree>
    <p:extLst>
      <p:ext uri="{BB962C8B-B14F-4D97-AF65-F5344CB8AC3E}">
        <p14:creationId xmlns:p14="http://schemas.microsoft.com/office/powerpoint/2010/main" val="3829659828"/>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00" fill="hold"/>
                                        <p:tgtEl>
                                          <p:spTgt spid="4"/>
                                        </p:tgtEl>
                                        <p:attrNameLst>
                                          <p:attrName>ppt_x</p:attrName>
                                        </p:attrNameLst>
                                      </p:cBhvr>
                                      <p:tavLst>
                                        <p:tav tm="0">
                                          <p:val>
                                            <p:strVal val="1+#ppt_w/2"/>
                                          </p:val>
                                        </p:tav>
                                        <p:tav tm="100000">
                                          <p:val>
                                            <p:strVal val="#ppt_x"/>
                                          </p:val>
                                        </p:tav>
                                      </p:tavLst>
                                    </p:anim>
                                    <p:anim calcmode="lin" valueType="num">
                                      <p:cBhvr additive="base">
                                        <p:cTn id="8" dur="7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ASM">
            <a:extLst>
              <a:ext uri="{FF2B5EF4-FFF2-40B4-BE49-F238E27FC236}">
                <a16:creationId xmlns:a16="http://schemas.microsoft.com/office/drawing/2014/main" id="{5DAC59E2-7391-470A-A223-C573496898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4284" y="195680"/>
            <a:ext cx="1587507" cy="89988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A230A3B0-6358-4409-9CA2-00E7B7749DF5}"/>
              </a:ext>
            </a:extLst>
          </p:cNvPr>
          <p:cNvSpPr txBox="1"/>
          <p:nvPr/>
        </p:nvSpPr>
        <p:spPr>
          <a:xfrm>
            <a:off x="543951" y="656766"/>
            <a:ext cx="6250744" cy="5544467"/>
          </a:xfrm>
          <a:prstGeom prst="rect">
            <a:avLst/>
          </a:prstGeom>
          <a:noFill/>
        </p:spPr>
        <p:txBody>
          <a:bodyPr wrap="square">
            <a:spAutoFit/>
          </a:bodyPr>
          <a:lstStyle/>
          <a:p>
            <a:pPr algn="just">
              <a:lnSpc>
                <a:spcPct val="200000"/>
              </a:lnSpc>
              <a:spcAft>
                <a:spcPts val="1200"/>
              </a:spcAft>
            </a:pPr>
            <a:r>
              <a:rPr lang="es-MX" sz="20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L</a:t>
            </a:r>
            <a:r>
              <a:rPr lang="es-MX"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vigilancia de los recursos públicos es un mecanismo inherente de la rendición de cuentas y ésta es una característica esencial de los Estados democráticos. En este sentido la Auditoría Superior de Michoacán, como órgano encargado del control externo del ejercicio de tales recursos, es una institución pública imprescindible cuya naturaleza y ordenamiento jurídico merecen estar configurados de la mejor manera para que cumpla con sus funciones a plenitud. </a:t>
            </a:r>
            <a:endParaRPr lang="es-MX" sz="2000" b="1" dirty="0">
              <a:solidFill>
                <a:srgbClr val="000000"/>
              </a:solidFill>
              <a:effectLst/>
              <a:latin typeface="Times New Roman" panose="02020603050405020304" pitchFamily="18" charset="0"/>
              <a:ea typeface="Calibri" panose="020F0502020204030204" pitchFamily="34" charset="0"/>
            </a:endParaRPr>
          </a:p>
        </p:txBody>
      </p:sp>
      <p:pic>
        <p:nvPicPr>
          <p:cNvPr id="7170" name="Picture 2" descr="La vigilancia con inteligencia artificial">
            <a:extLst>
              <a:ext uri="{FF2B5EF4-FFF2-40B4-BE49-F238E27FC236}">
                <a16:creationId xmlns:a16="http://schemas.microsoft.com/office/drawing/2014/main" id="{66AD3B6F-CB0A-45E5-B4EE-7130858256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0724" y="1902225"/>
            <a:ext cx="5249963" cy="3053550"/>
          </a:xfrm>
          <a:prstGeom prst="teardrop">
            <a:avLst>
              <a:gd name="adj" fmla="val 99464"/>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739663"/>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go ASM">
            <a:extLst>
              <a:ext uri="{FF2B5EF4-FFF2-40B4-BE49-F238E27FC236}">
                <a16:creationId xmlns:a16="http://schemas.microsoft.com/office/drawing/2014/main" id="{AB233E82-A985-4967-95C8-1599C70F7C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4284" y="195680"/>
            <a:ext cx="1587507" cy="89988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A386E10D-29A4-4C47-863E-B14D96390629}"/>
              </a:ext>
            </a:extLst>
          </p:cNvPr>
          <p:cNvSpPr txBox="1"/>
          <p:nvPr/>
        </p:nvSpPr>
        <p:spPr>
          <a:xfrm>
            <a:off x="914400" y="1598499"/>
            <a:ext cx="10407316" cy="3661002"/>
          </a:xfrm>
          <a:prstGeom prst="rect">
            <a:avLst/>
          </a:prstGeom>
          <a:noFill/>
        </p:spPr>
        <p:txBody>
          <a:bodyPr wrap="square">
            <a:spAutoFit/>
          </a:bodyPr>
          <a:lstStyle/>
          <a:p>
            <a:pPr algn="just">
              <a:lnSpc>
                <a:spcPct val="130000"/>
              </a:lnSpc>
              <a:spcAft>
                <a:spcPts val="800"/>
              </a:spcAft>
            </a:pPr>
            <a:r>
              <a:rPr lang="es-MX" sz="2000" b="1" dirty="0">
                <a:latin typeface="+mj-lt"/>
                <a:cs typeface="Times New Roman" panose="02020603050405020304" pitchFamily="18" charset="0"/>
              </a:rPr>
              <a:t>Hubo algunos riesgos detectados; por ejemplo, en el Presupuesto Basado en Resultados (</a:t>
            </a:r>
            <a:r>
              <a:rPr lang="es-MX" sz="2000" b="1" dirty="0" err="1">
                <a:latin typeface="+mj-lt"/>
                <a:cs typeface="Times New Roman" panose="02020603050405020304" pitchFamily="18" charset="0"/>
              </a:rPr>
              <a:t>PbR</a:t>
            </a:r>
            <a:r>
              <a:rPr lang="es-MX" sz="2000" b="1" dirty="0">
                <a:latin typeface="+mj-lt"/>
                <a:cs typeface="Times New Roman" panose="02020603050405020304" pitchFamily="18" charset="0"/>
              </a:rPr>
              <a:t>) que van desde su diseño hasta su implementación, toda vez que la programación y presupuestación de los recursos no se orienta a las acciones de gobierno encaminado a los resultados que se pretende obtener, incrementando la cantidad y calidad de los bienes y servicios públicos, reduciendo el gasto administrativo y de operación gubernamental, promoviendo las condiciones para el desarrollo económico y social, sobre todo, generando acciones que beneficien a la población en general. Al no contar con estas características presupuestarias el gasto público se vuelve deficiente, en consecuencia, una mala rendición de cuentas.</a:t>
            </a:r>
          </a:p>
        </p:txBody>
      </p:sp>
      <p:sp>
        <p:nvSpPr>
          <p:cNvPr id="5" name="CuadroTexto 4">
            <a:extLst>
              <a:ext uri="{FF2B5EF4-FFF2-40B4-BE49-F238E27FC236}">
                <a16:creationId xmlns:a16="http://schemas.microsoft.com/office/drawing/2014/main" id="{67882D5E-78EB-433A-9808-3FA6A12FAD85}"/>
              </a:ext>
            </a:extLst>
          </p:cNvPr>
          <p:cNvSpPr txBox="1"/>
          <p:nvPr/>
        </p:nvSpPr>
        <p:spPr>
          <a:xfrm>
            <a:off x="914400" y="799925"/>
            <a:ext cx="1879041" cy="461665"/>
          </a:xfrm>
          <a:prstGeom prst="rect">
            <a:avLst/>
          </a:prstGeom>
          <a:noFill/>
        </p:spPr>
        <p:txBody>
          <a:bodyPr wrap="none" rtlCol="0">
            <a:spAutoFit/>
          </a:bodyPr>
          <a:lstStyle/>
          <a:p>
            <a:r>
              <a:rPr lang="es-MX" sz="2400" b="1" spc="600" dirty="0"/>
              <a:t>Riesgos</a:t>
            </a:r>
            <a:r>
              <a:rPr lang="es-MX" sz="2400" b="1" spc="600" dirty="0">
                <a:solidFill>
                  <a:srgbClr val="278D99"/>
                </a:solidFill>
              </a:rPr>
              <a:t> </a:t>
            </a:r>
          </a:p>
        </p:txBody>
      </p:sp>
    </p:spTree>
    <p:extLst>
      <p:ext uri="{BB962C8B-B14F-4D97-AF65-F5344CB8AC3E}">
        <p14:creationId xmlns:p14="http://schemas.microsoft.com/office/powerpoint/2010/main" val="2269891148"/>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go ASM">
            <a:extLst>
              <a:ext uri="{FF2B5EF4-FFF2-40B4-BE49-F238E27FC236}">
                <a16:creationId xmlns:a16="http://schemas.microsoft.com/office/drawing/2014/main" id="{AB233E82-A985-4967-95C8-1599C70F7C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4284" y="195680"/>
            <a:ext cx="1587507" cy="89988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A386E10D-29A4-4C47-863E-B14D96390629}"/>
              </a:ext>
            </a:extLst>
          </p:cNvPr>
          <p:cNvSpPr txBox="1"/>
          <p:nvPr/>
        </p:nvSpPr>
        <p:spPr>
          <a:xfrm>
            <a:off x="637673" y="1427675"/>
            <a:ext cx="8073190" cy="3866187"/>
          </a:xfrm>
          <a:prstGeom prst="rect">
            <a:avLst/>
          </a:prstGeom>
          <a:noFill/>
        </p:spPr>
        <p:txBody>
          <a:bodyPr wrap="square">
            <a:spAutoFit/>
          </a:bodyPr>
          <a:lstStyle/>
          <a:p>
            <a:pPr marL="342900" indent="-342900" algn="just">
              <a:lnSpc>
                <a:spcPct val="130000"/>
              </a:lnSpc>
              <a:spcAft>
                <a:spcPts val="800"/>
              </a:spcAft>
              <a:buFont typeface="Arial" panose="020B0604020202020204" pitchFamily="34" charset="0"/>
              <a:buChar char="•"/>
            </a:pPr>
            <a:r>
              <a:rPr lang="es-MX" sz="2000" b="1" dirty="0">
                <a:latin typeface="+mj-lt"/>
                <a:cs typeface="Times New Roman" panose="02020603050405020304" pitchFamily="18" charset="0"/>
              </a:rPr>
              <a:t>Respecto a la recaudación de los ingresos de fuente local, se identificó como riesgo la no expedición de comprobantes fiscales digitales, lo que denota deficiencias en la comprobación de la operación, así como en los mecanismos de control interno.</a:t>
            </a:r>
          </a:p>
          <a:p>
            <a:pPr marL="342900" indent="-342900" algn="just">
              <a:lnSpc>
                <a:spcPct val="130000"/>
              </a:lnSpc>
              <a:spcAft>
                <a:spcPts val="800"/>
              </a:spcAft>
              <a:buFont typeface="Arial" panose="020B0604020202020204" pitchFamily="34" charset="0"/>
              <a:buChar char="•"/>
            </a:pPr>
            <a:endParaRPr lang="es-MX" sz="2000" b="1" dirty="0">
              <a:latin typeface="+mj-lt"/>
              <a:cs typeface="Times New Roman" panose="02020603050405020304" pitchFamily="18" charset="0"/>
            </a:endParaRPr>
          </a:p>
          <a:p>
            <a:pPr marL="342900" indent="-342900" algn="just">
              <a:lnSpc>
                <a:spcPct val="130000"/>
              </a:lnSpc>
              <a:spcAft>
                <a:spcPts val="800"/>
              </a:spcAft>
              <a:buFont typeface="Arial" panose="020B0604020202020204" pitchFamily="34" charset="0"/>
              <a:buChar char="•"/>
            </a:pPr>
            <a:r>
              <a:rPr lang="es-MX" sz="2000" b="1" dirty="0">
                <a:latin typeface="+mj-lt"/>
                <a:cs typeface="Times New Roman" panose="02020603050405020304" pitchFamily="18" charset="0"/>
              </a:rPr>
              <a:t>Se identificaron diferencias en partidas presupuestales entre las dependencias, en virtud de la falta de conciliación de cifras, lo que no permite una adecuada determinación de los saldos en la contabilidad, lo que no garantiza la integridad en la información contable.</a:t>
            </a:r>
          </a:p>
        </p:txBody>
      </p:sp>
    </p:spTree>
    <p:extLst>
      <p:ext uri="{BB962C8B-B14F-4D97-AF65-F5344CB8AC3E}">
        <p14:creationId xmlns:p14="http://schemas.microsoft.com/office/powerpoint/2010/main" val="4068408626"/>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Logo ASM">
            <a:extLst>
              <a:ext uri="{FF2B5EF4-FFF2-40B4-BE49-F238E27FC236}">
                <a16:creationId xmlns:a16="http://schemas.microsoft.com/office/drawing/2014/main" id="{AB233E82-A985-4967-95C8-1599C70F7C1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4284" y="195680"/>
            <a:ext cx="1587507" cy="89988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A386E10D-29A4-4C47-863E-B14D96390629}"/>
              </a:ext>
            </a:extLst>
          </p:cNvPr>
          <p:cNvSpPr txBox="1"/>
          <p:nvPr/>
        </p:nvSpPr>
        <p:spPr>
          <a:xfrm>
            <a:off x="541422" y="1259233"/>
            <a:ext cx="6280484" cy="4861331"/>
          </a:xfrm>
          <a:prstGeom prst="rect">
            <a:avLst/>
          </a:prstGeom>
          <a:noFill/>
        </p:spPr>
        <p:txBody>
          <a:bodyPr wrap="square">
            <a:spAutoFit/>
          </a:bodyPr>
          <a:lstStyle/>
          <a:p>
            <a:pPr marL="342900" indent="-342900" algn="just">
              <a:lnSpc>
                <a:spcPct val="130000"/>
              </a:lnSpc>
              <a:spcAft>
                <a:spcPts val="800"/>
              </a:spcAft>
              <a:buFont typeface="Arial" panose="020B0604020202020204" pitchFamily="34" charset="0"/>
              <a:buChar char="•"/>
            </a:pPr>
            <a:r>
              <a:rPr lang="es-MX" sz="2000" b="1" dirty="0">
                <a:latin typeface="+mj-lt"/>
                <a:cs typeface="Times New Roman" panose="02020603050405020304" pitchFamily="18" charset="0"/>
              </a:rPr>
              <a:t>En cuanto al control interno, existen deficiencias en la implementación de normativas sustantivas, como procesos no definidos o lineamientos que no especifican con claridad el desarrollo de las diferentes actividades, lo cual no permite tener certeza en las actividades y objetivos de la administración pública, teniendo como áreas de oportunidad la implementación de normas más específicas, procedimientos, acciones, mecanismos ordenados y relacionados entre sí, el cual constituye un medio para garantizar la responsabilidad pública, teniendo que ser integral, eficiente y transparente. </a:t>
            </a:r>
          </a:p>
        </p:txBody>
      </p:sp>
      <p:pic>
        <p:nvPicPr>
          <p:cNvPr id="4" name="Imagen 3">
            <a:extLst>
              <a:ext uri="{FF2B5EF4-FFF2-40B4-BE49-F238E27FC236}">
                <a16:creationId xmlns:a16="http://schemas.microsoft.com/office/drawing/2014/main" id="{9D1EF36D-0F6E-4A45-9D4B-01C9D6E0BAE6}"/>
              </a:ext>
            </a:extLst>
          </p:cNvPr>
          <p:cNvPicPr>
            <a:picLocks noChangeAspect="1"/>
          </p:cNvPicPr>
          <p:nvPr/>
        </p:nvPicPr>
        <p:blipFill rotWithShape="1">
          <a:blip r:embed="rId3"/>
          <a:srcRect l="22698" t="24549" r="23619" b="25076"/>
          <a:stretch/>
        </p:blipFill>
        <p:spPr>
          <a:xfrm>
            <a:off x="6956695" y="2213811"/>
            <a:ext cx="4870346" cy="2569465"/>
          </a:xfrm>
          <a:prstGeom prst="rect">
            <a:avLst/>
          </a:prstGeom>
          <a:ln>
            <a:noFill/>
          </a:ln>
          <a:effectLst>
            <a:outerShdw blurRad="50800" dist="88900" dir="2700000" algn="tl" rotWithShape="0">
              <a:prstClr val="black">
                <a:alpha val="60000"/>
              </a:prstClr>
            </a:outerShdw>
          </a:effectLst>
        </p:spPr>
      </p:pic>
    </p:spTree>
    <p:extLst>
      <p:ext uri="{BB962C8B-B14F-4D97-AF65-F5344CB8AC3E}">
        <p14:creationId xmlns:p14="http://schemas.microsoft.com/office/powerpoint/2010/main" val="1477933796"/>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9" name="Freeform 8">
            <a:extLst>
              <a:ext uri="{FF2B5EF4-FFF2-40B4-BE49-F238E27FC236}">
                <a16:creationId xmlns:a16="http://schemas.microsoft.com/office/drawing/2014/main" id="{8791CCBE-0F5F-4E64-912A-B8A366227B3A}"/>
              </a:ext>
            </a:extLst>
          </p:cNvPr>
          <p:cNvSpPr>
            <a:spLocks/>
          </p:cNvSpPr>
          <p:nvPr/>
        </p:nvSpPr>
        <p:spPr bwMode="auto">
          <a:xfrm>
            <a:off x="-3069171" y="2052374"/>
            <a:ext cx="5613401" cy="5615517"/>
          </a:xfrm>
          <a:custGeom>
            <a:avLst/>
            <a:gdLst>
              <a:gd name="T0" fmla="*/ 1045 w 2233"/>
              <a:gd name="T1" fmla="*/ 39 h 2233"/>
              <a:gd name="T2" fmla="*/ 1188 w 2233"/>
              <a:gd name="T3" fmla="*/ 39 h 2233"/>
              <a:gd name="T4" fmla="*/ 2193 w 2233"/>
              <a:gd name="T5" fmla="*/ 1044 h 2233"/>
              <a:gd name="T6" fmla="*/ 2193 w 2233"/>
              <a:gd name="T7" fmla="*/ 1188 h 2233"/>
              <a:gd name="T8" fmla="*/ 1188 w 2233"/>
              <a:gd name="T9" fmla="*/ 2193 h 2233"/>
              <a:gd name="T10" fmla="*/ 1045 w 2233"/>
              <a:gd name="T11" fmla="*/ 2193 h 2233"/>
              <a:gd name="T12" fmla="*/ 40 w 2233"/>
              <a:gd name="T13" fmla="*/ 1188 h 2233"/>
              <a:gd name="T14" fmla="*/ 40 w 2233"/>
              <a:gd name="T15" fmla="*/ 1044 h 2233"/>
              <a:gd name="T16" fmla="*/ 1045 w 2233"/>
              <a:gd name="T17" fmla="*/ 39 h 2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33" h="2233">
                <a:moveTo>
                  <a:pt x="1045" y="39"/>
                </a:moveTo>
                <a:cubicBezTo>
                  <a:pt x="1084" y="0"/>
                  <a:pt x="1149" y="0"/>
                  <a:pt x="1188" y="39"/>
                </a:cubicBezTo>
                <a:cubicBezTo>
                  <a:pt x="2193" y="1044"/>
                  <a:pt x="2193" y="1044"/>
                  <a:pt x="2193" y="1044"/>
                </a:cubicBezTo>
                <a:cubicBezTo>
                  <a:pt x="2233" y="1084"/>
                  <a:pt x="2233" y="1148"/>
                  <a:pt x="2193" y="1188"/>
                </a:cubicBezTo>
                <a:cubicBezTo>
                  <a:pt x="1188" y="2193"/>
                  <a:pt x="1188" y="2193"/>
                  <a:pt x="1188" y="2193"/>
                </a:cubicBezTo>
                <a:cubicBezTo>
                  <a:pt x="1149" y="2233"/>
                  <a:pt x="1084" y="2233"/>
                  <a:pt x="1045" y="2193"/>
                </a:cubicBezTo>
                <a:cubicBezTo>
                  <a:pt x="40" y="1188"/>
                  <a:pt x="40" y="1188"/>
                  <a:pt x="40" y="1188"/>
                </a:cubicBezTo>
                <a:cubicBezTo>
                  <a:pt x="0" y="1148"/>
                  <a:pt x="0" y="1084"/>
                  <a:pt x="40" y="1044"/>
                </a:cubicBezTo>
                <a:cubicBezTo>
                  <a:pt x="1045" y="39"/>
                  <a:pt x="1045" y="39"/>
                  <a:pt x="1045" y="39"/>
                </a:cubicBezTo>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0" name="Freeform 12">
            <a:extLst>
              <a:ext uri="{FF2B5EF4-FFF2-40B4-BE49-F238E27FC236}">
                <a16:creationId xmlns:a16="http://schemas.microsoft.com/office/drawing/2014/main" id="{DB7ACE15-EDAE-44AF-88B5-B5DC9F462D05}"/>
              </a:ext>
            </a:extLst>
          </p:cNvPr>
          <p:cNvSpPr>
            <a:spLocks/>
          </p:cNvSpPr>
          <p:nvPr/>
        </p:nvSpPr>
        <p:spPr bwMode="auto">
          <a:xfrm>
            <a:off x="-2237321" y="4192324"/>
            <a:ext cx="3318933" cy="3318933"/>
          </a:xfrm>
          <a:custGeom>
            <a:avLst/>
            <a:gdLst>
              <a:gd name="T0" fmla="*/ 617 w 1320"/>
              <a:gd name="T1" fmla="*/ 24 h 1320"/>
              <a:gd name="T2" fmla="*/ 702 w 1320"/>
              <a:gd name="T3" fmla="*/ 24 h 1320"/>
              <a:gd name="T4" fmla="*/ 1296 w 1320"/>
              <a:gd name="T5" fmla="*/ 618 h 1320"/>
              <a:gd name="T6" fmla="*/ 1296 w 1320"/>
              <a:gd name="T7" fmla="*/ 702 h 1320"/>
              <a:gd name="T8" fmla="*/ 702 w 1320"/>
              <a:gd name="T9" fmla="*/ 1297 h 1320"/>
              <a:gd name="T10" fmla="*/ 617 w 1320"/>
              <a:gd name="T11" fmla="*/ 1297 h 1320"/>
              <a:gd name="T12" fmla="*/ 23 w 1320"/>
              <a:gd name="T13" fmla="*/ 702 h 1320"/>
              <a:gd name="T14" fmla="*/ 23 w 1320"/>
              <a:gd name="T15" fmla="*/ 618 h 1320"/>
              <a:gd name="T16" fmla="*/ 617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7" y="24"/>
                </a:moveTo>
                <a:cubicBezTo>
                  <a:pt x="641" y="0"/>
                  <a:pt x="679" y="0"/>
                  <a:pt x="702" y="24"/>
                </a:cubicBezTo>
                <a:cubicBezTo>
                  <a:pt x="1296" y="618"/>
                  <a:pt x="1296" y="618"/>
                  <a:pt x="1296" y="618"/>
                </a:cubicBezTo>
                <a:cubicBezTo>
                  <a:pt x="1320" y="641"/>
                  <a:pt x="1320" y="679"/>
                  <a:pt x="1296" y="702"/>
                </a:cubicBezTo>
                <a:cubicBezTo>
                  <a:pt x="702" y="1297"/>
                  <a:pt x="702" y="1297"/>
                  <a:pt x="702" y="1297"/>
                </a:cubicBezTo>
                <a:cubicBezTo>
                  <a:pt x="679" y="1320"/>
                  <a:pt x="641" y="1320"/>
                  <a:pt x="617" y="1297"/>
                </a:cubicBezTo>
                <a:cubicBezTo>
                  <a:pt x="23" y="702"/>
                  <a:pt x="23" y="702"/>
                  <a:pt x="23" y="702"/>
                </a:cubicBezTo>
                <a:cubicBezTo>
                  <a:pt x="0" y="679"/>
                  <a:pt x="0" y="641"/>
                  <a:pt x="23" y="618"/>
                </a:cubicBezTo>
                <a:lnTo>
                  <a:pt x="617"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1" name="Freeform 13">
            <a:extLst>
              <a:ext uri="{FF2B5EF4-FFF2-40B4-BE49-F238E27FC236}">
                <a16:creationId xmlns:a16="http://schemas.microsoft.com/office/drawing/2014/main" id="{F228765D-E6CF-4EA3-BE0A-AE8E6D929183}"/>
              </a:ext>
            </a:extLst>
          </p:cNvPr>
          <p:cNvSpPr>
            <a:spLocks/>
          </p:cNvSpPr>
          <p:nvPr/>
        </p:nvSpPr>
        <p:spPr bwMode="auto">
          <a:xfrm>
            <a:off x="-2093388" y="4338374"/>
            <a:ext cx="3028951" cy="3026833"/>
          </a:xfrm>
          <a:custGeom>
            <a:avLst/>
            <a:gdLst>
              <a:gd name="T0" fmla="*/ 603 w 1205"/>
              <a:gd name="T1" fmla="*/ 1204 h 1204"/>
              <a:gd name="T2" fmla="*/ 597 w 1205"/>
              <a:gd name="T3" fmla="*/ 1202 h 1204"/>
              <a:gd name="T4" fmla="*/ 3 w 1205"/>
              <a:gd name="T5" fmla="*/ 608 h 1204"/>
              <a:gd name="T6" fmla="*/ 3 w 1205"/>
              <a:gd name="T7" fmla="*/ 596 h 1204"/>
              <a:gd name="T8" fmla="*/ 597 w 1205"/>
              <a:gd name="T9" fmla="*/ 2 h 1204"/>
              <a:gd name="T10" fmla="*/ 603 w 1205"/>
              <a:gd name="T11" fmla="*/ 0 h 1204"/>
              <a:gd name="T12" fmla="*/ 608 w 1205"/>
              <a:gd name="T13" fmla="*/ 2 h 1204"/>
              <a:gd name="T14" fmla="*/ 1202 w 1205"/>
              <a:gd name="T15" fmla="*/ 596 h 1204"/>
              <a:gd name="T16" fmla="*/ 1202 w 1205"/>
              <a:gd name="T17" fmla="*/ 608 h 1204"/>
              <a:gd name="T18" fmla="*/ 608 w 1205"/>
              <a:gd name="T19" fmla="*/ 1202 h 1204"/>
              <a:gd name="T20" fmla="*/ 603 w 1205"/>
              <a:gd name="T21" fmla="*/ 1204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5" h="1204">
                <a:moveTo>
                  <a:pt x="603" y="1204"/>
                </a:moveTo>
                <a:cubicBezTo>
                  <a:pt x="601" y="1204"/>
                  <a:pt x="599" y="1204"/>
                  <a:pt x="597" y="1202"/>
                </a:cubicBezTo>
                <a:cubicBezTo>
                  <a:pt x="3" y="608"/>
                  <a:pt x="3" y="608"/>
                  <a:pt x="3" y="608"/>
                </a:cubicBezTo>
                <a:cubicBezTo>
                  <a:pt x="0" y="605"/>
                  <a:pt x="0" y="600"/>
                  <a:pt x="3" y="596"/>
                </a:cubicBezTo>
                <a:cubicBezTo>
                  <a:pt x="597" y="2"/>
                  <a:pt x="597" y="2"/>
                  <a:pt x="597" y="2"/>
                </a:cubicBezTo>
                <a:cubicBezTo>
                  <a:pt x="599" y="0"/>
                  <a:pt x="601" y="0"/>
                  <a:pt x="603" y="0"/>
                </a:cubicBezTo>
                <a:cubicBezTo>
                  <a:pt x="604" y="0"/>
                  <a:pt x="606" y="0"/>
                  <a:pt x="608" y="2"/>
                </a:cubicBezTo>
                <a:cubicBezTo>
                  <a:pt x="1202" y="596"/>
                  <a:pt x="1202" y="596"/>
                  <a:pt x="1202" y="596"/>
                </a:cubicBezTo>
                <a:cubicBezTo>
                  <a:pt x="1205" y="600"/>
                  <a:pt x="1205" y="605"/>
                  <a:pt x="1202" y="608"/>
                </a:cubicBezTo>
                <a:cubicBezTo>
                  <a:pt x="608" y="1202"/>
                  <a:pt x="608" y="1202"/>
                  <a:pt x="608" y="1202"/>
                </a:cubicBezTo>
                <a:cubicBezTo>
                  <a:pt x="606" y="1204"/>
                  <a:pt x="604" y="1204"/>
                  <a:pt x="603" y="1204"/>
                </a:cubicBezTo>
                <a:close/>
              </a:path>
            </a:pathLst>
          </a:custGeom>
          <a:solidFill>
            <a:srgbClr val="01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2" name="Freeform 14">
            <a:extLst>
              <a:ext uri="{FF2B5EF4-FFF2-40B4-BE49-F238E27FC236}">
                <a16:creationId xmlns:a16="http://schemas.microsoft.com/office/drawing/2014/main" id="{B1FE4F07-7D97-4FFA-B59C-7C98075676D8}"/>
              </a:ext>
            </a:extLst>
          </p:cNvPr>
          <p:cNvSpPr>
            <a:spLocks/>
          </p:cNvSpPr>
          <p:nvPr/>
        </p:nvSpPr>
        <p:spPr bwMode="auto">
          <a:xfrm>
            <a:off x="461428" y="5731140"/>
            <a:ext cx="3318933" cy="3318933"/>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6" name="Freeform 14">
            <a:extLst>
              <a:ext uri="{FF2B5EF4-FFF2-40B4-BE49-F238E27FC236}">
                <a16:creationId xmlns:a16="http://schemas.microsoft.com/office/drawing/2014/main" id="{9DD8812C-5ACE-4067-9A41-C416C30C7CF7}"/>
              </a:ext>
            </a:extLst>
          </p:cNvPr>
          <p:cNvSpPr>
            <a:spLocks/>
          </p:cNvSpPr>
          <p:nvPr/>
        </p:nvSpPr>
        <p:spPr bwMode="auto">
          <a:xfrm>
            <a:off x="10741688" y="1639188"/>
            <a:ext cx="3318933" cy="3318933"/>
          </a:xfrm>
          <a:custGeom>
            <a:avLst/>
            <a:gdLst>
              <a:gd name="T0" fmla="*/ 618 w 1320"/>
              <a:gd name="T1" fmla="*/ 24 h 1320"/>
              <a:gd name="T2" fmla="*/ 703 w 1320"/>
              <a:gd name="T3" fmla="*/ 24 h 1320"/>
              <a:gd name="T4" fmla="*/ 1297 w 1320"/>
              <a:gd name="T5" fmla="*/ 618 h 1320"/>
              <a:gd name="T6" fmla="*/ 1297 w 1320"/>
              <a:gd name="T7" fmla="*/ 702 h 1320"/>
              <a:gd name="T8" fmla="*/ 703 w 1320"/>
              <a:gd name="T9" fmla="*/ 1296 h 1320"/>
              <a:gd name="T10" fmla="*/ 618 w 1320"/>
              <a:gd name="T11" fmla="*/ 1296 h 1320"/>
              <a:gd name="T12" fmla="*/ 24 w 1320"/>
              <a:gd name="T13" fmla="*/ 702 h 1320"/>
              <a:gd name="T14" fmla="*/ 24 w 1320"/>
              <a:gd name="T15" fmla="*/ 618 h 1320"/>
              <a:gd name="T16" fmla="*/ 618 w 1320"/>
              <a:gd name="T17" fmla="*/ 24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0" h="1320">
                <a:moveTo>
                  <a:pt x="618" y="24"/>
                </a:moveTo>
                <a:cubicBezTo>
                  <a:pt x="641" y="0"/>
                  <a:pt x="679" y="0"/>
                  <a:pt x="703" y="24"/>
                </a:cubicBezTo>
                <a:cubicBezTo>
                  <a:pt x="1297" y="618"/>
                  <a:pt x="1297" y="618"/>
                  <a:pt x="1297" y="618"/>
                </a:cubicBezTo>
                <a:cubicBezTo>
                  <a:pt x="1320" y="641"/>
                  <a:pt x="1320" y="679"/>
                  <a:pt x="1297" y="702"/>
                </a:cubicBezTo>
                <a:cubicBezTo>
                  <a:pt x="703" y="1296"/>
                  <a:pt x="703" y="1296"/>
                  <a:pt x="703" y="1296"/>
                </a:cubicBezTo>
                <a:cubicBezTo>
                  <a:pt x="679" y="1320"/>
                  <a:pt x="641" y="1320"/>
                  <a:pt x="618" y="1296"/>
                </a:cubicBezTo>
                <a:cubicBezTo>
                  <a:pt x="24" y="702"/>
                  <a:pt x="24" y="702"/>
                  <a:pt x="24" y="702"/>
                </a:cubicBezTo>
                <a:cubicBezTo>
                  <a:pt x="0" y="679"/>
                  <a:pt x="0" y="641"/>
                  <a:pt x="24" y="618"/>
                </a:cubicBezTo>
                <a:lnTo>
                  <a:pt x="618" y="24"/>
                </a:lnTo>
                <a:close/>
              </a:path>
            </a:pathLst>
          </a:custGeom>
          <a:solidFill>
            <a:srgbClr val="0077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7" name="Freeform 15">
            <a:extLst>
              <a:ext uri="{FF2B5EF4-FFF2-40B4-BE49-F238E27FC236}">
                <a16:creationId xmlns:a16="http://schemas.microsoft.com/office/drawing/2014/main" id="{0E8D3240-6A59-4AB9-8C53-59D3359FC7CD}"/>
              </a:ext>
            </a:extLst>
          </p:cNvPr>
          <p:cNvSpPr>
            <a:spLocks/>
          </p:cNvSpPr>
          <p:nvPr/>
        </p:nvSpPr>
        <p:spPr bwMode="auto">
          <a:xfrm>
            <a:off x="11498649" y="1417996"/>
            <a:ext cx="442384" cy="442384"/>
          </a:xfrm>
          <a:custGeom>
            <a:avLst/>
            <a:gdLst>
              <a:gd name="T0" fmla="*/ 168 w 176"/>
              <a:gd name="T1" fmla="*/ 73 h 176"/>
              <a:gd name="T2" fmla="*/ 168 w 176"/>
              <a:gd name="T3" fmla="*/ 103 h 176"/>
              <a:gd name="T4" fmla="*/ 104 w 176"/>
              <a:gd name="T5" fmla="*/ 168 h 176"/>
              <a:gd name="T6" fmla="*/ 73 w 176"/>
              <a:gd name="T7" fmla="*/ 168 h 176"/>
              <a:gd name="T8" fmla="*/ 9 w 176"/>
              <a:gd name="T9" fmla="*/ 103 h 176"/>
              <a:gd name="T10" fmla="*/ 9 w 176"/>
              <a:gd name="T11" fmla="*/ 73 h 176"/>
              <a:gd name="T12" fmla="*/ 73 w 176"/>
              <a:gd name="T13" fmla="*/ 8 h 176"/>
              <a:gd name="T14" fmla="*/ 104 w 176"/>
              <a:gd name="T15" fmla="*/ 8 h 176"/>
              <a:gd name="T16" fmla="*/ 168 w 176"/>
              <a:gd name="T1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176">
                <a:moveTo>
                  <a:pt x="168" y="73"/>
                </a:moveTo>
                <a:cubicBezTo>
                  <a:pt x="176" y="81"/>
                  <a:pt x="176" y="95"/>
                  <a:pt x="168" y="103"/>
                </a:cubicBezTo>
                <a:cubicBezTo>
                  <a:pt x="104" y="168"/>
                  <a:pt x="104" y="168"/>
                  <a:pt x="104" y="168"/>
                </a:cubicBezTo>
                <a:cubicBezTo>
                  <a:pt x="95" y="176"/>
                  <a:pt x="82" y="176"/>
                  <a:pt x="73" y="168"/>
                </a:cubicBezTo>
                <a:cubicBezTo>
                  <a:pt x="9" y="103"/>
                  <a:pt x="9" y="103"/>
                  <a:pt x="9" y="103"/>
                </a:cubicBezTo>
                <a:cubicBezTo>
                  <a:pt x="0" y="95"/>
                  <a:pt x="0" y="81"/>
                  <a:pt x="9" y="73"/>
                </a:cubicBezTo>
                <a:cubicBezTo>
                  <a:pt x="73" y="8"/>
                  <a:pt x="73" y="8"/>
                  <a:pt x="73" y="8"/>
                </a:cubicBezTo>
                <a:cubicBezTo>
                  <a:pt x="82" y="0"/>
                  <a:pt x="95" y="0"/>
                  <a:pt x="104" y="8"/>
                </a:cubicBezTo>
                <a:lnTo>
                  <a:pt x="168" y="73"/>
                </a:lnTo>
                <a:close/>
              </a:path>
            </a:pathLst>
          </a:custGeom>
          <a:solidFill>
            <a:srgbClr val="061A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38" name="Freeform 16">
            <a:extLst>
              <a:ext uri="{FF2B5EF4-FFF2-40B4-BE49-F238E27FC236}">
                <a16:creationId xmlns:a16="http://schemas.microsoft.com/office/drawing/2014/main" id="{5E24136E-8A6C-4594-8EA1-9D6B269735B0}"/>
              </a:ext>
            </a:extLst>
          </p:cNvPr>
          <p:cNvSpPr>
            <a:spLocks/>
          </p:cNvSpPr>
          <p:nvPr/>
        </p:nvSpPr>
        <p:spPr bwMode="auto">
          <a:xfrm>
            <a:off x="10917935" y="1693611"/>
            <a:ext cx="643467" cy="628651"/>
          </a:xfrm>
          <a:custGeom>
            <a:avLst/>
            <a:gdLst>
              <a:gd name="T0" fmla="*/ 243 w 256"/>
              <a:gd name="T1" fmla="*/ 103 h 250"/>
              <a:gd name="T2" fmla="*/ 150 w 256"/>
              <a:gd name="T3" fmla="*/ 9 h 250"/>
              <a:gd name="T4" fmla="*/ 128 w 256"/>
              <a:gd name="T5" fmla="*/ 0 h 250"/>
              <a:gd name="T6" fmla="*/ 105 w 256"/>
              <a:gd name="T7" fmla="*/ 9 h 250"/>
              <a:gd name="T8" fmla="*/ 12 w 256"/>
              <a:gd name="T9" fmla="*/ 103 h 250"/>
              <a:gd name="T10" fmla="*/ 12 w 256"/>
              <a:gd name="T11" fmla="*/ 147 h 250"/>
              <a:gd name="T12" fmla="*/ 105 w 256"/>
              <a:gd name="T13" fmla="*/ 241 h 250"/>
              <a:gd name="T14" fmla="*/ 128 w 256"/>
              <a:gd name="T15" fmla="*/ 250 h 250"/>
              <a:gd name="T16" fmla="*/ 150 w 256"/>
              <a:gd name="T17" fmla="*/ 241 h 250"/>
              <a:gd name="T18" fmla="*/ 243 w 256"/>
              <a:gd name="T19" fmla="*/ 147 h 250"/>
              <a:gd name="T20" fmla="*/ 243 w 256"/>
              <a:gd name="T21" fmla="*/ 10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6" h="250">
                <a:moveTo>
                  <a:pt x="243" y="103"/>
                </a:moveTo>
                <a:cubicBezTo>
                  <a:pt x="150" y="9"/>
                  <a:pt x="150" y="9"/>
                  <a:pt x="150" y="9"/>
                </a:cubicBezTo>
                <a:cubicBezTo>
                  <a:pt x="144" y="3"/>
                  <a:pt x="136" y="0"/>
                  <a:pt x="128" y="0"/>
                </a:cubicBezTo>
                <a:cubicBezTo>
                  <a:pt x="120" y="0"/>
                  <a:pt x="112" y="3"/>
                  <a:pt x="105" y="9"/>
                </a:cubicBezTo>
                <a:cubicBezTo>
                  <a:pt x="12" y="103"/>
                  <a:pt x="12" y="103"/>
                  <a:pt x="12" y="103"/>
                </a:cubicBezTo>
                <a:cubicBezTo>
                  <a:pt x="0" y="115"/>
                  <a:pt x="0" y="135"/>
                  <a:pt x="12" y="147"/>
                </a:cubicBezTo>
                <a:cubicBezTo>
                  <a:pt x="105" y="241"/>
                  <a:pt x="105" y="241"/>
                  <a:pt x="105" y="241"/>
                </a:cubicBezTo>
                <a:cubicBezTo>
                  <a:pt x="112" y="247"/>
                  <a:pt x="120" y="250"/>
                  <a:pt x="128" y="250"/>
                </a:cubicBezTo>
                <a:cubicBezTo>
                  <a:pt x="136" y="250"/>
                  <a:pt x="144" y="247"/>
                  <a:pt x="150" y="241"/>
                </a:cubicBezTo>
                <a:cubicBezTo>
                  <a:pt x="243" y="147"/>
                  <a:pt x="243" y="147"/>
                  <a:pt x="243" y="147"/>
                </a:cubicBezTo>
                <a:cubicBezTo>
                  <a:pt x="256" y="135"/>
                  <a:pt x="256" y="115"/>
                  <a:pt x="243" y="103"/>
                </a:cubicBezTo>
                <a:close/>
              </a:path>
            </a:pathLst>
          </a:custGeom>
          <a:solidFill>
            <a:srgbClr val="2998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2400"/>
          </a:p>
        </p:txBody>
      </p:sp>
      <p:sp>
        <p:nvSpPr>
          <p:cNvPr id="41" name="矩形 40">
            <a:extLst>
              <a:ext uri="{FF2B5EF4-FFF2-40B4-BE49-F238E27FC236}">
                <a16:creationId xmlns:a16="http://schemas.microsoft.com/office/drawing/2014/main" id="{93843724-7408-480B-8688-D2D7FB2FD649}"/>
              </a:ext>
            </a:extLst>
          </p:cNvPr>
          <p:cNvSpPr/>
          <p:nvPr/>
        </p:nvSpPr>
        <p:spPr>
          <a:xfrm>
            <a:off x="816170" y="5256807"/>
            <a:ext cx="7056243" cy="830997"/>
          </a:xfrm>
          <a:prstGeom prst="rect">
            <a:avLst/>
          </a:prstGeom>
        </p:spPr>
        <p:txBody>
          <a:bodyPr wrap="square">
            <a:spAutoFit/>
          </a:bodyPr>
          <a:lstStyle/>
          <a:p>
            <a:pPr algn="r">
              <a:defRPr/>
            </a:pPr>
            <a:r>
              <a:rPr lang="en-US" altLang="zh-CN" sz="2400" b="1" spc="200" dirty="0">
                <a:latin typeface="Agency FB" panose="020B0503020202020204" pitchFamily="34" charset="0"/>
                <a:cs typeface="+mn-ea"/>
                <a:sym typeface="+mn-lt"/>
              </a:rPr>
              <a:t>C.P. Miguel </a:t>
            </a:r>
            <a:r>
              <a:rPr lang="en-US" altLang="zh-CN" sz="2400" b="1" spc="200" dirty="0" err="1">
                <a:latin typeface="Agency FB" panose="020B0503020202020204" pitchFamily="34" charset="0"/>
                <a:cs typeface="+mn-ea"/>
                <a:sym typeface="+mn-lt"/>
              </a:rPr>
              <a:t>Ángel</a:t>
            </a:r>
            <a:r>
              <a:rPr lang="en-US" altLang="zh-CN" sz="2400" b="1" spc="200" dirty="0">
                <a:latin typeface="Agency FB" panose="020B0503020202020204" pitchFamily="34" charset="0"/>
                <a:cs typeface="+mn-ea"/>
                <a:sym typeface="+mn-lt"/>
              </a:rPr>
              <a:t> Aguirre </a:t>
            </a:r>
            <a:r>
              <a:rPr lang="en-US" altLang="zh-CN" sz="2400" b="1" spc="200" dirty="0" err="1">
                <a:latin typeface="Agency FB" panose="020B0503020202020204" pitchFamily="34" charset="0"/>
                <a:cs typeface="+mn-ea"/>
                <a:sym typeface="+mn-lt"/>
              </a:rPr>
              <a:t>Abellaneda</a:t>
            </a:r>
            <a:endParaRPr lang="en-US" altLang="zh-CN" sz="2400" b="1" spc="200" dirty="0">
              <a:latin typeface="Agency FB" panose="020B0503020202020204" pitchFamily="34" charset="0"/>
              <a:cs typeface="+mn-ea"/>
              <a:sym typeface="+mn-lt"/>
            </a:endParaRPr>
          </a:p>
          <a:p>
            <a:pPr algn="r">
              <a:defRPr/>
            </a:pPr>
            <a:r>
              <a:rPr lang="en-US" altLang="zh-CN" sz="2400" b="1" spc="200" dirty="0">
                <a:latin typeface="Agency FB" panose="020B0503020202020204" pitchFamily="34" charset="0"/>
                <a:cs typeface="+mn-ea"/>
                <a:sym typeface="+mn-lt"/>
              </a:rPr>
              <a:t>Auditor Superior de Michoacán</a:t>
            </a:r>
            <a:endParaRPr lang="zh-CN" altLang="en-US" sz="2400" b="1" spc="200" dirty="0">
              <a:latin typeface="Agency FB" panose="020B0503020202020204" pitchFamily="34" charset="0"/>
              <a:cs typeface="+mn-ea"/>
              <a:sym typeface="+mn-lt"/>
            </a:endParaRPr>
          </a:p>
        </p:txBody>
      </p:sp>
      <p:sp>
        <p:nvSpPr>
          <p:cNvPr id="42" name="TextBox 7">
            <a:extLst>
              <a:ext uri="{FF2B5EF4-FFF2-40B4-BE49-F238E27FC236}">
                <a16:creationId xmlns:a16="http://schemas.microsoft.com/office/drawing/2014/main" id="{9A24FB9B-4BDC-4084-A8F8-90107351094D}"/>
              </a:ext>
            </a:extLst>
          </p:cNvPr>
          <p:cNvSpPr>
            <a:spLocks noChangeArrowheads="1"/>
          </p:cNvSpPr>
          <p:nvPr/>
        </p:nvSpPr>
        <p:spPr bwMode="auto">
          <a:xfrm>
            <a:off x="2582827" y="2337316"/>
            <a:ext cx="5289586" cy="2185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defRPr/>
            </a:pPr>
            <a:r>
              <a:rPr lang="es-MX" altLang="zh-CN" sz="3200" dirty="0">
                <a:solidFill>
                  <a:srgbClr val="007779"/>
                </a:solidFill>
                <a:latin typeface="+mj-lt"/>
                <a:ea typeface="微软雅黑" panose="020B0503020204020204" pitchFamily="34" charset="-122"/>
                <a:cs typeface="+mn-ea"/>
                <a:sym typeface="+mn-lt"/>
              </a:rPr>
              <a:t>Agradezco su atención y dejo en sus manos lo conducente para el análisis del informe que hoy se entrega</a:t>
            </a:r>
          </a:p>
          <a:p>
            <a:pPr>
              <a:defRPr/>
            </a:pPr>
            <a:endParaRPr lang="es-MX" altLang="zh-CN" sz="1400" dirty="0">
              <a:solidFill>
                <a:srgbClr val="007779"/>
              </a:solidFill>
              <a:latin typeface="+mj-lt"/>
              <a:ea typeface="微软雅黑" panose="020B0503020204020204" pitchFamily="34" charset="-122"/>
              <a:cs typeface="+mn-ea"/>
              <a:sym typeface="+mn-lt"/>
            </a:endParaRPr>
          </a:p>
        </p:txBody>
      </p:sp>
      <p:pic>
        <p:nvPicPr>
          <p:cNvPr id="11" name="Picture 2" descr="Logo ASM">
            <a:extLst>
              <a:ext uri="{FF2B5EF4-FFF2-40B4-BE49-F238E27FC236}">
                <a16:creationId xmlns:a16="http://schemas.microsoft.com/office/drawing/2014/main" id="{787BA005-52C4-452F-BF59-970ADA391C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30033" y="452670"/>
            <a:ext cx="2979943" cy="1691117"/>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EA5ADC1F-1B08-4049-A6CA-FA46C8C0B431}"/>
              </a:ext>
            </a:extLst>
          </p:cNvPr>
          <p:cNvPicPr>
            <a:picLocks noChangeAspect="1"/>
          </p:cNvPicPr>
          <p:nvPr/>
        </p:nvPicPr>
        <p:blipFill rotWithShape="1">
          <a:blip r:embed="rId4"/>
          <a:srcRect l="37119" t="27785" r="36822" b="12298"/>
          <a:stretch/>
        </p:blipFill>
        <p:spPr>
          <a:xfrm rot="1696503">
            <a:off x="8017264" y="2335236"/>
            <a:ext cx="2231877" cy="2885107"/>
          </a:xfrm>
          <a:prstGeom prst="rect">
            <a:avLst/>
          </a:prstGeom>
          <a:ln>
            <a:noFill/>
          </a:ln>
          <a:effectLst>
            <a:outerShdw blurRad="50800" dist="88900" dir="2700000" algn="tl" rotWithShape="0">
              <a:prstClr val="black">
                <a:alpha val="60000"/>
              </a:prstClr>
            </a:outerShdw>
          </a:effectLst>
        </p:spPr>
      </p:pic>
      <p:sp>
        <p:nvSpPr>
          <p:cNvPr id="13" name="TextBox 7">
            <a:extLst>
              <a:ext uri="{FF2B5EF4-FFF2-40B4-BE49-F238E27FC236}">
                <a16:creationId xmlns:a16="http://schemas.microsoft.com/office/drawing/2014/main" id="{A3AE7B08-F022-43B8-BD98-2F7D704CAD13}"/>
              </a:ext>
            </a:extLst>
          </p:cNvPr>
          <p:cNvSpPr>
            <a:spLocks noChangeArrowheads="1"/>
          </p:cNvSpPr>
          <p:nvPr/>
        </p:nvSpPr>
        <p:spPr bwMode="auto">
          <a:xfrm>
            <a:off x="3152240" y="6368688"/>
            <a:ext cx="7589448" cy="4924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defRPr/>
            </a:pPr>
            <a:r>
              <a:rPr lang="es-MX" altLang="zh-CN" sz="3200" dirty="0">
                <a:solidFill>
                  <a:srgbClr val="000000"/>
                </a:solidFill>
                <a:latin typeface="+mj-lt"/>
                <a:ea typeface="微软雅黑" panose="020B0503020204020204" pitchFamily="34" charset="-122"/>
                <a:cs typeface="+mn-ea"/>
                <a:sym typeface="+mn-lt"/>
              </a:rPr>
              <a:t>www. asm.gob.mx</a:t>
            </a:r>
          </a:p>
        </p:txBody>
      </p:sp>
    </p:spTree>
    <p:extLst>
      <p:ext uri="{BB962C8B-B14F-4D97-AF65-F5344CB8AC3E}">
        <p14:creationId xmlns:p14="http://schemas.microsoft.com/office/powerpoint/2010/main" val="2206645550"/>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p:cTn id="12" dur="500" fill="hold"/>
                                        <p:tgtEl>
                                          <p:spTgt spid="31"/>
                                        </p:tgtEl>
                                        <p:attrNameLst>
                                          <p:attrName>ppt_w</p:attrName>
                                        </p:attrNameLst>
                                      </p:cBhvr>
                                      <p:tavLst>
                                        <p:tav tm="0">
                                          <p:val>
                                            <p:fltVal val="0"/>
                                          </p:val>
                                        </p:tav>
                                        <p:tav tm="100000">
                                          <p:val>
                                            <p:strVal val="#ppt_w"/>
                                          </p:val>
                                        </p:tav>
                                      </p:tavLst>
                                    </p:anim>
                                    <p:anim calcmode="lin" valueType="num">
                                      <p:cBhvr>
                                        <p:cTn id="13" dur="500" fill="hold"/>
                                        <p:tgtEl>
                                          <p:spTgt spid="31"/>
                                        </p:tgtEl>
                                        <p:attrNameLst>
                                          <p:attrName>ppt_h</p:attrName>
                                        </p:attrNameLst>
                                      </p:cBhvr>
                                      <p:tavLst>
                                        <p:tav tm="0">
                                          <p:val>
                                            <p:fltVal val="0"/>
                                          </p:val>
                                        </p:tav>
                                        <p:tav tm="100000">
                                          <p:val>
                                            <p:strVal val="#ppt_h"/>
                                          </p:val>
                                        </p:tav>
                                      </p:tavLst>
                                    </p:anim>
                                    <p:animEffect transition="in" filter="fade">
                                      <p:cBhvr>
                                        <p:cTn id="14" dur="500"/>
                                        <p:tgtEl>
                                          <p:spTgt spid="3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2" presetClass="entr" presetSubtype="2"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1+#ppt_w/2"/>
                                          </p:val>
                                        </p:tav>
                                        <p:tav tm="100000">
                                          <p:val>
                                            <p:strVal val="#ppt_x"/>
                                          </p:val>
                                        </p:tav>
                                      </p:tavLst>
                                    </p:anim>
                                    <p:anim calcmode="lin" valueType="num">
                                      <p:cBhvr additive="base">
                                        <p:cTn id="26" dur="500" fill="hold"/>
                                        <p:tgtEl>
                                          <p:spTgt spid="36"/>
                                        </p:tgtEl>
                                        <p:attrNameLst>
                                          <p:attrName>ppt_y</p:attrName>
                                        </p:attrNameLst>
                                      </p:cBhvr>
                                      <p:tavLst>
                                        <p:tav tm="0">
                                          <p:val>
                                            <p:strVal val="#ppt_y"/>
                                          </p:val>
                                        </p:tav>
                                        <p:tav tm="100000">
                                          <p:val>
                                            <p:strVal val="#ppt_y"/>
                                          </p:val>
                                        </p:tav>
                                      </p:tavLst>
                                    </p:anim>
                                  </p:childTnLst>
                                </p:cTn>
                              </p:par>
                              <p:par>
                                <p:cTn id="27" presetID="53" presetClass="entr" presetSubtype="16" fill="hold" grpId="0" nodeType="with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 calcmode="lin" valueType="num">
                                      <p:cBhvr>
                                        <p:cTn id="34" dur="500" fill="hold"/>
                                        <p:tgtEl>
                                          <p:spTgt spid="38"/>
                                        </p:tgtEl>
                                        <p:attrNameLst>
                                          <p:attrName>ppt_w</p:attrName>
                                        </p:attrNameLst>
                                      </p:cBhvr>
                                      <p:tavLst>
                                        <p:tav tm="0">
                                          <p:val>
                                            <p:fltVal val="0"/>
                                          </p:val>
                                        </p:tav>
                                        <p:tav tm="100000">
                                          <p:val>
                                            <p:strVal val="#ppt_w"/>
                                          </p:val>
                                        </p:tav>
                                      </p:tavLst>
                                    </p:anim>
                                    <p:anim calcmode="lin" valueType="num">
                                      <p:cBhvr>
                                        <p:cTn id="35" dur="500" fill="hold"/>
                                        <p:tgtEl>
                                          <p:spTgt spid="38"/>
                                        </p:tgtEl>
                                        <p:attrNameLst>
                                          <p:attrName>ppt_h</p:attrName>
                                        </p:attrNameLst>
                                      </p:cBhvr>
                                      <p:tavLst>
                                        <p:tav tm="0">
                                          <p:val>
                                            <p:fltVal val="0"/>
                                          </p:val>
                                        </p:tav>
                                        <p:tav tm="100000">
                                          <p:val>
                                            <p:strVal val="#ppt_h"/>
                                          </p:val>
                                        </p:tav>
                                      </p:tavLst>
                                    </p:anim>
                                    <p:animEffect transition="in" filter="fade">
                                      <p:cBhvr>
                                        <p:cTn id="3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P spid="36" grpId="0" animBg="1"/>
      <p:bldP spid="37" grpId="0" animBg="1"/>
      <p:bldP spid="3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747746" y="2660915"/>
            <a:ext cx="6696509" cy="2066499"/>
          </a:xfrm>
        </p:spPr>
        <p:txBody>
          <a:bodyPr anchor="ctr"/>
          <a:lstStyle/>
          <a:p>
            <a:pPr algn="ctr"/>
            <a:r>
              <a:rPr lang="en-US" sz="5867" dirty="0">
                <a:solidFill>
                  <a:srgbClr val="000000"/>
                </a:solidFill>
                <a:latin typeface="Agency FB" panose="020B0503020202020204" pitchFamily="34" charset="0"/>
              </a:rPr>
              <a:t>INFORME GENERAL EJECUTIVO 2020</a:t>
            </a:r>
          </a:p>
        </p:txBody>
      </p:sp>
      <p:pic>
        <p:nvPicPr>
          <p:cNvPr id="5" name="Picture 2" descr="Logo ASM">
            <a:extLst>
              <a:ext uri="{FF2B5EF4-FFF2-40B4-BE49-F238E27FC236}">
                <a16:creationId xmlns:a16="http://schemas.microsoft.com/office/drawing/2014/main" id="{AE9E69C3-AC4D-4181-8F3D-DE1907FF0A5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630033" y="452670"/>
            <a:ext cx="2979943" cy="1691117"/>
          </a:xfrm>
          <a:prstGeom prst="rect">
            <a:avLst/>
          </a:prstGeom>
          <a:ln>
            <a:noFill/>
          </a:ln>
          <a:effectLst>
            <a:outerShdw blurRad="50800" dist="88900" dir="2700000" algn="tl" rotWithShape="0">
              <a:srgbClr val="000000">
                <a:alpha val="6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47796"/>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extLst>
    <p:ext uri="{E180D4A7-C9FB-4DFB-919C-405C955672EB}">
      <p14:showEvtLst xmlns:p14="http://schemas.microsoft.com/office/powerpoint/2010/main">
        <p14:playEvt time="2251" objId="4"/>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ASM">
            <a:extLst>
              <a:ext uri="{FF2B5EF4-FFF2-40B4-BE49-F238E27FC236}">
                <a16:creationId xmlns:a16="http://schemas.microsoft.com/office/drawing/2014/main" id="{5DAC59E2-7391-470A-A223-C573496898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4284" y="195680"/>
            <a:ext cx="1587507" cy="899886"/>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a:extLst>
              <a:ext uri="{FF2B5EF4-FFF2-40B4-BE49-F238E27FC236}">
                <a16:creationId xmlns:a16="http://schemas.microsoft.com/office/drawing/2014/main" id="{1FFEDB47-7926-4DC9-8EA6-4B78DF2A7270}"/>
              </a:ext>
            </a:extLst>
          </p:cNvPr>
          <p:cNvSpPr txBox="1"/>
          <p:nvPr/>
        </p:nvSpPr>
        <p:spPr>
          <a:xfrm>
            <a:off x="4838630" y="1476286"/>
            <a:ext cx="6339407" cy="3261406"/>
          </a:xfrm>
          <a:prstGeom prst="rect">
            <a:avLst/>
          </a:prstGeom>
          <a:noFill/>
        </p:spPr>
        <p:txBody>
          <a:bodyPr wrap="square">
            <a:spAutoFit/>
          </a:bodyPr>
          <a:lstStyle/>
          <a:p>
            <a:pPr algn="just">
              <a:lnSpc>
                <a:spcPct val="107000"/>
              </a:lnSpc>
              <a:spcAft>
                <a:spcPts val="800"/>
              </a:spcAft>
            </a:pPr>
            <a:r>
              <a:rPr lang="es-MX" sz="2000" b="1" dirty="0">
                <a:solidFill>
                  <a:srgbClr val="000000"/>
                </a:solidFill>
                <a:latin typeface="Calibri" panose="020F0502020204030204" pitchFamily="34" charset="0"/>
                <a:cs typeface="Times New Roman" panose="02020603050405020304" pitchFamily="18" charset="0"/>
              </a:rPr>
              <a:t>El Plan de Trabajo Institucional 2019-2026 de la ASM, cuenta con 6 ejes:</a:t>
            </a:r>
          </a:p>
          <a:p>
            <a:pPr algn="just">
              <a:lnSpc>
                <a:spcPct val="107000"/>
              </a:lnSpc>
              <a:spcAft>
                <a:spcPts val="800"/>
              </a:spcAft>
            </a:pPr>
            <a:endParaRPr lang="es-MX" sz="2000" b="1" dirty="0">
              <a:solidFill>
                <a:srgbClr val="000000"/>
              </a:solidFill>
              <a:latin typeface="Calibri" panose="020F0502020204030204" pitchFamily="34" charset="0"/>
              <a:cs typeface="Times New Roman" panose="02020603050405020304" pitchFamily="18" charset="0"/>
            </a:endParaRPr>
          </a:p>
          <a:p>
            <a:pPr marL="342900" lvl="0" indent="-342900" algn="just">
              <a:lnSpc>
                <a:spcPct val="107000"/>
              </a:lnSpc>
              <a:buFont typeface="+mj-lt"/>
              <a:buAutoNum type="arabicPeriod"/>
            </a:pPr>
            <a:r>
              <a:rPr lang="es-MX" sz="2000" b="1" dirty="0">
                <a:solidFill>
                  <a:srgbClr val="000000"/>
                </a:solidFill>
                <a:latin typeface="Calibri" panose="020F0502020204030204" pitchFamily="34" charset="0"/>
                <a:cs typeface="Times New Roman" panose="02020603050405020304" pitchFamily="18" charset="0"/>
              </a:rPr>
              <a:t>Fortalecimiento de la ASM</a:t>
            </a:r>
          </a:p>
          <a:p>
            <a:pPr marL="342900" lvl="0" indent="-342900" algn="just">
              <a:lnSpc>
                <a:spcPct val="107000"/>
              </a:lnSpc>
              <a:buFont typeface="+mj-lt"/>
              <a:buAutoNum type="arabicPeriod"/>
            </a:pPr>
            <a:r>
              <a:rPr lang="es-MX" sz="2000" b="1" dirty="0">
                <a:solidFill>
                  <a:srgbClr val="000000"/>
                </a:solidFill>
                <a:latin typeface="Calibri" panose="020F0502020204030204" pitchFamily="34" charset="0"/>
                <a:cs typeface="Times New Roman" panose="02020603050405020304" pitchFamily="18" charset="0"/>
              </a:rPr>
              <a:t>Modernización Institucional</a:t>
            </a:r>
          </a:p>
          <a:p>
            <a:pPr marL="342900" lvl="0" indent="-342900" algn="just">
              <a:lnSpc>
                <a:spcPct val="107000"/>
              </a:lnSpc>
              <a:buFont typeface="+mj-lt"/>
              <a:buAutoNum type="arabicPeriod"/>
            </a:pPr>
            <a:r>
              <a:rPr lang="es-MX" sz="2000" b="1" dirty="0">
                <a:solidFill>
                  <a:srgbClr val="000000"/>
                </a:solidFill>
                <a:latin typeface="Calibri" panose="020F0502020204030204" pitchFamily="34" charset="0"/>
                <a:cs typeface="Times New Roman" panose="02020603050405020304" pitchFamily="18" charset="0"/>
              </a:rPr>
              <a:t>Auditoría sistematizada</a:t>
            </a:r>
          </a:p>
          <a:p>
            <a:pPr marL="342900" lvl="0" indent="-342900" algn="just">
              <a:lnSpc>
                <a:spcPct val="107000"/>
              </a:lnSpc>
              <a:buFont typeface="+mj-lt"/>
              <a:buAutoNum type="arabicPeriod"/>
            </a:pPr>
            <a:r>
              <a:rPr lang="es-MX" sz="2000" b="1" dirty="0">
                <a:solidFill>
                  <a:srgbClr val="000000"/>
                </a:solidFill>
                <a:latin typeface="Calibri" panose="020F0502020204030204" pitchFamily="34" charset="0"/>
                <a:cs typeface="Times New Roman" panose="02020603050405020304" pitchFamily="18" charset="0"/>
              </a:rPr>
              <a:t>Consolidación administrativa interna</a:t>
            </a:r>
          </a:p>
          <a:p>
            <a:pPr marL="342900" lvl="0" indent="-342900" algn="just">
              <a:lnSpc>
                <a:spcPct val="107000"/>
              </a:lnSpc>
              <a:buFont typeface="+mj-lt"/>
              <a:buAutoNum type="arabicPeriod"/>
            </a:pPr>
            <a:r>
              <a:rPr lang="es-MX" sz="2000" b="1" dirty="0">
                <a:solidFill>
                  <a:srgbClr val="000000"/>
                </a:solidFill>
                <a:latin typeface="Calibri" panose="020F0502020204030204" pitchFamily="34" charset="0"/>
                <a:cs typeface="Times New Roman" panose="02020603050405020304" pitchFamily="18" charset="0"/>
              </a:rPr>
              <a:t>Fortalecimiento a la vinculación interinstitucional, y</a:t>
            </a:r>
          </a:p>
          <a:p>
            <a:pPr marL="342900" lvl="0" indent="-342900" algn="just">
              <a:lnSpc>
                <a:spcPct val="107000"/>
              </a:lnSpc>
              <a:spcAft>
                <a:spcPts val="800"/>
              </a:spcAft>
              <a:buFont typeface="+mj-lt"/>
              <a:buAutoNum type="arabicPeriod"/>
            </a:pPr>
            <a:r>
              <a:rPr lang="es-MX" sz="2000" b="1" dirty="0">
                <a:solidFill>
                  <a:srgbClr val="000000"/>
                </a:solidFill>
                <a:latin typeface="Calibri" panose="020F0502020204030204" pitchFamily="34" charset="0"/>
                <a:cs typeface="Times New Roman" panose="02020603050405020304" pitchFamily="18" charset="0"/>
              </a:rPr>
              <a:t>Transparencia y rendición de cuentas</a:t>
            </a:r>
          </a:p>
        </p:txBody>
      </p:sp>
      <p:pic>
        <p:nvPicPr>
          <p:cNvPr id="5" name="Imagen 4">
            <a:extLst>
              <a:ext uri="{FF2B5EF4-FFF2-40B4-BE49-F238E27FC236}">
                <a16:creationId xmlns:a16="http://schemas.microsoft.com/office/drawing/2014/main" id="{32F43F56-CA41-41F2-BBF6-0DBC0969BA7D}"/>
              </a:ext>
            </a:extLst>
          </p:cNvPr>
          <p:cNvPicPr>
            <a:picLocks noChangeAspect="1"/>
          </p:cNvPicPr>
          <p:nvPr/>
        </p:nvPicPr>
        <p:blipFill rotWithShape="1">
          <a:blip r:embed="rId3"/>
          <a:srcRect l="34382" t="17013" r="35544" b="16174"/>
          <a:stretch/>
        </p:blipFill>
        <p:spPr>
          <a:xfrm>
            <a:off x="711486" y="1298765"/>
            <a:ext cx="3666655" cy="45797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2004701"/>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矩形 9"/>
          <p:cNvSpPr/>
          <p:nvPr/>
        </p:nvSpPr>
        <p:spPr>
          <a:xfrm>
            <a:off x="4423964" y="4024839"/>
            <a:ext cx="3367708" cy="1833665"/>
          </a:xfrm>
          <a:prstGeom prst="rect">
            <a:avLst/>
          </a:prstGeom>
          <a:gradFill flip="none" rotWithShape="1">
            <a:gsLst>
              <a:gs pos="0">
                <a:schemeClr val="accent1">
                  <a:lumMod val="0"/>
                  <a:lumOff val="100000"/>
                  <a:alpha val="0"/>
                </a:schemeClr>
              </a:gs>
              <a:gs pos="100000">
                <a:schemeClr val="tx2">
                  <a:lumMod val="20000"/>
                  <a:lumOff val="80000"/>
                </a:schemeClr>
              </a:gs>
            </a:gsLst>
            <a:lin ang="16200000" scaled="1"/>
            <a:tileRect/>
          </a:gradFill>
          <a:ln w="3175">
            <a:gradFill flip="none" rotWithShape="1">
              <a:gsLst>
                <a:gs pos="0">
                  <a:schemeClr val="accent1">
                    <a:lumMod val="0"/>
                    <a:lumOff val="100000"/>
                    <a:alpha val="0"/>
                  </a:schemeClr>
                </a:gs>
                <a:gs pos="100000">
                  <a:schemeClr val="tx2">
                    <a:lumMod val="40000"/>
                    <a:lumOff val="6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US" altLang="zh-CN" sz="2000" b="1" dirty="0">
                <a:solidFill>
                  <a:schemeClr val="tx1"/>
                </a:solidFill>
              </a:rPr>
              <a:t>Sistema de </a:t>
            </a:r>
            <a:r>
              <a:rPr lang="en-US" altLang="zh-CN" sz="2000" b="1" dirty="0" err="1">
                <a:solidFill>
                  <a:schemeClr val="tx1"/>
                </a:solidFill>
              </a:rPr>
              <a:t>investigación</a:t>
            </a:r>
            <a:r>
              <a:rPr lang="en-US" altLang="zh-CN" sz="2000" b="1" dirty="0">
                <a:solidFill>
                  <a:schemeClr val="tx1"/>
                </a:solidFill>
              </a:rPr>
              <a:t> y </a:t>
            </a:r>
            <a:r>
              <a:rPr lang="en-US" altLang="zh-CN" sz="2000" b="1" dirty="0" err="1">
                <a:solidFill>
                  <a:schemeClr val="tx1"/>
                </a:solidFill>
              </a:rPr>
              <a:t>substanciación</a:t>
            </a:r>
            <a:endParaRPr lang="en-US" altLang="zh-CN" sz="2000" b="1" dirty="0">
              <a:solidFill>
                <a:schemeClr val="tx1"/>
              </a:solidFill>
            </a:endParaRPr>
          </a:p>
        </p:txBody>
      </p:sp>
      <p:sp>
        <p:nvSpPr>
          <p:cNvPr id="11" name="矩形 10"/>
          <p:cNvSpPr/>
          <p:nvPr/>
        </p:nvSpPr>
        <p:spPr>
          <a:xfrm>
            <a:off x="727538" y="4413272"/>
            <a:ext cx="3367708" cy="1835795"/>
          </a:xfrm>
          <a:prstGeom prst="rect">
            <a:avLst/>
          </a:prstGeom>
          <a:gradFill flip="none" rotWithShape="1">
            <a:gsLst>
              <a:gs pos="0">
                <a:schemeClr val="accent1">
                  <a:lumMod val="0"/>
                  <a:lumOff val="100000"/>
                  <a:alpha val="0"/>
                </a:schemeClr>
              </a:gs>
              <a:gs pos="100000">
                <a:schemeClr val="tx2">
                  <a:lumMod val="20000"/>
                  <a:lumOff val="80000"/>
                </a:schemeClr>
              </a:gs>
            </a:gsLst>
            <a:lin ang="16200000" scaled="1"/>
            <a:tileRect/>
          </a:gradFill>
          <a:ln w="3175">
            <a:gradFill flip="none" rotWithShape="1">
              <a:gsLst>
                <a:gs pos="0">
                  <a:schemeClr val="accent1">
                    <a:lumMod val="0"/>
                    <a:lumOff val="100000"/>
                    <a:alpha val="0"/>
                  </a:schemeClr>
                </a:gs>
                <a:gs pos="100000">
                  <a:schemeClr val="tx2">
                    <a:lumMod val="40000"/>
                    <a:lumOff val="6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US" altLang="zh-CN" sz="2000" b="1" dirty="0">
                <a:solidFill>
                  <a:schemeClr val="tx1"/>
                </a:solidFill>
              </a:rPr>
              <a:t>Sistema de </a:t>
            </a:r>
            <a:r>
              <a:rPr lang="en-US" altLang="zh-CN" sz="2000" b="1" dirty="0" err="1">
                <a:solidFill>
                  <a:schemeClr val="tx1"/>
                </a:solidFill>
              </a:rPr>
              <a:t>fiscalización</a:t>
            </a:r>
            <a:endParaRPr lang="zh-CN" altLang="zh-CN" sz="2000" b="1" dirty="0">
              <a:solidFill>
                <a:schemeClr val="tx1"/>
              </a:solidFill>
            </a:endParaRPr>
          </a:p>
        </p:txBody>
      </p:sp>
      <p:sp>
        <p:nvSpPr>
          <p:cNvPr id="12" name="矩形 11"/>
          <p:cNvSpPr/>
          <p:nvPr/>
        </p:nvSpPr>
        <p:spPr>
          <a:xfrm>
            <a:off x="8096805" y="3530685"/>
            <a:ext cx="3367657" cy="1905099"/>
          </a:xfrm>
          <a:prstGeom prst="rect">
            <a:avLst/>
          </a:prstGeom>
          <a:gradFill flip="none" rotWithShape="1">
            <a:gsLst>
              <a:gs pos="0">
                <a:schemeClr val="accent1">
                  <a:lumMod val="0"/>
                  <a:lumOff val="100000"/>
                  <a:alpha val="0"/>
                </a:schemeClr>
              </a:gs>
              <a:gs pos="100000">
                <a:schemeClr val="tx2">
                  <a:lumMod val="20000"/>
                  <a:lumOff val="80000"/>
                </a:schemeClr>
              </a:gs>
            </a:gsLst>
            <a:lin ang="16200000" scaled="1"/>
            <a:tileRect/>
          </a:gradFill>
          <a:ln w="3175">
            <a:gradFill flip="none" rotWithShape="1">
              <a:gsLst>
                <a:gs pos="0">
                  <a:schemeClr val="accent1">
                    <a:lumMod val="0"/>
                    <a:lumOff val="100000"/>
                    <a:alpha val="0"/>
                  </a:schemeClr>
                </a:gs>
                <a:gs pos="100000">
                  <a:schemeClr val="tx2">
                    <a:lumMod val="40000"/>
                    <a:lumOff val="6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US" altLang="zh-CN" sz="2000" b="1" dirty="0">
                <a:solidFill>
                  <a:schemeClr val="tx1"/>
                </a:solidFill>
              </a:rPr>
              <a:t>Sistema </a:t>
            </a:r>
            <a:r>
              <a:rPr lang="en-US" altLang="zh-CN" sz="2000" b="1" dirty="0" err="1">
                <a:solidFill>
                  <a:schemeClr val="tx1"/>
                </a:solidFill>
              </a:rPr>
              <a:t>muninicipal</a:t>
            </a:r>
            <a:r>
              <a:rPr lang="en-US" altLang="zh-CN" sz="2000" b="1" dirty="0">
                <a:solidFill>
                  <a:schemeClr val="tx1"/>
                </a:solidFill>
              </a:rPr>
              <a:t> de </a:t>
            </a:r>
            <a:r>
              <a:rPr lang="en-US" altLang="zh-CN" sz="2000" b="1" dirty="0" err="1">
                <a:solidFill>
                  <a:schemeClr val="tx1"/>
                </a:solidFill>
              </a:rPr>
              <a:t>contabilidad</a:t>
            </a:r>
            <a:r>
              <a:rPr lang="en-US" altLang="zh-CN" sz="2000" b="1" dirty="0">
                <a:solidFill>
                  <a:schemeClr val="tx1"/>
                </a:solidFill>
              </a:rPr>
              <a:t> </a:t>
            </a:r>
            <a:r>
              <a:rPr lang="en-US" altLang="zh-CN" sz="2000" b="1" dirty="0" err="1">
                <a:solidFill>
                  <a:schemeClr val="tx1"/>
                </a:solidFill>
              </a:rPr>
              <a:t>armonizada</a:t>
            </a:r>
            <a:endParaRPr lang="en-US" altLang="zh-CN" sz="2000" b="1" dirty="0">
              <a:solidFill>
                <a:schemeClr val="tx1"/>
              </a:solidFill>
            </a:endParaRPr>
          </a:p>
        </p:txBody>
      </p:sp>
      <p:grpSp>
        <p:nvGrpSpPr>
          <p:cNvPr id="17" name="组合 16"/>
          <p:cNvGrpSpPr/>
          <p:nvPr/>
        </p:nvGrpSpPr>
        <p:grpSpPr>
          <a:xfrm>
            <a:off x="719139" y="1556792"/>
            <a:ext cx="10753725" cy="1296635"/>
            <a:chOff x="539354" y="1167594"/>
            <a:chExt cx="8065294" cy="972476"/>
          </a:xfrm>
        </p:grpSpPr>
        <p:sp>
          <p:nvSpPr>
            <p:cNvPr id="7" name="矩形 6">
              <a:extLst>
                <a:ext uri="{FF2B5EF4-FFF2-40B4-BE49-F238E27FC236}">
                  <a16:creationId xmlns:a16="http://schemas.microsoft.com/office/drawing/2014/main" id="{8B3432B9-0ADB-46EA-B6C4-0952233924CC}"/>
                </a:ext>
              </a:extLst>
            </p:cNvPr>
            <p:cNvSpPr>
              <a:spLocks/>
            </p:cNvSpPr>
            <p:nvPr/>
          </p:nvSpPr>
          <p:spPr bwMode="auto">
            <a:xfrm>
              <a:off x="539354" y="1812868"/>
              <a:ext cx="2525781" cy="326489"/>
            </a:xfrm>
            <a:prstGeom prst="rect">
              <a:avLst/>
            </a:prstGeom>
            <a:solidFill>
              <a:schemeClr val="accent5">
                <a:lumMod val="75000"/>
              </a:schemeClr>
            </a:solidFill>
            <a:ln>
              <a:solidFill>
                <a:schemeClr val="accent5">
                  <a:lumMod val="75000"/>
                </a:schemeClr>
              </a:solidFill>
            </a:ln>
          </p:spPr>
          <p:txBody>
            <a:bodyPr vert="horz" wrap="squar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lvl="0" algn="ctr"/>
              <a:endParaRPr lang="zh-CN" altLang="zh-CN" sz="1400" b="1" dirty="0">
                <a:solidFill>
                  <a:schemeClr val="bg1"/>
                </a:solidFill>
              </a:endParaRPr>
            </a:p>
          </p:txBody>
        </p:sp>
        <p:sp>
          <p:nvSpPr>
            <p:cNvPr id="8" name="矩形 7">
              <a:extLst>
                <a:ext uri="{FF2B5EF4-FFF2-40B4-BE49-F238E27FC236}">
                  <a16:creationId xmlns:a16="http://schemas.microsoft.com/office/drawing/2014/main" id="{8B3432B9-0ADB-46EA-B6C4-0952233924CC}"/>
                </a:ext>
              </a:extLst>
            </p:cNvPr>
            <p:cNvSpPr>
              <a:spLocks/>
            </p:cNvSpPr>
            <p:nvPr/>
          </p:nvSpPr>
          <p:spPr bwMode="auto">
            <a:xfrm>
              <a:off x="3312534" y="1486379"/>
              <a:ext cx="2525781" cy="326489"/>
            </a:xfrm>
            <a:prstGeom prst="rect">
              <a:avLst/>
            </a:prstGeom>
            <a:solidFill>
              <a:schemeClr val="accent5">
                <a:lumMod val="60000"/>
                <a:lumOff val="40000"/>
              </a:schemeClr>
            </a:solidFill>
            <a:ln>
              <a:solidFill>
                <a:schemeClr val="accent5">
                  <a:lumMod val="60000"/>
                  <a:lumOff val="40000"/>
                </a:schemeClr>
              </a:solidFill>
            </a:ln>
          </p:spPr>
          <p:txBody>
            <a:bodyPr vert="horz" wrap="squar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lvl="0" algn="ctr"/>
              <a:endParaRPr lang="en-US" altLang="zh-CN" sz="1600" b="1" dirty="0">
                <a:solidFill>
                  <a:schemeClr val="bg1"/>
                </a:solidFill>
              </a:endParaRPr>
            </a:p>
          </p:txBody>
        </p:sp>
        <p:sp>
          <p:nvSpPr>
            <p:cNvPr id="9" name="箭头: 五边形 8">
              <a:extLst>
                <a:ext uri="{FF2B5EF4-FFF2-40B4-BE49-F238E27FC236}">
                  <a16:creationId xmlns:a16="http://schemas.microsoft.com/office/drawing/2014/main" id="{8B3432B9-0ADB-46EA-B6C4-0952233924CC}"/>
                </a:ext>
              </a:extLst>
            </p:cNvPr>
            <p:cNvSpPr>
              <a:spLocks/>
            </p:cNvSpPr>
            <p:nvPr/>
          </p:nvSpPr>
          <p:spPr bwMode="auto">
            <a:xfrm>
              <a:off x="6085713" y="1167594"/>
              <a:ext cx="2518935" cy="326489"/>
            </a:xfrm>
            <a:prstGeom prst="homePlate">
              <a:avLst/>
            </a:prstGeom>
            <a:solidFill>
              <a:schemeClr val="accent5">
                <a:lumMod val="40000"/>
                <a:lumOff val="60000"/>
              </a:schemeClr>
            </a:solidFill>
            <a:ln>
              <a:solidFill>
                <a:schemeClr val="accent5">
                  <a:lumMod val="40000"/>
                  <a:lumOff val="60000"/>
                </a:schemeClr>
              </a:solidFill>
            </a:ln>
          </p:spPr>
          <p:txBody>
            <a:bodyPr vert="horz" wrap="square" lIns="0" tIns="0" rIns="0" bIns="0" numCol="1" anchor="ctr" anchorCtr="0" compatLnSpc="1">
              <a:prstTxWarp prst="textNoShape">
                <a:avLst/>
              </a:prstTxWarp>
              <a:noAutofit/>
            </a:bodyPr>
            <a:lstStyle>
              <a:lvl1pPr eaLnBrk="0" fontAlgn="base" hangingPunct="0">
                <a:spcBef>
                  <a:spcPct val="0"/>
                </a:spcBef>
                <a:spcAft>
                  <a:spcPct val="0"/>
                </a:spcAft>
                <a:defRPr>
                  <a:solidFill>
                    <a:schemeClr val="tx1"/>
                  </a:solidFill>
                </a:defRPr>
              </a:lvl1pPr>
              <a:lvl2pPr eaLnBrk="0" fontAlgn="base" hangingPunct="0">
                <a:spcBef>
                  <a:spcPct val="0"/>
                </a:spcBef>
                <a:spcAft>
                  <a:spcPct val="0"/>
                </a:spcAft>
                <a:defRPr>
                  <a:solidFill>
                    <a:schemeClr val="tx1"/>
                  </a:solidFill>
                </a:defRPr>
              </a:lvl2pPr>
              <a:lvl3pPr eaLnBrk="0" fontAlgn="base" hangingPunct="0">
                <a:spcBef>
                  <a:spcPct val="0"/>
                </a:spcBef>
                <a:spcAft>
                  <a:spcPct val="0"/>
                </a:spcAft>
                <a:defRPr>
                  <a:solidFill>
                    <a:schemeClr val="tx1"/>
                  </a:solidFill>
                </a:defRPr>
              </a:lvl3pPr>
              <a:lvl4pPr eaLnBrk="0" fontAlgn="base" hangingPunct="0">
                <a:spcBef>
                  <a:spcPct val="0"/>
                </a:spcBef>
                <a:spcAft>
                  <a:spcPct val="0"/>
                </a:spcAft>
                <a:defRPr>
                  <a:solidFill>
                    <a:schemeClr val="tx1"/>
                  </a:solidFill>
                </a:defRPr>
              </a:lvl4pPr>
              <a:lvl5pPr eaLnBrk="0" fontAlgn="base" hangingPunct="0">
                <a:spcBef>
                  <a:spcPct val="0"/>
                </a:spcBef>
                <a:spcAft>
                  <a:spcPct val="0"/>
                </a:spcAft>
                <a:defRPr>
                  <a:solidFill>
                    <a:schemeClr val="tx1"/>
                  </a:solidFill>
                </a:defRPr>
              </a:lvl5pPr>
              <a:lvl6pPr eaLnBrk="0" fontAlgn="base" hangingPunct="0">
                <a:spcBef>
                  <a:spcPct val="0"/>
                </a:spcBef>
                <a:spcAft>
                  <a:spcPct val="0"/>
                </a:spcAft>
                <a:defRPr>
                  <a:solidFill>
                    <a:schemeClr val="tx1"/>
                  </a:solidFill>
                </a:defRPr>
              </a:lvl6pPr>
              <a:lvl7pPr eaLnBrk="0" fontAlgn="base" hangingPunct="0">
                <a:spcBef>
                  <a:spcPct val="0"/>
                </a:spcBef>
                <a:spcAft>
                  <a:spcPct val="0"/>
                </a:spcAft>
                <a:defRPr>
                  <a:solidFill>
                    <a:schemeClr val="tx1"/>
                  </a:solidFill>
                </a:defRPr>
              </a:lvl7pPr>
              <a:lvl8pPr eaLnBrk="0" fontAlgn="base" hangingPunct="0">
                <a:spcBef>
                  <a:spcPct val="0"/>
                </a:spcBef>
                <a:spcAft>
                  <a:spcPct val="0"/>
                </a:spcAft>
                <a:defRPr>
                  <a:solidFill>
                    <a:schemeClr val="tx1"/>
                  </a:solidFill>
                </a:defRPr>
              </a:lvl8pPr>
              <a:lvl9pPr eaLnBrk="0" fontAlgn="base" hangingPunct="0">
                <a:spcBef>
                  <a:spcPct val="0"/>
                </a:spcBef>
                <a:spcAft>
                  <a:spcPct val="0"/>
                </a:spcAft>
                <a:defRPr>
                  <a:solidFill>
                    <a:schemeClr val="tx1"/>
                  </a:solidFill>
                </a:defRPr>
              </a:lvl9pPr>
            </a:lstStyle>
            <a:p>
              <a:pPr lvl="0" algn="ctr"/>
              <a:endParaRPr lang="en-US" altLang="zh-CN" sz="1600" b="1" dirty="0">
                <a:solidFill>
                  <a:schemeClr val="bg1"/>
                </a:solidFill>
              </a:endParaRPr>
            </a:p>
          </p:txBody>
        </p:sp>
        <p:sp>
          <p:nvSpPr>
            <p:cNvPr id="13" name="任意多边形: 形状 12"/>
            <p:cNvSpPr/>
            <p:nvPr/>
          </p:nvSpPr>
          <p:spPr>
            <a:xfrm>
              <a:off x="3058366" y="1489237"/>
              <a:ext cx="254206" cy="650833"/>
            </a:xfrm>
            <a:custGeom>
              <a:avLst/>
              <a:gdLst>
                <a:gd name="connsiteX0" fmla="*/ 0 w 346710"/>
                <a:gd name="connsiteY0" fmla="*/ 426720 h 853440"/>
                <a:gd name="connsiteX1" fmla="*/ 0 w 346710"/>
                <a:gd name="connsiteY1" fmla="*/ 853440 h 853440"/>
                <a:gd name="connsiteX2" fmla="*/ 346710 w 346710"/>
                <a:gd name="connsiteY2" fmla="*/ 426720 h 853440"/>
                <a:gd name="connsiteX3" fmla="*/ 346710 w 346710"/>
                <a:gd name="connsiteY3" fmla="*/ 0 h 853440"/>
                <a:gd name="connsiteX4" fmla="*/ 0 w 346710"/>
                <a:gd name="connsiteY4" fmla="*/ 426720 h 853440"/>
                <a:gd name="connsiteX0" fmla="*/ 0 w 346710"/>
                <a:gd name="connsiteY0" fmla="*/ 436245 h 862965"/>
                <a:gd name="connsiteX1" fmla="*/ 0 w 346710"/>
                <a:gd name="connsiteY1" fmla="*/ 862965 h 862965"/>
                <a:gd name="connsiteX2" fmla="*/ 346710 w 346710"/>
                <a:gd name="connsiteY2" fmla="*/ 436245 h 862965"/>
                <a:gd name="connsiteX3" fmla="*/ 342900 w 346710"/>
                <a:gd name="connsiteY3" fmla="*/ 0 h 862965"/>
                <a:gd name="connsiteX4" fmla="*/ 0 w 346710"/>
                <a:gd name="connsiteY4" fmla="*/ 436245 h 862965"/>
                <a:gd name="connsiteX0" fmla="*/ 1905 w 348615"/>
                <a:gd name="connsiteY0" fmla="*/ 436245 h 870585"/>
                <a:gd name="connsiteX1" fmla="*/ 0 w 348615"/>
                <a:gd name="connsiteY1" fmla="*/ 870585 h 870585"/>
                <a:gd name="connsiteX2" fmla="*/ 348615 w 348615"/>
                <a:gd name="connsiteY2" fmla="*/ 436245 h 870585"/>
                <a:gd name="connsiteX3" fmla="*/ 344805 w 348615"/>
                <a:gd name="connsiteY3" fmla="*/ 0 h 870585"/>
                <a:gd name="connsiteX4" fmla="*/ 1905 w 348615"/>
                <a:gd name="connsiteY4" fmla="*/ 436245 h 870585"/>
                <a:gd name="connsiteX0" fmla="*/ 0 w 350520"/>
                <a:gd name="connsiteY0" fmla="*/ 438150 h 870585"/>
                <a:gd name="connsiteX1" fmla="*/ 1905 w 350520"/>
                <a:gd name="connsiteY1" fmla="*/ 870585 h 870585"/>
                <a:gd name="connsiteX2" fmla="*/ 350520 w 350520"/>
                <a:gd name="connsiteY2" fmla="*/ 436245 h 870585"/>
                <a:gd name="connsiteX3" fmla="*/ 346710 w 350520"/>
                <a:gd name="connsiteY3" fmla="*/ 0 h 870585"/>
                <a:gd name="connsiteX4" fmla="*/ 0 w 350520"/>
                <a:gd name="connsiteY4" fmla="*/ 438150 h 870585"/>
                <a:gd name="connsiteX0" fmla="*/ 0 w 356235"/>
                <a:gd name="connsiteY0" fmla="*/ 438150 h 870585"/>
                <a:gd name="connsiteX1" fmla="*/ 7620 w 356235"/>
                <a:gd name="connsiteY1" fmla="*/ 870585 h 870585"/>
                <a:gd name="connsiteX2" fmla="*/ 356235 w 356235"/>
                <a:gd name="connsiteY2" fmla="*/ 436245 h 870585"/>
                <a:gd name="connsiteX3" fmla="*/ 352425 w 356235"/>
                <a:gd name="connsiteY3" fmla="*/ 0 h 870585"/>
                <a:gd name="connsiteX4" fmla="*/ 0 w 356235"/>
                <a:gd name="connsiteY4" fmla="*/ 438150 h 870585"/>
                <a:gd name="connsiteX0" fmla="*/ 0 w 356235"/>
                <a:gd name="connsiteY0" fmla="*/ 438150 h 870585"/>
                <a:gd name="connsiteX1" fmla="*/ 3810 w 356235"/>
                <a:gd name="connsiteY1" fmla="*/ 870585 h 870585"/>
                <a:gd name="connsiteX2" fmla="*/ 356235 w 356235"/>
                <a:gd name="connsiteY2" fmla="*/ 436245 h 870585"/>
                <a:gd name="connsiteX3" fmla="*/ 352425 w 356235"/>
                <a:gd name="connsiteY3" fmla="*/ 0 h 870585"/>
                <a:gd name="connsiteX4" fmla="*/ 0 w 356235"/>
                <a:gd name="connsiteY4" fmla="*/ 438150 h 870585"/>
                <a:gd name="connsiteX0" fmla="*/ 0 w 356288"/>
                <a:gd name="connsiteY0" fmla="*/ 434344 h 866779"/>
                <a:gd name="connsiteX1" fmla="*/ 3810 w 356288"/>
                <a:gd name="connsiteY1" fmla="*/ 866779 h 866779"/>
                <a:gd name="connsiteX2" fmla="*/ 356235 w 356288"/>
                <a:gd name="connsiteY2" fmla="*/ 432439 h 866779"/>
                <a:gd name="connsiteX3" fmla="*/ 356288 w 356288"/>
                <a:gd name="connsiteY3" fmla="*/ 0 h 866779"/>
                <a:gd name="connsiteX4" fmla="*/ 0 w 356288"/>
                <a:gd name="connsiteY4" fmla="*/ 434344 h 86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88" h="866779">
                  <a:moveTo>
                    <a:pt x="0" y="434344"/>
                  </a:moveTo>
                  <a:lnTo>
                    <a:pt x="3810" y="866779"/>
                  </a:lnTo>
                  <a:lnTo>
                    <a:pt x="356235" y="432439"/>
                  </a:lnTo>
                  <a:cubicBezTo>
                    <a:pt x="356253" y="288293"/>
                    <a:pt x="356270" y="144146"/>
                    <a:pt x="356288" y="0"/>
                  </a:cubicBezTo>
                  <a:lnTo>
                    <a:pt x="0" y="434344"/>
                  </a:lnTo>
                  <a:close/>
                </a:path>
              </a:pathLst>
            </a:cu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14" name="任意多边形: 形状 13"/>
            <p:cNvSpPr/>
            <p:nvPr/>
          </p:nvSpPr>
          <p:spPr>
            <a:xfrm>
              <a:off x="5831507" y="1167594"/>
              <a:ext cx="254206" cy="645274"/>
            </a:xfrm>
            <a:custGeom>
              <a:avLst/>
              <a:gdLst>
                <a:gd name="connsiteX0" fmla="*/ 0 w 346710"/>
                <a:gd name="connsiteY0" fmla="*/ 426720 h 853440"/>
                <a:gd name="connsiteX1" fmla="*/ 0 w 346710"/>
                <a:gd name="connsiteY1" fmla="*/ 853440 h 853440"/>
                <a:gd name="connsiteX2" fmla="*/ 346710 w 346710"/>
                <a:gd name="connsiteY2" fmla="*/ 426720 h 853440"/>
                <a:gd name="connsiteX3" fmla="*/ 346710 w 346710"/>
                <a:gd name="connsiteY3" fmla="*/ 0 h 853440"/>
                <a:gd name="connsiteX4" fmla="*/ 0 w 346710"/>
                <a:gd name="connsiteY4" fmla="*/ 426720 h 853440"/>
                <a:gd name="connsiteX0" fmla="*/ 0 w 346710"/>
                <a:gd name="connsiteY0" fmla="*/ 436245 h 862965"/>
                <a:gd name="connsiteX1" fmla="*/ 0 w 346710"/>
                <a:gd name="connsiteY1" fmla="*/ 862965 h 862965"/>
                <a:gd name="connsiteX2" fmla="*/ 346710 w 346710"/>
                <a:gd name="connsiteY2" fmla="*/ 436245 h 862965"/>
                <a:gd name="connsiteX3" fmla="*/ 342900 w 346710"/>
                <a:gd name="connsiteY3" fmla="*/ 0 h 862965"/>
                <a:gd name="connsiteX4" fmla="*/ 0 w 346710"/>
                <a:gd name="connsiteY4" fmla="*/ 436245 h 862965"/>
                <a:gd name="connsiteX0" fmla="*/ 1905 w 348615"/>
                <a:gd name="connsiteY0" fmla="*/ 436245 h 870585"/>
                <a:gd name="connsiteX1" fmla="*/ 0 w 348615"/>
                <a:gd name="connsiteY1" fmla="*/ 870585 h 870585"/>
                <a:gd name="connsiteX2" fmla="*/ 348615 w 348615"/>
                <a:gd name="connsiteY2" fmla="*/ 436245 h 870585"/>
                <a:gd name="connsiteX3" fmla="*/ 344805 w 348615"/>
                <a:gd name="connsiteY3" fmla="*/ 0 h 870585"/>
                <a:gd name="connsiteX4" fmla="*/ 1905 w 348615"/>
                <a:gd name="connsiteY4" fmla="*/ 436245 h 870585"/>
                <a:gd name="connsiteX0" fmla="*/ 0 w 350520"/>
                <a:gd name="connsiteY0" fmla="*/ 438150 h 870585"/>
                <a:gd name="connsiteX1" fmla="*/ 1905 w 350520"/>
                <a:gd name="connsiteY1" fmla="*/ 870585 h 870585"/>
                <a:gd name="connsiteX2" fmla="*/ 350520 w 350520"/>
                <a:gd name="connsiteY2" fmla="*/ 436245 h 870585"/>
                <a:gd name="connsiteX3" fmla="*/ 346710 w 350520"/>
                <a:gd name="connsiteY3" fmla="*/ 0 h 870585"/>
                <a:gd name="connsiteX4" fmla="*/ 0 w 350520"/>
                <a:gd name="connsiteY4" fmla="*/ 438150 h 870585"/>
                <a:gd name="connsiteX0" fmla="*/ 0 w 356235"/>
                <a:gd name="connsiteY0" fmla="*/ 438150 h 870585"/>
                <a:gd name="connsiteX1" fmla="*/ 7620 w 356235"/>
                <a:gd name="connsiteY1" fmla="*/ 870585 h 870585"/>
                <a:gd name="connsiteX2" fmla="*/ 356235 w 356235"/>
                <a:gd name="connsiteY2" fmla="*/ 436245 h 870585"/>
                <a:gd name="connsiteX3" fmla="*/ 352425 w 356235"/>
                <a:gd name="connsiteY3" fmla="*/ 0 h 870585"/>
                <a:gd name="connsiteX4" fmla="*/ 0 w 356235"/>
                <a:gd name="connsiteY4" fmla="*/ 438150 h 870585"/>
                <a:gd name="connsiteX0" fmla="*/ 0 w 356235"/>
                <a:gd name="connsiteY0" fmla="*/ 438150 h 870585"/>
                <a:gd name="connsiteX1" fmla="*/ 3810 w 356235"/>
                <a:gd name="connsiteY1" fmla="*/ 870585 h 870585"/>
                <a:gd name="connsiteX2" fmla="*/ 356235 w 356235"/>
                <a:gd name="connsiteY2" fmla="*/ 436245 h 870585"/>
                <a:gd name="connsiteX3" fmla="*/ 352425 w 356235"/>
                <a:gd name="connsiteY3" fmla="*/ 0 h 870585"/>
                <a:gd name="connsiteX4" fmla="*/ 0 w 356235"/>
                <a:gd name="connsiteY4" fmla="*/ 438150 h 870585"/>
                <a:gd name="connsiteX0" fmla="*/ 0 w 356288"/>
                <a:gd name="connsiteY0" fmla="*/ 434344 h 866779"/>
                <a:gd name="connsiteX1" fmla="*/ 3810 w 356288"/>
                <a:gd name="connsiteY1" fmla="*/ 866779 h 866779"/>
                <a:gd name="connsiteX2" fmla="*/ 356235 w 356288"/>
                <a:gd name="connsiteY2" fmla="*/ 432439 h 866779"/>
                <a:gd name="connsiteX3" fmla="*/ 356288 w 356288"/>
                <a:gd name="connsiteY3" fmla="*/ 0 h 866779"/>
                <a:gd name="connsiteX4" fmla="*/ 0 w 356288"/>
                <a:gd name="connsiteY4" fmla="*/ 434344 h 866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288" h="866779">
                  <a:moveTo>
                    <a:pt x="0" y="434344"/>
                  </a:moveTo>
                  <a:lnTo>
                    <a:pt x="3810" y="866779"/>
                  </a:lnTo>
                  <a:lnTo>
                    <a:pt x="356235" y="432439"/>
                  </a:lnTo>
                  <a:cubicBezTo>
                    <a:pt x="356253" y="288293"/>
                    <a:pt x="356270" y="144146"/>
                    <a:pt x="356288" y="0"/>
                  </a:cubicBezTo>
                  <a:lnTo>
                    <a:pt x="0" y="434344"/>
                  </a:lnTo>
                  <a:close/>
                </a:path>
              </a:pathLst>
            </a:cu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grpSp>
      <p:sp>
        <p:nvSpPr>
          <p:cNvPr id="16" name="Title 1"/>
          <p:cNvSpPr txBox="1">
            <a:spLocks/>
          </p:cNvSpPr>
          <p:nvPr/>
        </p:nvSpPr>
        <p:spPr>
          <a:xfrm>
            <a:off x="1007435" y="228835"/>
            <a:ext cx="8064896" cy="765165"/>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es-MX" altLang="zh-CN" sz="2400" dirty="0">
                <a:solidFill>
                  <a:schemeClr val="tx1">
                    <a:lumMod val="65000"/>
                    <a:lumOff val="35000"/>
                  </a:schemeClr>
                </a:solidFill>
                <a:latin typeface="微软雅黑" panose="020B0503020204020204" pitchFamily="34" charset="-122"/>
                <a:ea typeface="微软雅黑" panose="020B0503020204020204" pitchFamily="34" charset="-122"/>
              </a:rPr>
              <a:t>Esto nos ha permitido sistematizar varios  procesos como:</a:t>
            </a:r>
            <a:endParaRPr lang="en-GB"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18" name="Picture 2" descr="Logo ASM">
            <a:extLst>
              <a:ext uri="{FF2B5EF4-FFF2-40B4-BE49-F238E27FC236}">
                <a16:creationId xmlns:a16="http://schemas.microsoft.com/office/drawing/2014/main" id="{AFEFDCA2-1FF4-402E-A690-06AE7CB08C2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361695" y="299582"/>
            <a:ext cx="2047207" cy="1161789"/>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22" name="Imagen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234" y="2942558"/>
            <a:ext cx="3243072" cy="1230198"/>
          </a:xfrm>
          <a:prstGeom prst="rect">
            <a:avLst/>
          </a:prstGeom>
        </p:spPr>
      </p:pic>
      <p:pic>
        <p:nvPicPr>
          <p:cNvPr id="23" name="Imagen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4635" y="2417158"/>
            <a:ext cx="1567509" cy="1538667"/>
          </a:xfrm>
          <a:prstGeom prst="rect">
            <a:avLst/>
          </a:prstGeom>
        </p:spPr>
      </p:pic>
      <p:pic>
        <p:nvPicPr>
          <p:cNvPr id="24" name="Imagen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7346" y="2036366"/>
            <a:ext cx="3307116" cy="1421027"/>
          </a:xfrm>
          <a:prstGeom prst="rect">
            <a:avLst/>
          </a:prstGeom>
        </p:spPr>
      </p:pic>
    </p:spTree>
    <p:extLst>
      <p:ext uri="{BB962C8B-B14F-4D97-AF65-F5344CB8AC3E}">
        <p14:creationId xmlns:p14="http://schemas.microsoft.com/office/powerpoint/2010/main" val="1483943665"/>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9970" y="158115"/>
            <a:ext cx="8001784" cy="6199901"/>
          </a:xfrm>
          <a:prstGeom prst="rect">
            <a:avLst/>
          </a:prstGeom>
        </p:spPr>
      </p:pic>
      <p:pic>
        <p:nvPicPr>
          <p:cNvPr id="3" name="Imagen 2">
            <a:extLst>
              <a:ext uri="{FF2B5EF4-FFF2-40B4-BE49-F238E27FC236}">
                <a16:creationId xmlns:a16="http://schemas.microsoft.com/office/drawing/2014/main" id="{D32FBC34-7DD9-4CF3-9C3C-B8FE420928CF}"/>
              </a:ext>
            </a:extLst>
          </p:cNvPr>
          <p:cNvPicPr>
            <a:picLocks noChangeAspect="1"/>
          </p:cNvPicPr>
          <p:nvPr/>
        </p:nvPicPr>
        <p:blipFill rotWithShape="1">
          <a:blip r:embed="rId3"/>
          <a:srcRect r="6582" b="1657"/>
          <a:stretch/>
        </p:blipFill>
        <p:spPr>
          <a:xfrm>
            <a:off x="247960" y="307258"/>
            <a:ext cx="3585026" cy="59016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9189825"/>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ASM">
            <a:extLst>
              <a:ext uri="{FF2B5EF4-FFF2-40B4-BE49-F238E27FC236}">
                <a16:creationId xmlns:a16="http://schemas.microsoft.com/office/drawing/2014/main" id="{5DAC59E2-7391-470A-A223-C573496898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4284" y="195680"/>
            <a:ext cx="1587507" cy="899886"/>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86BE9452-66EB-4A89-B4FD-35C4B8CAB9A1}"/>
              </a:ext>
            </a:extLst>
          </p:cNvPr>
          <p:cNvSpPr txBox="1"/>
          <p:nvPr/>
        </p:nvSpPr>
        <p:spPr>
          <a:xfrm>
            <a:off x="609600" y="1517338"/>
            <a:ext cx="4252686" cy="3737946"/>
          </a:xfrm>
          <a:prstGeom prst="rect">
            <a:avLst/>
          </a:prstGeom>
          <a:noFill/>
        </p:spPr>
        <p:txBody>
          <a:bodyPr wrap="square">
            <a:spAutoFit/>
          </a:bodyPr>
          <a:lstStyle/>
          <a:p>
            <a:pPr algn="just">
              <a:lnSpc>
                <a:spcPct val="150000"/>
              </a:lnSpc>
              <a:spcAft>
                <a:spcPts val="800"/>
              </a:spcAft>
            </a:pPr>
            <a:r>
              <a:rPr lang="es-MX" sz="2000" b="1" dirty="0">
                <a:solidFill>
                  <a:srgbClr val="000000"/>
                </a:solidFill>
                <a:latin typeface="Calibri" panose="020F0502020204030204" pitchFamily="34" charset="0"/>
                <a:cs typeface="Times New Roman" panose="02020603050405020304" pitchFamily="18" charset="0"/>
              </a:rPr>
              <a:t>En relación con el personal auditor se han implementado los procesos de certificación, capacitación continua y actualización para  elevar la calidad técnica de los criterios, procedimientos y herramientas que aplican los auditores durante el desempeño de su trabajo.</a:t>
            </a:r>
          </a:p>
        </p:txBody>
      </p:sp>
      <p:pic>
        <p:nvPicPr>
          <p:cNvPr id="3" name="Imagen 2">
            <a:extLst>
              <a:ext uri="{FF2B5EF4-FFF2-40B4-BE49-F238E27FC236}">
                <a16:creationId xmlns:a16="http://schemas.microsoft.com/office/drawing/2014/main" id="{CD41FE4C-FBC3-4DEC-AAFB-267589F4A9FD}"/>
              </a:ext>
            </a:extLst>
          </p:cNvPr>
          <p:cNvPicPr>
            <a:picLocks noChangeAspect="1"/>
          </p:cNvPicPr>
          <p:nvPr/>
        </p:nvPicPr>
        <p:blipFill rotWithShape="1">
          <a:blip r:embed="rId3"/>
          <a:srcRect l="22619" t="24326" r="23453" b="24856"/>
          <a:stretch/>
        </p:blipFill>
        <p:spPr>
          <a:xfrm>
            <a:off x="5366314" y="1706804"/>
            <a:ext cx="6574971" cy="34834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4654384"/>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Logo ASM">
            <a:extLst>
              <a:ext uri="{FF2B5EF4-FFF2-40B4-BE49-F238E27FC236}">
                <a16:creationId xmlns:a16="http://schemas.microsoft.com/office/drawing/2014/main" id="{5DAC59E2-7391-470A-A223-C573496898C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4284" y="195680"/>
            <a:ext cx="1587507" cy="899886"/>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1D32BA3F-22D4-4536-A0F7-C254C7451880}"/>
              </a:ext>
            </a:extLst>
          </p:cNvPr>
          <p:cNvSpPr txBox="1"/>
          <p:nvPr/>
        </p:nvSpPr>
        <p:spPr>
          <a:xfrm>
            <a:off x="667052" y="1095566"/>
            <a:ext cx="10244987" cy="1429622"/>
          </a:xfrm>
          <a:prstGeom prst="rect">
            <a:avLst/>
          </a:prstGeom>
          <a:noFill/>
        </p:spPr>
        <p:txBody>
          <a:bodyPr wrap="square">
            <a:spAutoFit/>
          </a:bodyPr>
          <a:lstStyle/>
          <a:p>
            <a:pPr algn="just">
              <a:lnSpc>
                <a:spcPct val="150000"/>
              </a:lnSpc>
              <a:spcAft>
                <a:spcPts val="800"/>
              </a:spcAft>
            </a:pPr>
            <a:r>
              <a:rPr lang="es-MX" sz="2000" b="1" dirty="0">
                <a:effectLst/>
                <a:latin typeface="Calibri" panose="020F0502020204030204" pitchFamily="34" charset="0"/>
                <a:ea typeface="Calibri" panose="020F0502020204030204" pitchFamily="34" charset="0"/>
                <a:cs typeface="Times New Roman" panose="02020603050405020304" pitchFamily="18" charset="0"/>
              </a:rPr>
              <a:t>El efecto más evidente de este cambio programático presupuestal ha consistido en la productividad de la ASM, ya que se ha pasado de 154 auditorías en el 2017 a 229 </a:t>
            </a:r>
            <a:r>
              <a:rPr lang="es-MX" sz="2000" b="1" dirty="0">
                <a:latin typeface="Calibri" panose="020F0502020204030204" pitchFamily="34" charset="0"/>
                <a:ea typeface="Calibri" panose="020F0502020204030204" pitchFamily="34" charset="0"/>
                <a:cs typeface="Times New Roman" panose="02020603050405020304" pitchFamily="18" charset="0"/>
              </a:rPr>
              <a:t>de la Cuenta Pública 2020</a:t>
            </a:r>
            <a:endParaRPr lang="es-MX" sz="20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Tabla 4">
            <a:extLst>
              <a:ext uri="{FF2B5EF4-FFF2-40B4-BE49-F238E27FC236}">
                <a16:creationId xmlns:a16="http://schemas.microsoft.com/office/drawing/2014/main" id="{185994DA-0DE6-4FB2-8233-EC40E39F377F}"/>
              </a:ext>
            </a:extLst>
          </p:cNvPr>
          <p:cNvGraphicFramePr>
            <a:graphicFrameLocks noGrp="1"/>
          </p:cNvGraphicFramePr>
          <p:nvPr>
            <p:extLst>
              <p:ext uri="{D42A27DB-BD31-4B8C-83A1-F6EECF244321}">
                <p14:modId xmlns:p14="http://schemas.microsoft.com/office/powerpoint/2010/main" val="2895964612"/>
              </p:ext>
            </p:extLst>
          </p:nvPr>
        </p:nvGraphicFramePr>
        <p:xfrm>
          <a:off x="6904427" y="3669631"/>
          <a:ext cx="4007612" cy="1493904"/>
        </p:xfrm>
        <a:graphic>
          <a:graphicData uri="http://schemas.openxmlformats.org/drawingml/2006/table">
            <a:tbl>
              <a:tblPr firstRow="1" bandRow="1">
                <a:tableStyleId>{7DF18680-E054-41AD-8BC1-D1AEF772440D}</a:tableStyleId>
              </a:tblPr>
              <a:tblGrid>
                <a:gridCol w="713381">
                  <a:extLst>
                    <a:ext uri="{9D8B030D-6E8A-4147-A177-3AD203B41FA5}">
                      <a16:colId xmlns:a16="http://schemas.microsoft.com/office/drawing/2014/main" val="180969241"/>
                    </a:ext>
                  </a:extLst>
                </a:gridCol>
                <a:gridCol w="1090422">
                  <a:extLst>
                    <a:ext uri="{9D8B030D-6E8A-4147-A177-3AD203B41FA5}">
                      <a16:colId xmlns:a16="http://schemas.microsoft.com/office/drawing/2014/main" val="1976760485"/>
                    </a:ext>
                  </a:extLst>
                </a:gridCol>
                <a:gridCol w="1307594">
                  <a:extLst>
                    <a:ext uri="{9D8B030D-6E8A-4147-A177-3AD203B41FA5}">
                      <a16:colId xmlns:a16="http://schemas.microsoft.com/office/drawing/2014/main" val="3923865306"/>
                    </a:ext>
                  </a:extLst>
                </a:gridCol>
                <a:gridCol w="896215">
                  <a:extLst>
                    <a:ext uri="{9D8B030D-6E8A-4147-A177-3AD203B41FA5}">
                      <a16:colId xmlns:a16="http://schemas.microsoft.com/office/drawing/2014/main" val="813837509"/>
                    </a:ext>
                  </a:extLst>
                </a:gridCol>
              </a:tblGrid>
              <a:tr h="0">
                <a:tc gridSpan="4">
                  <a:txBody>
                    <a:bodyPr/>
                    <a:lstStyle/>
                    <a:p>
                      <a:pPr algn="ctr">
                        <a:lnSpc>
                          <a:spcPct val="107000"/>
                        </a:lnSpc>
                        <a:spcAft>
                          <a:spcPts val="800"/>
                        </a:spcAft>
                      </a:pPr>
                      <a:r>
                        <a:rPr lang="es-MX" sz="1600" dirty="0">
                          <a:solidFill>
                            <a:schemeClr val="tx1"/>
                          </a:solidFill>
                          <a:effectLst/>
                        </a:rPr>
                        <a:t>AUDITORÍAS</a:t>
                      </a:r>
                      <a:endParaRPr lang="es-MX"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MX"/>
                    </a:p>
                  </a:txBody>
                  <a:tcP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098204892"/>
                  </a:ext>
                </a:extLst>
              </a:tr>
              <a:tr h="0">
                <a:tc>
                  <a:txBody>
                    <a:bodyPr/>
                    <a:lstStyle/>
                    <a:p>
                      <a:pPr algn="ctr">
                        <a:lnSpc>
                          <a:spcPct val="107000"/>
                        </a:lnSpc>
                        <a:spcAft>
                          <a:spcPts val="800"/>
                        </a:spcAft>
                      </a:pPr>
                      <a:r>
                        <a:rPr lang="es-MX" sz="1600" b="1" dirty="0">
                          <a:solidFill>
                            <a:schemeClr val="tx1"/>
                          </a:solidFill>
                          <a:effectLst/>
                        </a:rPr>
                        <a:t>AÑO</a:t>
                      </a:r>
                      <a:endParaRPr lang="es-MX"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600" b="1" dirty="0">
                          <a:solidFill>
                            <a:schemeClr val="tx1"/>
                          </a:solidFill>
                          <a:effectLst/>
                        </a:rPr>
                        <a:t>ESTATALES</a:t>
                      </a:r>
                      <a:endParaRPr lang="es-MX"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600" b="1" dirty="0">
                          <a:solidFill>
                            <a:schemeClr val="tx1"/>
                          </a:solidFill>
                          <a:effectLst/>
                        </a:rPr>
                        <a:t>MUNICIPALES</a:t>
                      </a:r>
                      <a:endParaRPr lang="es-MX"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600" b="1" dirty="0">
                          <a:solidFill>
                            <a:schemeClr val="tx1"/>
                          </a:solidFill>
                          <a:effectLst/>
                        </a:rPr>
                        <a:t>TOTAL</a:t>
                      </a:r>
                      <a:endParaRPr lang="es-MX"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53905483"/>
                  </a:ext>
                </a:extLst>
              </a:tr>
              <a:tr h="0">
                <a:tc>
                  <a:txBody>
                    <a:bodyPr/>
                    <a:lstStyle/>
                    <a:p>
                      <a:pPr algn="ctr">
                        <a:lnSpc>
                          <a:spcPct val="107000"/>
                        </a:lnSpc>
                        <a:spcAft>
                          <a:spcPts val="800"/>
                        </a:spcAft>
                      </a:pPr>
                      <a:r>
                        <a:rPr lang="es-MX" sz="1600">
                          <a:solidFill>
                            <a:schemeClr val="tx1"/>
                          </a:solidFill>
                          <a:effectLst/>
                        </a:rPr>
                        <a:t>2017</a:t>
                      </a:r>
                      <a:endParaRPr lang="es-MX"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600">
                          <a:solidFill>
                            <a:schemeClr val="tx1"/>
                          </a:solidFill>
                          <a:effectLst/>
                        </a:rPr>
                        <a:t>32</a:t>
                      </a:r>
                      <a:endParaRPr lang="es-MX"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600">
                          <a:solidFill>
                            <a:schemeClr val="tx1"/>
                          </a:solidFill>
                          <a:effectLst/>
                        </a:rPr>
                        <a:t>122</a:t>
                      </a:r>
                      <a:endParaRPr lang="es-MX"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600">
                          <a:solidFill>
                            <a:schemeClr val="tx1"/>
                          </a:solidFill>
                          <a:effectLst/>
                        </a:rPr>
                        <a:t>154</a:t>
                      </a:r>
                      <a:endParaRPr lang="es-MX"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9402370"/>
                  </a:ext>
                </a:extLst>
              </a:tr>
              <a:tr h="0">
                <a:tc>
                  <a:txBody>
                    <a:bodyPr/>
                    <a:lstStyle/>
                    <a:p>
                      <a:pPr algn="ctr">
                        <a:lnSpc>
                          <a:spcPct val="107000"/>
                        </a:lnSpc>
                        <a:spcAft>
                          <a:spcPts val="800"/>
                        </a:spcAft>
                      </a:pPr>
                      <a:r>
                        <a:rPr lang="es-MX" sz="1600">
                          <a:solidFill>
                            <a:schemeClr val="tx1"/>
                          </a:solidFill>
                          <a:effectLst/>
                        </a:rPr>
                        <a:t>2018</a:t>
                      </a:r>
                      <a:endParaRPr lang="es-MX"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600">
                          <a:solidFill>
                            <a:schemeClr val="tx1"/>
                          </a:solidFill>
                          <a:effectLst/>
                        </a:rPr>
                        <a:t>26</a:t>
                      </a:r>
                      <a:endParaRPr lang="es-MX"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600">
                          <a:solidFill>
                            <a:schemeClr val="tx1"/>
                          </a:solidFill>
                          <a:effectLst/>
                        </a:rPr>
                        <a:t>137</a:t>
                      </a:r>
                      <a:endParaRPr lang="es-MX"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600">
                          <a:solidFill>
                            <a:schemeClr val="tx1"/>
                          </a:solidFill>
                          <a:effectLst/>
                        </a:rPr>
                        <a:t>163</a:t>
                      </a:r>
                      <a:endParaRPr lang="es-MX"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1586276"/>
                  </a:ext>
                </a:extLst>
              </a:tr>
              <a:tr h="0">
                <a:tc>
                  <a:txBody>
                    <a:bodyPr/>
                    <a:lstStyle/>
                    <a:p>
                      <a:pPr algn="ctr">
                        <a:lnSpc>
                          <a:spcPct val="107000"/>
                        </a:lnSpc>
                        <a:spcAft>
                          <a:spcPts val="800"/>
                        </a:spcAft>
                      </a:pPr>
                      <a:r>
                        <a:rPr lang="es-MX" sz="1600">
                          <a:solidFill>
                            <a:schemeClr val="tx1"/>
                          </a:solidFill>
                          <a:effectLst/>
                        </a:rPr>
                        <a:t>2019</a:t>
                      </a:r>
                      <a:endParaRPr lang="es-MX"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600">
                          <a:solidFill>
                            <a:schemeClr val="tx1"/>
                          </a:solidFill>
                          <a:effectLst/>
                        </a:rPr>
                        <a:t>82</a:t>
                      </a:r>
                      <a:endParaRPr lang="es-MX"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600" dirty="0">
                          <a:solidFill>
                            <a:schemeClr val="tx1"/>
                          </a:solidFill>
                          <a:effectLst/>
                        </a:rPr>
                        <a:t>139</a:t>
                      </a:r>
                      <a:endParaRPr lang="es-MX"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600">
                          <a:solidFill>
                            <a:schemeClr val="tx1"/>
                          </a:solidFill>
                          <a:effectLst/>
                        </a:rPr>
                        <a:t>221</a:t>
                      </a:r>
                      <a:endParaRPr lang="es-MX"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38826752"/>
                  </a:ext>
                </a:extLst>
              </a:tr>
              <a:tr h="0">
                <a:tc>
                  <a:txBody>
                    <a:bodyPr/>
                    <a:lstStyle/>
                    <a:p>
                      <a:pPr algn="ctr">
                        <a:lnSpc>
                          <a:spcPct val="107000"/>
                        </a:lnSpc>
                        <a:spcAft>
                          <a:spcPts val="800"/>
                        </a:spcAft>
                      </a:pPr>
                      <a:r>
                        <a:rPr lang="es-MX" sz="1600">
                          <a:solidFill>
                            <a:schemeClr val="tx1"/>
                          </a:solidFill>
                          <a:effectLst/>
                        </a:rPr>
                        <a:t>2020</a:t>
                      </a:r>
                      <a:endParaRPr lang="es-MX" sz="20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600" dirty="0">
                          <a:solidFill>
                            <a:schemeClr val="tx1"/>
                          </a:solidFill>
                          <a:effectLst/>
                        </a:rPr>
                        <a:t>54</a:t>
                      </a:r>
                      <a:endParaRPr lang="es-MX"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600" dirty="0">
                          <a:solidFill>
                            <a:schemeClr val="tx1"/>
                          </a:solidFill>
                          <a:effectLst/>
                        </a:rPr>
                        <a:t>175</a:t>
                      </a:r>
                      <a:endParaRPr lang="es-MX"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s-MX" sz="1600" dirty="0">
                          <a:solidFill>
                            <a:schemeClr val="tx1"/>
                          </a:solidFill>
                          <a:effectLst/>
                        </a:rPr>
                        <a:t>229</a:t>
                      </a:r>
                      <a:endParaRPr lang="es-MX"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89744631"/>
                  </a:ext>
                </a:extLst>
              </a:tr>
            </a:tbl>
          </a:graphicData>
        </a:graphic>
      </p:graphicFrame>
      <p:graphicFrame>
        <p:nvGraphicFramePr>
          <p:cNvPr id="8" name="Gráfico 7">
            <a:extLst>
              <a:ext uri="{FF2B5EF4-FFF2-40B4-BE49-F238E27FC236}">
                <a16:creationId xmlns:a16="http://schemas.microsoft.com/office/drawing/2014/main" id="{50C4744F-6F84-4970-A334-29B98284EC8A}"/>
              </a:ext>
            </a:extLst>
          </p:cNvPr>
          <p:cNvGraphicFramePr/>
          <p:nvPr>
            <p:extLst>
              <p:ext uri="{D42A27DB-BD31-4B8C-83A1-F6EECF244321}">
                <p14:modId xmlns:p14="http://schemas.microsoft.com/office/powerpoint/2010/main" val="3138000413"/>
              </p:ext>
            </p:extLst>
          </p:nvPr>
        </p:nvGraphicFramePr>
        <p:xfrm>
          <a:off x="667052" y="2774289"/>
          <a:ext cx="5612130" cy="37414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1471517"/>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ángulo 5"/>
          <p:cNvSpPr/>
          <p:nvPr/>
        </p:nvSpPr>
        <p:spPr>
          <a:xfrm>
            <a:off x="6172201" y="0"/>
            <a:ext cx="6019800" cy="6857999"/>
          </a:xfrm>
          <a:prstGeom prst="rect">
            <a:avLst/>
          </a:prstGeom>
          <a:solidFill>
            <a:srgbClr val="278D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7" name="Picture 2" descr="Logo ASM">
            <a:extLst>
              <a:ext uri="{FF2B5EF4-FFF2-40B4-BE49-F238E27FC236}">
                <a16:creationId xmlns:a16="http://schemas.microsoft.com/office/drawing/2014/main" id="{7A21571A-E31F-4AD8-910E-26CA2E97D4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7459" y="195680"/>
            <a:ext cx="1587507" cy="89988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Gráfico 8">
            <a:extLst>
              <a:ext uri="{FF2B5EF4-FFF2-40B4-BE49-F238E27FC236}">
                <a16:creationId xmlns:a16="http://schemas.microsoft.com/office/drawing/2014/main" id="{188E39D6-6740-4F57-9D62-FA380DF254B6}"/>
              </a:ext>
            </a:extLst>
          </p:cNvPr>
          <p:cNvGraphicFramePr/>
          <p:nvPr>
            <p:extLst>
              <p:ext uri="{D42A27DB-BD31-4B8C-83A1-F6EECF244321}">
                <p14:modId xmlns:p14="http://schemas.microsoft.com/office/powerpoint/2010/main" val="2176857491"/>
              </p:ext>
            </p:extLst>
          </p:nvPr>
        </p:nvGraphicFramePr>
        <p:xfrm>
          <a:off x="-1179100" y="1327561"/>
          <a:ext cx="8128000" cy="54186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la 9">
            <a:extLst>
              <a:ext uri="{FF2B5EF4-FFF2-40B4-BE49-F238E27FC236}">
                <a16:creationId xmlns:a16="http://schemas.microsoft.com/office/drawing/2014/main" id="{5FA224E1-A89D-4084-BF18-8806D89C04D8}"/>
              </a:ext>
            </a:extLst>
          </p:cNvPr>
          <p:cNvGraphicFramePr>
            <a:graphicFrameLocks noGrp="1"/>
          </p:cNvGraphicFramePr>
          <p:nvPr>
            <p:extLst>
              <p:ext uri="{D42A27DB-BD31-4B8C-83A1-F6EECF244321}">
                <p14:modId xmlns:p14="http://schemas.microsoft.com/office/powerpoint/2010/main" val="924664141"/>
              </p:ext>
            </p:extLst>
          </p:nvPr>
        </p:nvGraphicFramePr>
        <p:xfrm>
          <a:off x="6580909" y="267806"/>
          <a:ext cx="5243630" cy="1649227"/>
        </p:xfrm>
        <a:graphic>
          <a:graphicData uri="http://schemas.openxmlformats.org/drawingml/2006/table">
            <a:tbl>
              <a:tblPr>
                <a:tableStyleId>{ED083AE6-46FA-4A59-8FB0-9F97EB10719F}</a:tableStyleId>
              </a:tblPr>
              <a:tblGrid>
                <a:gridCol w="1357746">
                  <a:extLst>
                    <a:ext uri="{9D8B030D-6E8A-4147-A177-3AD203B41FA5}">
                      <a16:colId xmlns:a16="http://schemas.microsoft.com/office/drawing/2014/main" val="2513348704"/>
                    </a:ext>
                  </a:extLst>
                </a:gridCol>
                <a:gridCol w="1551709">
                  <a:extLst>
                    <a:ext uri="{9D8B030D-6E8A-4147-A177-3AD203B41FA5}">
                      <a16:colId xmlns:a16="http://schemas.microsoft.com/office/drawing/2014/main" val="304744111"/>
                    </a:ext>
                  </a:extLst>
                </a:gridCol>
                <a:gridCol w="2334175">
                  <a:extLst>
                    <a:ext uri="{9D8B030D-6E8A-4147-A177-3AD203B41FA5}">
                      <a16:colId xmlns:a16="http://schemas.microsoft.com/office/drawing/2014/main" val="621966063"/>
                    </a:ext>
                  </a:extLst>
                </a:gridCol>
              </a:tblGrid>
              <a:tr h="355517">
                <a:tc gridSpan="3">
                  <a:txBody>
                    <a:bodyPr/>
                    <a:lstStyle/>
                    <a:p>
                      <a:pPr algn="ctr" fontAlgn="b"/>
                      <a:r>
                        <a:rPr lang="es-MX" sz="1500" b="1" u="none" strike="noStrike" dirty="0">
                          <a:solidFill>
                            <a:schemeClr val="bg1"/>
                          </a:solidFill>
                          <a:effectLst/>
                        </a:rPr>
                        <a:t>ENTES FISCALIZADOS CUENTA PÚBLICA 2020</a:t>
                      </a:r>
                      <a:endParaRPr lang="es-MX" sz="1500" b="1" i="0" u="none" strike="noStrike" dirty="0">
                        <a:solidFill>
                          <a:schemeClr val="bg1"/>
                        </a:solidFill>
                        <a:effectLst/>
                        <a:latin typeface="Calibri" panose="020F0502020204030204" pitchFamily="34" charset="0"/>
                      </a:endParaRPr>
                    </a:p>
                  </a:txBody>
                  <a:tcPr marL="13070" marR="13070" marT="1307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l" fontAlgn="b"/>
                      <a:r>
                        <a:rPr lang="es-MX" sz="1100" u="none" strike="noStrike" dirty="0">
                          <a:effectLst/>
                        </a:rPr>
                        <a:t>ENTES FISCALIZADOS CUENTA PÚBLICA 2020</a:t>
                      </a:r>
                      <a:endParaRPr lang="es-MX"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ctr" fontAlgn="b"/>
                      <a:endParaRPr lang="es-MX" sz="1500" b="1" i="0" u="none" strike="noStrike" dirty="0">
                        <a:solidFill>
                          <a:schemeClr val="bg1"/>
                        </a:solidFill>
                        <a:effectLst/>
                        <a:latin typeface="Calibri" panose="020F0502020204030204" pitchFamily="34" charset="0"/>
                      </a:endParaRPr>
                    </a:p>
                  </a:txBody>
                  <a:tcPr marL="13070" marR="13070" marT="1307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255791"/>
                  </a:ext>
                </a:extLst>
              </a:tr>
              <a:tr h="355517">
                <a:tc>
                  <a:txBody>
                    <a:bodyPr/>
                    <a:lstStyle/>
                    <a:p>
                      <a:pPr algn="ctr" fontAlgn="b"/>
                      <a:r>
                        <a:rPr lang="es-MX" sz="1500" b="1" i="0" u="none" strike="noStrike" dirty="0">
                          <a:solidFill>
                            <a:schemeClr val="bg1"/>
                          </a:solidFill>
                          <a:effectLst/>
                          <a:latin typeface="Calibri" panose="020F0502020204030204" pitchFamily="34" charset="0"/>
                        </a:rPr>
                        <a:t>TIPO</a:t>
                      </a:r>
                    </a:p>
                  </a:txBody>
                  <a:tcPr marL="125477" marR="125477" marT="62738" marB="6273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500" b="1" i="0" u="none" strike="noStrike" dirty="0">
                          <a:solidFill>
                            <a:schemeClr val="bg1"/>
                          </a:solidFill>
                          <a:effectLst/>
                          <a:latin typeface="Calibri" panose="020F0502020204030204" pitchFamily="34" charset="0"/>
                        </a:rPr>
                        <a:t>AUDITORÍAS</a:t>
                      </a:r>
                    </a:p>
                  </a:txBody>
                  <a:tcPr marL="125477" marR="125477" marT="62738" marB="6273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500" b="1" i="0" u="none" strike="noStrike" dirty="0">
                          <a:solidFill>
                            <a:schemeClr val="bg1"/>
                          </a:solidFill>
                          <a:effectLst/>
                          <a:latin typeface="Calibri" panose="020F0502020204030204" pitchFamily="34" charset="0"/>
                        </a:rPr>
                        <a:t>UNIVERSO FISCALIZADO</a:t>
                      </a:r>
                    </a:p>
                    <a:p>
                      <a:pPr algn="ctr" fontAlgn="b"/>
                      <a:r>
                        <a:rPr lang="es-MX" sz="1500" b="1" i="0" u="none" strike="noStrike" dirty="0">
                          <a:solidFill>
                            <a:schemeClr val="bg1"/>
                          </a:solidFill>
                          <a:effectLst/>
                          <a:latin typeface="Calibri" panose="020F0502020204030204" pitchFamily="34" charset="0"/>
                        </a:rPr>
                        <a:t>(en pesos)</a:t>
                      </a:r>
                    </a:p>
                  </a:txBody>
                  <a:tcPr marL="125477" marR="125477" marT="62738" marB="6273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11460610"/>
                  </a:ext>
                </a:extLst>
              </a:tr>
              <a:tr h="355517">
                <a:tc>
                  <a:txBody>
                    <a:bodyPr/>
                    <a:lstStyle/>
                    <a:p>
                      <a:pPr algn="ctr" fontAlgn="b"/>
                      <a:r>
                        <a:rPr lang="es-MX" sz="1500" b="1" u="none" strike="noStrike" dirty="0">
                          <a:solidFill>
                            <a:schemeClr val="bg1"/>
                          </a:solidFill>
                          <a:effectLst/>
                        </a:rPr>
                        <a:t>ESTATAL</a:t>
                      </a:r>
                      <a:endParaRPr lang="es-MX" sz="1500" b="1" i="0" u="none" strike="noStrike" dirty="0">
                        <a:solidFill>
                          <a:schemeClr val="bg1"/>
                        </a:solidFill>
                        <a:effectLst/>
                        <a:latin typeface="Calibri" panose="020F0502020204030204" pitchFamily="34" charset="0"/>
                      </a:endParaRPr>
                    </a:p>
                  </a:txBody>
                  <a:tcPr marL="125477" marR="125477" marT="62738" marB="6273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500" b="1" u="none" strike="noStrike" dirty="0">
                          <a:solidFill>
                            <a:schemeClr val="bg1"/>
                          </a:solidFill>
                          <a:effectLst/>
                        </a:rPr>
                        <a:t>54</a:t>
                      </a:r>
                      <a:endParaRPr lang="es-MX" sz="1500" b="1" i="0" u="none" strike="noStrike" dirty="0">
                        <a:solidFill>
                          <a:schemeClr val="bg1"/>
                        </a:solidFill>
                        <a:effectLst/>
                        <a:latin typeface="Calibri" panose="020F0502020204030204" pitchFamily="34" charset="0"/>
                      </a:endParaRPr>
                    </a:p>
                  </a:txBody>
                  <a:tcPr marL="125477" marR="125477" marT="62738" marB="6273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500" b="1" i="0" u="none" strike="noStrike" dirty="0">
                          <a:solidFill>
                            <a:schemeClr val="bg1"/>
                          </a:solidFill>
                          <a:effectLst/>
                          <a:latin typeface="Calibri" panose="020F0502020204030204" pitchFamily="34" charset="0"/>
                        </a:rPr>
                        <a:t>$7,970,304,878.00</a:t>
                      </a:r>
                    </a:p>
                  </a:txBody>
                  <a:tcPr marL="125477" marR="125477" marT="62738" marB="6273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22891645"/>
                  </a:ext>
                </a:extLst>
              </a:tr>
              <a:tr h="355517">
                <a:tc>
                  <a:txBody>
                    <a:bodyPr/>
                    <a:lstStyle/>
                    <a:p>
                      <a:pPr algn="ctr" fontAlgn="b"/>
                      <a:r>
                        <a:rPr lang="es-MX" sz="1500" b="1" u="none" strike="noStrike" dirty="0">
                          <a:solidFill>
                            <a:schemeClr val="bg1"/>
                          </a:solidFill>
                          <a:effectLst/>
                        </a:rPr>
                        <a:t>MUNICIPAL </a:t>
                      </a:r>
                      <a:endParaRPr lang="es-MX" sz="1500" b="1" i="0" u="none" strike="noStrike" dirty="0">
                        <a:solidFill>
                          <a:schemeClr val="bg1"/>
                        </a:solidFill>
                        <a:effectLst/>
                        <a:latin typeface="Calibri" panose="020F0502020204030204" pitchFamily="34" charset="0"/>
                      </a:endParaRPr>
                    </a:p>
                  </a:txBody>
                  <a:tcPr marL="125477" marR="125477" marT="62738" marB="6273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500" b="1" u="none" strike="noStrike" dirty="0">
                          <a:solidFill>
                            <a:schemeClr val="bg1"/>
                          </a:solidFill>
                          <a:effectLst/>
                        </a:rPr>
                        <a:t>175</a:t>
                      </a:r>
                      <a:endParaRPr lang="es-MX" sz="1500" b="1" i="0" u="none" strike="noStrike" dirty="0">
                        <a:solidFill>
                          <a:schemeClr val="bg1"/>
                        </a:solidFill>
                        <a:effectLst/>
                        <a:latin typeface="Calibri" panose="020F0502020204030204" pitchFamily="34" charset="0"/>
                      </a:endParaRPr>
                    </a:p>
                  </a:txBody>
                  <a:tcPr marL="125477" marR="125477" marT="62738" marB="6273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s-MX" sz="1500" b="1" i="0" u="none" strike="noStrike" dirty="0">
                          <a:solidFill>
                            <a:schemeClr val="bg1"/>
                          </a:solidFill>
                          <a:effectLst/>
                          <a:latin typeface="Calibri" panose="020F0502020204030204" pitchFamily="34" charset="0"/>
                        </a:rPr>
                        <a:t>$1,246,005,033.24</a:t>
                      </a:r>
                    </a:p>
                  </a:txBody>
                  <a:tcPr marL="125477" marR="125477" marT="62738" marB="62738"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661500"/>
                  </a:ext>
                </a:extLst>
              </a:tr>
            </a:tbl>
          </a:graphicData>
        </a:graphic>
      </p:graphicFrame>
      <p:graphicFrame>
        <p:nvGraphicFramePr>
          <p:cNvPr id="4" name="Gráfico 3">
            <a:extLst>
              <a:ext uri="{FF2B5EF4-FFF2-40B4-BE49-F238E27FC236}">
                <a16:creationId xmlns:a16="http://schemas.microsoft.com/office/drawing/2014/main" id="{8F85B49B-244B-4D2E-9893-A7F456EC2EA7}"/>
              </a:ext>
            </a:extLst>
          </p:cNvPr>
          <p:cNvGraphicFramePr/>
          <p:nvPr>
            <p:extLst>
              <p:ext uri="{D42A27DB-BD31-4B8C-83A1-F6EECF244321}">
                <p14:modId xmlns:p14="http://schemas.microsoft.com/office/powerpoint/2010/main" val="1698782656"/>
              </p:ext>
            </p:extLst>
          </p:nvPr>
        </p:nvGraphicFramePr>
        <p:xfrm>
          <a:off x="6580909" y="2184840"/>
          <a:ext cx="5243630" cy="45613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12463594"/>
      </p:ext>
    </p:extLst>
  </p:cSld>
  <p:clrMapOvr>
    <a:masterClrMapping/>
  </p:clrMapOvr>
  <mc:AlternateContent xmlns:mc="http://schemas.openxmlformats.org/markup-compatibility/2006" xmlns:p14="http://schemas.microsoft.com/office/powerpoint/2010/main">
    <mc:Choice Requires="p14">
      <p:transition spd="slow" p14:dur="1250" advClick="0" advTm="34000">
        <p:fade/>
      </p:transition>
    </mc:Choice>
    <mc:Fallback xmlns="">
      <p:transition spd="slow" advClick="0" advTm="3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4" grpId="0">
        <p:bldAsOne/>
      </p:bldGraphic>
    </p:bldLst>
  </p:timing>
</p:sld>
</file>

<file path=ppt/theme/theme1.xml><?xml version="1.0" encoding="utf-8"?>
<a:theme xmlns:a="http://schemas.openxmlformats.org/drawingml/2006/main" name="GradientRiseVTI">
  <a:themeElements>
    <a:clrScheme name="AnalogousFromDarkSeedLeftStep">
      <a:dk1>
        <a:srgbClr val="000000"/>
      </a:dk1>
      <a:lt1>
        <a:srgbClr val="FFFFFF"/>
      </a:lt1>
      <a:dk2>
        <a:srgbClr val="1C2431"/>
      </a:dk2>
      <a:lt2>
        <a:srgbClr val="F1F3F0"/>
      </a:lt2>
      <a:accent1>
        <a:srgbClr val="A62DE3"/>
      </a:accent1>
      <a:accent2>
        <a:srgbClr val="562DD5"/>
      </a:accent2>
      <a:accent3>
        <a:srgbClr val="2D4CE3"/>
      </a:accent3>
      <a:accent4>
        <a:srgbClr val="1B86D1"/>
      </a:accent4>
      <a:accent5>
        <a:srgbClr val="25BEBE"/>
      </a:accent5>
      <a:accent6>
        <a:srgbClr val="19C57D"/>
      </a:accent6>
      <a:hlink>
        <a:srgbClr val="3897AA"/>
      </a:hlink>
      <a:folHlink>
        <a:srgbClr val="7F7F7F"/>
      </a:folHlink>
    </a:clrScheme>
    <a:fontScheme name="Avenir">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729</TotalTime>
  <Words>1368</Words>
  <Application>Microsoft Office PowerPoint</Application>
  <PresentationFormat>Panorámica</PresentationFormat>
  <Paragraphs>328</Paragraphs>
  <Slides>34</Slides>
  <Notes>3</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34</vt:i4>
      </vt:variant>
    </vt:vector>
  </HeadingPairs>
  <TitlesOfParts>
    <vt:vector size="44" baseType="lpstr">
      <vt:lpstr>微软雅黑</vt:lpstr>
      <vt:lpstr>Agency FB</vt:lpstr>
      <vt:lpstr>Arial</vt:lpstr>
      <vt:lpstr>Bebas Neue Regular</vt:lpstr>
      <vt:lpstr>Calibri</vt:lpstr>
      <vt:lpstr>Symbol</vt:lpstr>
      <vt:lpstr>Times New Roman</vt:lpstr>
      <vt:lpstr>Tw Cen MT</vt:lpstr>
      <vt:lpstr>Tw Cen MT Condensed</vt:lpstr>
      <vt:lpstr>GradientRiseVTI</vt:lpstr>
      <vt:lpstr>INFORME GENERAL EJECUTIVO 2020</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INFORME GENERAL EJECUTIVO 2020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 Lucila Gutiérrez Rodríguez</dc:creator>
  <cp:lastModifiedBy>ARÓN ALEJANDRO  ALANIS ROBLES</cp:lastModifiedBy>
  <cp:revision>101</cp:revision>
  <dcterms:created xsi:type="dcterms:W3CDTF">2022-01-29T01:01:09Z</dcterms:created>
  <dcterms:modified xsi:type="dcterms:W3CDTF">2022-01-31T16:08:37Z</dcterms:modified>
</cp:coreProperties>
</file>